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325" r:id="rId3"/>
    <p:sldId id="324" r:id="rId4"/>
    <p:sldId id="330" r:id="rId5"/>
    <p:sldId id="335" r:id="rId6"/>
    <p:sldId id="329" r:id="rId7"/>
    <p:sldId id="295" r:id="rId8"/>
    <p:sldId id="331" r:id="rId9"/>
    <p:sldId id="332" r:id="rId10"/>
    <p:sldId id="263" r:id="rId11"/>
    <p:sldId id="264" r:id="rId12"/>
    <p:sldId id="318" r:id="rId13"/>
    <p:sldId id="334" r:id="rId14"/>
    <p:sldId id="322" r:id="rId15"/>
    <p:sldId id="336" r:id="rId16"/>
    <p:sldId id="338" r:id="rId17"/>
    <p:sldId id="269" r:id="rId18"/>
    <p:sldId id="340" r:id="rId19"/>
    <p:sldId id="337" r:id="rId20"/>
    <p:sldId id="342" r:id="rId21"/>
    <p:sldId id="300" r:id="rId22"/>
    <p:sldId id="343" r:id="rId23"/>
    <p:sldId id="301" r:id="rId24"/>
    <p:sldId id="344" r:id="rId25"/>
    <p:sldId id="347" r:id="rId26"/>
    <p:sldId id="348" r:id="rId27"/>
    <p:sldId id="354" r:id="rId28"/>
    <p:sldId id="350" r:id="rId29"/>
    <p:sldId id="352" r:id="rId30"/>
    <p:sldId id="358" r:id="rId31"/>
    <p:sldId id="359" r:id="rId32"/>
    <p:sldId id="360" r:id="rId33"/>
    <p:sldId id="362" r:id="rId34"/>
    <p:sldId id="353" r:id="rId35"/>
    <p:sldId id="346" r:id="rId36"/>
    <p:sldId id="319" r:id="rId37"/>
    <p:sldId id="345" r:id="rId38"/>
    <p:sldId id="323" r:id="rId39"/>
    <p:sldId id="310" r:id="rId40"/>
    <p:sldId id="311" r:id="rId41"/>
    <p:sldId id="312" r:id="rId42"/>
    <p:sldId id="313" r:id="rId43"/>
    <p:sldId id="317" r:id="rId44"/>
    <p:sldId id="299" r:id="rId45"/>
    <p:sldId id="272" r:id="rId46"/>
    <p:sldId id="273" r:id="rId47"/>
    <p:sldId id="274" r:id="rId48"/>
    <p:sldId id="275" r:id="rId49"/>
    <p:sldId id="298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92" r:id="rId60"/>
    <p:sldId id="287" r:id="rId61"/>
    <p:sldId id="290" r:id="rId62"/>
    <p:sldId id="291" r:id="rId63"/>
    <p:sldId id="257" r:id="rId64"/>
    <p:sldId id="268" r:id="rId65"/>
    <p:sldId id="303" r:id="rId66"/>
    <p:sldId id="333" r:id="rId67"/>
    <p:sldId id="302" r:id="rId68"/>
    <p:sldId id="304" r:id="rId69"/>
    <p:sldId id="320" r:id="rId70"/>
    <p:sldId id="321" r:id="rId71"/>
    <p:sldId id="261" r:id="rId72"/>
    <p:sldId id="339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4A7EBB"/>
    <a:srgbClr val="3333FF"/>
    <a:srgbClr val="66CCFF"/>
    <a:srgbClr val="99FFCC"/>
    <a:srgbClr val="CCFFCC"/>
    <a:srgbClr val="008000"/>
    <a:srgbClr val="FF9900"/>
    <a:srgbClr val="FF505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28.wmf"/><Relationship Id="rId5" Type="http://schemas.openxmlformats.org/officeDocument/2006/relationships/image" Target="../media/image111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0D26E-C68D-47CC-9DDE-D8AA4B2289AB}" type="datetimeFigureOut">
              <a:rPr lang="fr-FR" smtClean="0"/>
              <a:pPr/>
              <a:t>05/07/2011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2D664-B289-485F-8255-7EE2D1F8CB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D664-B289-485F-8255-7EE2D1F8CB70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noFill/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dx.doi.org/10.1103/PhysRevLett.99.13230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pringerlink.com/content/nrm134800q0p771k/?p=5e77140a5d0c47149f22669235120b29&amp;pi=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90.png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1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4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Chic @ SPS</a:t>
            </a:r>
            <a:br>
              <a:rPr lang="fr-FR" dirty="0" smtClean="0"/>
            </a:br>
            <a:r>
              <a:rPr lang="fr-FR" sz="1800" dirty="0" smtClean="0"/>
              <a:t>(</a:t>
            </a:r>
            <a:r>
              <a:rPr lang="fr-FR" sz="1800" dirty="0" err="1" smtClean="0"/>
              <a:t>Charm</a:t>
            </a:r>
            <a:r>
              <a:rPr lang="fr-FR" sz="1800" dirty="0" smtClean="0"/>
              <a:t> in </a:t>
            </a:r>
            <a:r>
              <a:rPr lang="fr-FR" sz="1800" dirty="0" err="1" smtClean="0"/>
              <a:t>Heavy</a:t>
            </a:r>
            <a:r>
              <a:rPr lang="fr-FR" sz="1800" dirty="0" smtClean="0"/>
              <a:t> Ion Collisions)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Detector design</a:t>
            </a:r>
          </a:p>
          <a:p>
            <a:r>
              <a:rPr lang="fr-FR" sz="2400" dirty="0" smtClean="0"/>
              <a:t>A 3</a:t>
            </a:r>
            <a:r>
              <a:rPr lang="fr-FR" sz="2400" baseline="30000" dirty="0" smtClean="0"/>
              <a:t>rd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generation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</a:t>
            </a:r>
            <a:r>
              <a:rPr lang="fr-FR" sz="2400" dirty="0" smtClean="0"/>
              <a:t> to </a:t>
            </a:r>
            <a:r>
              <a:rPr lang="fr-FR" sz="2400" dirty="0" err="1" smtClean="0"/>
              <a:t>study</a:t>
            </a:r>
            <a:r>
              <a:rPr lang="fr-FR" sz="2400" dirty="0" smtClean="0"/>
              <a:t> </a:t>
            </a:r>
            <a:r>
              <a:rPr lang="fr-FR" sz="2400" dirty="0" err="1" smtClean="0"/>
              <a:t>charm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proton and ion </a:t>
            </a:r>
            <a:r>
              <a:rPr lang="fr-FR" sz="2400" dirty="0" err="1" smtClean="0"/>
              <a:t>beams</a:t>
            </a:r>
            <a:r>
              <a:rPr lang="fr-FR" sz="2400" dirty="0" smtClean="0"/>
              <a:t> on </a:t>
            </a:r>
            <a:r>
              <a:rPr lang="fr-FR" sz="2400" dirty="0" err="1" smtClean="0"/>
              <a:t>fixed</a:t>
            </a:r>
            <a:r>
              <a:rPr lang="fr-FR" sz="2400" dirty="0" smtClean="0"/>
              <a:t>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SPS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</a:t>
            </a:r>
            <a:r>
              <a:rPr lang="fr-FR" dirty="0" err="1" smtClean="0"/>
              <a:t>example</a:t>
            </a:r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6124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1500174"/>
            <a:ext cx="432048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Pixel detector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16 planes – 96 chips total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32 x 256 pixels / chip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Pixel size = 425 × 50 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m²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= 2.5 T × 40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26" y="3643314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@J/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mass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typical</a:t>
            </a:r>
            <a:r>
              <a:rPr lang="fr-FR" dirty="0" smtClean="0"/>
              <a:t> 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~ 15 </a:t>
            </a:r>
            <a:r>
              <a:rPr lang="fr-FR" dirty="0" err="1" smtClean="0"/>
              <a:t>GeV</a:t>
            </a:r>
            <a:r>
              <a:rPr lang="fr-FR" dirty="0" smtClean="0"/>
              <a:t>/c)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0" y="4643438"/>
          <a:ext cx="1214438" cy="768350"/>
        </p:xfrm>
        <a:graphic>
          <a:graphicData uri="http://schemas.openxmlformats.org/presentationml/2006/ole">
            <p:oleObj spid="_x0000_s1026" name="Équation" r:id="rId4" imgW="622080" imgH="39348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15140" y="585789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(R. S. </a:t>
            </a:r>
            <a:r>
              <a:rPr lang="fr-FR" dirty="0" err="1" smtClean="0"/>
              <a:t>priv</a:t>
            </a:r>
            <a:r>
              <a:rPr lang="fr-FR" dirty="0" smtClean="0"/>
              <a:t>. </a:t>
            </a:r>
            <a:r>
              <a:rPr lang="fr-FR" dirty="0" err="1" smtClean="0"/>
              <a:t>Comm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pSp>
        <p:nvGrpSpPr>
          <p:cNvPr id="18" name="Groupe 17"/>
          <p:cNvGrpSpPr/>
          <p:nvPr/>
        </p:nvGrpSpPr>
        <p:grpSpPr>
          <a:xfrm>
            <a:off x="5907552" y="1050775"/>
            <a:ext cx="2954534" cy="1946177"/>
            <a:chOff x="5907552" y="864344"/>
            <a:chExt cx="2954534" cy="1946177"/>
          </a:xfrm>
        </p:grpSpPr>
        <p:sp>
          <p:nvSpPr>
            <p:cNvPr id="12" name="Rectangle 11"/>
            <p:cNvSpPr/>
            <p:nvPr/>
          </p:nvSpPr>
          <p:spPr>
            <a:xfrm>
              <a:off x="5909758" y="866305"/>
              <a:ext cx="2952328" cy="19442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569" descr="gkrellShoot_01-02-04_11284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391" r="3584"/>
            <a:stretch>
              <a:fillRect/>
            </a:stretch>
          </p:blipFill>
          <p:spPr bwMode="auto">
            <a:xfrm>
              <a:off x="5907552" y="864344"/>
              <a:ext cx="2932998" cy="1226097"/>
            </a:xfrm>
            <a:prstGeom prst="rect">
              <a:avLst/>
            </a:prstGeom>
            <a:noFill/>
          </p:spPr>
        </p:pic>
        <p:pic>
          <p:nvPicPr>
            <p:cNvPr id="14" name="Picture 567" descr="gkrellShoot_01-02-04_11374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2710" b="3185"/>
            <a:stretch>
              <a:fillRect/>
            </a:stretch>
          </p:blipFill>
          <p:spPr bwMode="auto">
            <a:xfrm rot="189274" flipV="1">
              <a:off x="6074356" y="1926538"/>
              <a:ext cx="1916311" cy="800779"/>
            </a:xfrm>
            <a:prstGeom prst="rect">
              <a:avLst/>
            </a:prstGeom>
            <a:noFill/>
          </p:spPr>
        </p:pic>
        <p:sp>
          <p:nvSpPr>
            <p:cNvPr id="15" name="Ellipse 14"/>
            <p:cNvSpPr/>
            <p:nvPr/>
          </p:nvSpPr>
          <p:spPr>
            <a:xfrm>
              <a:off x="5909758" y="1802409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269800" y="2090443"/>
              <a:ext cx="504053" cy="144014"/>
            </a:xfrm>
            <a:prstGeom prst="straightConnector1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79512" y="4653136"/>
            <a:ext cx="36004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51520" y="3645024"/>
            <a:ext cx="129614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NA60 pixel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(R.S. </a:t>
            </a:r>
            <a:r>
              <a:rPr lang="fr-FR" dirty="0" err="1" smtClean="0"/>
              <a:t>priv</a:t>
            </a:r>
            <a:r>
              <a:rPr lang="fr-FR" dirty="0" smtClean="0"/>
              <a:t>. </a:t>
            </a:r>
            <a:r>
              <a:rPr lang="fr-FR" dirty="0" err="1" smtClean="0"/>
              <a:t>Comm</a:t>
            </a:r>
            <a:r>
              <a:rPr lang="fr-FR" dirty="0" smtClean="0"/>
              <a:t>.)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4920" y="1412786"/>
          <a:ext cx="4393183" cy="540952"/>
        </p:xfrm>
        <a:graphic>
          <a:graphicData uri="http://schemas.openxmlformats.org/presentationml/2006/ole">
            <p:oleObj spid="_x0000_s2050" name="Équation" r:id="rId3" imgW="3403440" imgH="419040" progId="Equation.3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14282" y="3636475"/>
          <a:ext cx="1263521" cy="584614"/>
        </p:xfrm>
        <a:graphic>
          <a:graphicData uri="http://schemas.openxmlformats.org/presentationml/2006/ole">
            <p:oleObj spid="_x0000_s2051" name="Équation" r:id="rId4" imgW="850680" imgH="39348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267744" y="4725144"/>
          <a:ext cx="1382792" cy="520016"/>
        </p:xfrm>
        <a:graphic>
          <a:graphicData uri="http://schemas.openxmlformats.org/presentationml/2006/ole">
            <p:oleObj spid="_x0000_s2052" name="Équation" r:id="rId5" imgW="1180800" imgH="44424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5672281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Particle</a:t>
            </a:r>
            <a:r>
              <a:rPr lang="fr-FR" sz="1200" dirty="0" smtClean="0"/>
              <a:t> Data Group, NIMA 410, 284-292 (1998))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1547664" y="3429000"/>
            <a:ext cx="235748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r</a:t>
            </a:r>
            <a:r>
              <a:rPr lang="fr-FR" sz="1200" dirty="0" smtClean="0"/>
              <a:t> = </a:t>
            </a:r>
            <a:r>
              <a:rPr lang="fr-FR" sz="1200" dirty="0" err="1" smtClean="0"/>
              <a:t>curvature</a:t>
            </a:r>
            <a:endParaRPr lang="fr-FR" sz="1200" dirty="0" smtClean="0"/>
          </a:p>
          <a:p>
            <a:r>
              <a:rPr lang="fr-FR" sz="1200" dirty="0" smtClean="0"/>
              <a:t>B = </a:t>
            </a:r>
            <a:r>
              <a:rPr lang="fr-FR" sz="1200" dirty="0" err="1" smtClean="0"/>
              <a:t>magnetic</a:t>
            </a:r>
            <a:r>
              <a:rPr lang="fr-FR" sz="1200" dirty="0" smtClean="0"/>
              <a:t> </a:t>
            </a:r>
            <a:r>
              <a:rPr lang="fr-FR" sz="1200" dirty="0" err="1" smtClean="0"/>
              <a:t>field</a:t>
            </a:r>
            <a:endParaRPr lang="fr-FR" sz="1200" dirty="0" smtClean="0"/>
          </a:p>
          <a:p>
            <a:r>
              <a:rPr lang="fr-FR" sz="1200" dirty="0" smtClean="0">
                <a:latin typeface="Symbol" pitchFamily="18" charset="2"/>
              </a:rPr>
              <a:t>e</a:t>
            </a:r>
            <a:r>
              <a:rPr lang="fr-FR" sz="1200" dirty="0" smtClean="0"/>
              <a:t> = </a:t>
            </a:r>
            <a:r>
              <a:rPr lang="fr-FR" sz="1200" dirty="0" err="1" smtClean="0"/>
              <a:t>measurement</a:t>
            </a:r>
            <a:r>
              <a:rPr lang="fr-FR" sz="1200" dirty="0" smtClean="0"/>
              <a:t> </a:t>
            </a:r>
            <a:r>
              <a:rPr lang="fr-FR" sz="1200" dirty="0" err="1" smtClean="0"/>
              <a:t>error</a:t>
            </a:r>
            <a:endParaRPr lang="fr-FR" sz="1200" dirty="0" smtClean="0"/>
          </a:p>
          <a:p>
            <a:r>
              <a:rPr lang="fr-FR" sz="1200" dirty="0" smtClean="0"/>
              <a:t>N = </a:t>
            </a:r>
            <a:r>
              <a:rPr lang="fr-FR" sz="1200" dirty="0" err="1" smtClean="0"/>
              <a:t>number</a:t>
            </a:r>
            <a:r>
              <a:rPr lang="fr-FR" sz="1200" dirty="0" smtClean="0"/>
              <a:t> of points </a:t>
            </a:r>
            <a:r>
              <a:rPr lang="fr-FR" sz="1200" dirty="0" err="1" smtClean="0"/>
              <a:t>measured</a:t>
            </a:r>
            <a:endParaRPr lang="fr-FR" sz="1200" dirty="0" smtClean="0"/>
          </a:p>
          <a:p>
            <a:r>
              <a:rPr lang="fr-FR" sz="1200" dirty="0" smtClean="0"/>
              <a:t>L = </a:t>
            </a:r>
            <a:r>
              <a:rPr lang="fr-FR" sz="1200" dirty="0" err="1" smtClean="0"/>
              <a:t>projected</a:t>
            </a:r>
            <a:r>
              <a:rPr lang="fr-FR" sz="1200" dirty="0" smtClean="0"/>
              <a:t> </a:t>
            </a:r>
            <a:r>
              <a:rPr lang="fr-FR" sz="1200" dirty="0" err="1" smtClean="0"/>
              <a:t>length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track</a:t>
            </a:r>
            <a:r>
              <a:rPr lang="fr-FR" sz="1200" dirty="0" smtClean="0"/>
              <a:t>       </a:t>
            </a:r>
          </a:p>
          <a:p>
            <a:r>
              <a:rPr lang="fr-FR" sz="1200" dirty="0" smtClean="0"/>
              <a:t>       onto the </a:t>
            </a:r>
            <a:r>
              <a:rPr lang="fr-FR" sz="1200" dirty="0" err="1" smtClean="0"/>
              <a:t>bending</a:t>
            </a:r>
            <a:r>
              <a:rPr lang="fr-FR" sz="1200" dirty="0" smtClean="0"/>
              <a:t> plane 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91766" y="2204864"/>
            <a:ext cx="553236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</a:pPr>
            <a:r>
              <a:rPr lang="fr-FR" b="1" dirty="0" smtClean="0">
                <a:sym typeface="Wingdings" pitchFamily="2" charset="2"/>
              </a:rPr>
              <a:t> Major </a:t>
            </a:r>
            <a:r>
              <a:rPr lang="fr-FR" b="1" dirty="0" err="1" smtClean="0">
                <a:sym typeface="Wingdings" pitchFamily="2" charset="2"/>
              </a:rPr>
              <a:t>parameters</a:t>
            </a:r>
            <a:r>
              <a:rPr lang="fr-FR" b="1" dirty="0" smtClean="0">
                <a:sym typeface="Wingdings" pitchFamily="2" charset="2"/>
              </a:rPr>
              <a:t> for </a:t>
            </a:r>
            <a:r>
              <a:rPr lang="fr-FR" b="1" dirty="0" err="1" smtClean="0">
                <a:sym typeface="Wingdings" pitchFamily="2" charset="2"/>
              </a:rPr>
              <a:t>improvement</a:t>
            </a:r>
            <a:r>
              <a:rPr lang="fr-FR" b="1" dirty="0" smtClean="0">
                <a:sym typeface="Wingdings" pitchFamily="2" charset="2"/>
              </a:rPr>
              <a:t> :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Magnetic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field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and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measurement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error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(</a:t>
            </a:r>
            <a:r>
              <a:rPr lang="fr-FR" dirty="0" err="1" smtClean="0">
                <a:sym typeface="Wingdings" pitchFamily="2" charset="2"/>
              </a:rPr>
              <a:t>linearly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Length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into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magnetic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field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(</a:t>
            </a:r>
            <a:r>
              <a:rPr lang="fr-FR" dirty="0" err="1" smtClean="0">
                <a:sym typeface="Wingdings" pitchFamily="2" charset="2"/>
              </a:rPr>
              <a:t>quadratically</a:t>
            </a:r>
            <a:r>
              <a:rPr lang="fr-FR" dirty="0" smtClean="0">
                <a:sym typeface="Wingdings" pitchFamily="2" charset="2"/>
              </a:rPr>
              <a:t>)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938839" y="1916832"/>
            <a:ext cx="1641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V="1">
            <a:off x="791581" y="1664805"/>
            <a:ext cx="5040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043607" y="1412776"/>
            <a:ext cx="9126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043607" y="1916832"/>
            <a:ext cx="9126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938839" y="1412776"/>
            <a:ext cx="1641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2339752" y="5229200"/>
          <a:ext cx="822804" cy="308552"/>
        </p:xfrm>
        <a:graphic>
          <a:graphicData uri="http://schemas.openxmlformats.org/presentationml/2006/ole">
            <p:oleObj spid="_x0000_s2053" name="Équation" r:id="rId6" imgW="609480" imgH="228600" progId="Equation.3">
              <p:embed/>
            </p:oleObj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 l="36620" r="23943"/>
          <a:stretch>
            <a:fillRect/>
          </a:stretch>
        </p:blipFill>
        <p:spPr bwMode="auto">
          <a:xfrm>
            <a:off x="6929454" y="1051026"/>
            <a:ext cx="2000264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7000892" y="1193902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00958" y="83671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~40 cm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214282" y="4922359"/>
          <a:ext cx="1765430" cy="349408"/>
        </p:xfrm>
        <a:graphic>
          <a:graphicData uri="http://schemas.openxmlformats.org/presentationml/2006/ole">
            <p:oleObj spid="_x0000_s2054" name="Équation" r:id="rId8" imgW="1218960" imgH="241200" progId="Equation.3">
              <p:embed/>
            </p:oleObj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5940152" y="3068960"/>
          <a:ext cx="3027186" cy="191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2982"/>
                <a:gridCol w="534209"/>
                <a:gridCol w="676665"/>
                <a:gridCol w="676665"/>
                <a:gridCol w="6766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 (T)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 (cm)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ymbol" pitchFamily="18" charset="2"/>
                        </a:rPr>
                        <a:t>e</a:t>
                      </a:r>
                    </a:p>
                    <a:p>
                      <a:pPr algn="ctr"/>
                      <a:r>
                        <a:rPr lang="fr-FR" sz="1100" dirty="0" smtClean="0"/>
                        <a:t>(imp.)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100" dirty="0" smtClean="0"/>
                        <a:t>P/P</a:t>
                      </a:r>
                      <a:r>
                        <a:rPr lang="fr-FR" sz="1100" baseline="0" dirty="0" smtClean="0"/>
                        <a:t> (%)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100" dirty="0" smtClean="0"/>
                        <a:t>M (MeV)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×1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~130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2.5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×1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 2.7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~60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2.5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×1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 1.5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~30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2.5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×1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~20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216495" y="350100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NA60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3" name="Accolade ouvrante 22"/>
          <p:cNvSpPr/>
          <p:nvPr/>
        </p:nvSpPr>
        <p:spPr>
          <a:xfrm>
            <a:off x="2051720" y="4797152"/>
            <a:ext cx="285752" cy="71438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724128" y="4581128"/>
            <a:ext cx="3384376" cy="36004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868144" y="5013176"/>
            <a:ext cx="309634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</a:rPr>
              <a:t>=40 cm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</a:rPr>
              <a:t>=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100 cm</a:t>
            </a:r>
          </a:p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P/P ~1%</a:t>
            </a:r>
          </a:p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 ~ 20 MeV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/>
        </p:nvGraphicFramePr>
        <p:xfrm>
          <a:off x="3995936" y="4293096"/>
          <a:ext cx="1512168" cy="731246"/>
        </p:xfrm>
        <a:graphic>
          <a:graphicData uri="http://schemas.openxmlformats.org/presentationml/2006/ole">
            <p:oleObj spid="_x0000_s2055" name="Équation" r:id="rId9" imgW="812520" imgH="393480" progId="Equation.3">
              <p:embed/>
            </p:oleObj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3851920" y="5373216"/>
            <a:ext cx="106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Magnetic</a:t>
            </a:r>
            <a:endParaRPr lang="fr-FR" dirty="0" smtClean="0"/>
          </a:p>
          <a:p>
            <a:r>
              <a:rPr lang="fr-FR" dirty="0" err="1" smtClean="0"/>
              <a:t>field</a:t>
            </a:r>
            <a:endParaRPr lang="fr-FR" dirty="0"/>
          </a:p>
        </p:txBody>
      </p:sp>
      <p:cxnSp>
        <p:nvCxnSpPr>
          <p:cNvPr id="34" name="Connecteur droit avec flèche 33"/>
          <p:cNvCxnSpPr>
            <a:stCxn id="32" idx="0"/>
          </p:cNvCxnSpPr>
          <p:nvPr/>
        </p:nvCxnSpPr>
        <p:spPr>
          <a:xfrm rot="5400000" flipH="1" flipV="1">
            <a:off x="4370223" y="4955415"/>
            <a:ext cx="432048" cy="4035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6200000" flipV="1">
            <a:off x="4824028" y="5265204"/>
            <a:ext cx="64807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932040" y="5589240"/>
            <a:ext cx="91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Magnet</a:t>
            </a:r>
            <a:endParaRPr lang="fr-FR" dirty="0" smtClean="0"/>
          </a:p>
          <a:p>
            <a:r>
              <a:rPr lang="fr-FR" dirty="0" err="1" smtClean="0"/>
              <a:t>length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rot="16200000" flipV="1">
            <a:off x="5328083" y="1664804"/>
            <a:ext cx="5040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– </a:t>
            </a:r>
            <a:r>
              <a:rPr lang="fr-FR" dirty="0" err="1" smtClean="0"/>
              <a:t>toy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/>
          <a:srcRect l="1468" t="5225" r="7272" b="1352"/>
          <a:stretch>
            <a:fillRect/>
          </a:stretch>
        </p:blipFill>
        <p:spPr bwMode="auto">
          <a:xfrm>
            <a:off x="4211960" y="2081131"/>
            <a:ext cx="4752528" cy="40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 rot="19096346">
            <a:off x="6915916" y="2817722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20501189">
            <a:off x="7209183" y="4241130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10800000" flipV="1">
            <a:off x="4693475" y="2519923"/>
            <a:ext cx="3252614" cy="2920210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0800000" flipV="1">
            <a:off x="4636293" y="4099573"/>
            <a:ext cx="4158462" cy="1404134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20863095">
            <a:off x="7768638" y="453710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FF0000"/>
                </a:solidFill>
              </a:rPr>
              <a:t>=1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z=20 cm to z = 120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83968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876256" y="573325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[-0.5 ; 1]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– </a:t>
            </a:r>
            <a:r>
              <a:rPr lang="fr-FR" dirty="0" err="1" smtClean="0"/>
              <a:t>toy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[0.5 ; 2]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 l="1309" t="7520" r="7596" b="1682"/>
          <a:stretch>
            <a:fillRect/>
          </a:stretch>
        </p:blipFill>
        <p:spPr bwMode="auto">
          <a:xfrm>
            <a:off x="4211960" y="2132856"/>
            <a:ext cx="4680520" cy="40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z=100 cm to z = 200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20501189">
            <a:off x="5824508" y="4820637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21238434">
            <a:off x="6097298" y="5183200"/>
            <a:ext cx="51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008000"/>
                </a:solidFill>
              </a:rPr>
              <a:t>=2</a:t>
            </a:r>
            <a:endParaRPr lang="fr-FR" sz="1200" b="1" dirty="0">
              <a:solidFill>
                <a:srgbClr val="008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388424" y="580526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283968" y="3212976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42891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42891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891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42891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51520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51520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grpSp>
        <p:nvGrpSpPr>
          <p:cNvPr id="51" name="Groupe 50"/>
          <p:cNvGrpSpPr/>
          <p:nvPr/>
        </p:nvGrpSpPr>
        <p:grpSpPr>
          <a:xfrm>
            <a:off x="1043608" y="980728"/>
            <a:ext cx="3563410" cy="5472608"/>
            <a:chOff x="1043608" y="980728"/>
            <a:chExt cx="3563410" cy="5472608"/>
          </a:xfrm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>
              <a:off x="1043608" y="980728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 flipV="1">
              <a:off x="1043608" y="3717032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ZoneTexte 32"/>
          <p:cNvSpPr txBox="1"/>
          <p:nvPr/>
        </p:nvSpPr>
        <p:spPr>
          <a:xfrm>
            <a:off x="1259632" y="19168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5736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627784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059832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491880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763688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1052736"/>
            <a:ext cx="304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dirty="0" err="1" smtClean="0"/>
              <a:t>Rmin</a:t>
            </a:r>
            <a:r>
              <a:rPr lang="fr-FR" dirty="0" smtClean="0"/>
              <a:t> = 0.5 cm    </a:t>
            </a:r>
            <a:r>
              <a:rPr lang="fr-FR" dirty="0" err="1" smtClean="0"/>
              <a:t>Zmin</a:t>
            </a:r>
            <a:r>
              <a:rPr lang="fr-FR" dirty="0" smtClean="0"/>
              <a:t> = 7.5 cm</a:t>
            </a:r>
          </a:p>
          <a:p>
            <a:r>
              <a:rPr lang="fr-FR" dirty="0" err="1" smtClean="0"/>
              <a:t>Rmax</a:t>
            </a:r>
            <a:r>
              <a:rPr lang="fr-FR" dirty="0" smtClean="0"/>
              <a:t> = 3.5 cm   </a:t>
            </a:r>
            <a:r>
              <a:rPr lang="fr-FR" dirty="0" err="1" smtClean="0"/>
              <a:t>Zmax</a:t>
            </a:r>
            <a:r>
              <a:rPr lang="fr-FR" dirty="0" smtClean="0"/>
              <a:t> = 18 cm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841547" y="1988840"/>
            <a:ext cx="38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r>
              <a:rPr lang="fr-FR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dirty="0" err="1" smtClean="0"/>
              <a:t>Rmin</a:t>
            </a:r>
            <a:r>
              <a:rPr lang="fr-FR" dirty="0" smtClean="0"/>
              <a:t> = 1 cm    </a:t>
            </a:r>
            <a:r>
              <a:rPr lang="fr-FR" dirty="0" err="1" smtClean="0"/>
              <a:t>Zmin</a:t>
            </a:r>
            <a:r>
              <a:rPr lang="fr-FR" dirty="0" smtClean="0"/>
              <a:t> = 20 (100) cm</a:t>
            </a:r>
          </a:p>
          <a:p>
            <a:r>
              <a:rPr lang="fr-FR" dirty="0" err="1" smtClean="0"/>
              <a:t>Rmax</a:t>
            </a:r>
            <a:r>
              <a:rPr lang="fr-FR" dirty="0" smtClean="0"/>
              <a:t> = 22 cm   </a:t>
            </a:r>
            <a:r>
              <a:rPr lang="fr-FR" dirty="0" err="1" smtClean="0"/>
              <a:t>Zmax</a:t>
            </a:r>
            <a:r>
              <a:rPr lang="fr-FR" dirty="0" smtClean="0"/>
              <a:t> = 120 (200) cm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077798" cy="5500726"/>
          </a:xfrm>
        </p:spPr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sz="1800" dirty="0" err="1" smtClean="0"/>
              <a:t>measure</a:t>
            </a:r>
            <a:r>
              <a:rPr lang="fr-FR" sz="1800" dirty="0" smtClean="0"/>
              <a:t> the photon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itchFamily="2" charset="2"/>
              </a:rPr>
              <a:t> J/</a:t>
            </a:r>
            <a:r>
              <a:rPr lang="fr-FR" sz="18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dirty="0" smtClean="0">
                <a:sym typeface="Wingdings" pitchFamily="2" charset="2"/>
              </a:rPr>
              <a:t> + </a:t>
            </a:r>
            <a:r>
              <a:rPr lang="fr-FR" sz="1800" dirty="0" smtClean="0"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Issues</a:t>
            </a:r>
          </a:p>
          <a:p>
            <a:pPr lvl="1">
              <a:buFont typeface="Wingdings" pitchFamily="2" charset="2"/>
              <a:buChar char="q"/>
            </a:pPr>
            <a:r>
              <a:rPr lang="fr-FR" b="1" dirty="0" err="1" smtClean="0">
                <a:solidFill>
                  <a:srgbClr val="FF5050"/>
                </a:solidFill>
                <a:sym typeface="Wingdings" pitchFamily="2" charset="2"/>
              </a:rPr>
              <a:t>Low</a:t>
            </a:r>
            <a:r>
              <a:rPr lang="fr-FR" b="1" dirty="0" smtClean="0">
                <a:solidFill>
                  <a:srgbClr val="FF505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5050"/>
                </a:solidFill>
                <a:sym typeface="Wingdings" pitchFamily="2" charset="2"/>
              </a:rPr>
              <a:t>energy</a:t>
            </a:r>
            <a:r>
              <a:rPr lang="fr-FR" b="1" dirty="0" smtClean="0">
                <a:solidFill>
                  <a:srgbClr val="FF5050"/>
                </a:solidFill>
                <a:sym typeface="Wingdings" pitchFamily="2" charset="2"/>
              </a:rPr>
              <a:t> photon (</a:t>
            </a:r>
            <a:r>
              <a:rPr lang="fr-FR" b="1" dirty="0" err="1" smtClean="0">
                <a:solidFill>
                  <a:srgbClr val="FF5050"/>
                </a:solidFill>
                <a:sym typeface="Wingdings" pitchFamily="2" charset="2"/>
              </a:rPr>
              <a:t>similar</a:t>
            </a:r>
            <a:r>
              <a:rPr lang="fr-FR" b="1" dirty="0" smtClean="0">
                <a:solidFill>
                  <a:srgbClr val="FF5050"/>
                </a:solidFill>
                <a:sym typeface="Wingdings" pitchFamily="2" charset="2"/>
              </a:rPr>
              <a:t> to </a:t>
            </a:r>
            <a:r>
              <a:rPr lang="fr-FR" b="1" dirty="0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5050"/>
                </a:solidFill>
                <a:sym typeface="Wingdings" pitchFamily="2" charset="2"/>
              </a:rPr>
              <a:t>0</a:t>
            </a:r>
            <a:r>
              <a:rPr lang="fr-FR" b="1" dirty="0" smtClean="0">
                <a:solidFill>
                  <a:srgbClr val="FF5050"/>
                </a:solidFill>
                <a:sym typeface="Wingdings" pitchFamily="2" charset="2"/>
              </a:rPr>
              <a:t>  </a:t>
            </a:r>
            <a:r>
              <a:rPr lang="fr-FR" b="1" dirty="0" err="1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b="1" dirty="0" smtClean="0">
                <a:solidFill>
                  <a:srgbClr val="FF5050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High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multiplicity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of photon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from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008000"/>
                </a:solidFill>
                <a:sym typeface="Wingdings" pitchFamily="2" charset="2"/>
              </a:rPr>
              <a:t>0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/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fr-FR" b="1" dirty="0" err="1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 </a:t>
            </a:r>
            <a:endParaRPr lang="fr-FR" b="1" dirty="0" smtClean="0">
              <a:solidFill>
                <a:srgbClr val="FF5050"/>
              </a:solidFill>
              <a:latin typeface="Symbol" pitchFamily="18" charset="2"/>
              <a:sym typeface="Wingdings" pitchFamily="2" charset="2"/>
            </a:endParaRPr>
          </a:p>
          <a:p>
            <a:pPr lvl="1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High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multiplicity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of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charged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particles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(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3333FF"/>
                </a:solidFill>
                <a:sym typeface="Wingdings" pitchFamily="2" charset="2"/>
              </a:rPr>
              <a:t>+/-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b="53095"/>
          <a:stretch>
            <a:fillRect/>
          </a:stretch>
        </p:blipFill>
        <p:spPr bwMode="auto">
          <a:xfrm>
            <a:off x="179512" y="2636912"/>
            <a:ext cx="2736304" cy="1858471"/>
          </a:xfrm>
          <a:prstGeom prst="rect">
            <a:avLst/>
          </a:prstGeom>
          <a:solidFill>
            <a:srgbClr val="FF0000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 cstate="print"/>
          <a:srcRect l="1468" t="5625" r="50841" b="64106"/>
          <a:stretch>
            <a:fillRect/>
          </a:stretch>
        </p:blipFill>
        <p:spPr bwMode="auto">
          <a:xfrm>
            <a:off x="5940152" y="980729"/>
            <a:ext cx="2952328" cy="14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 l="51029" t="5625" r="1280" b="64106"/>
          <a:stretch>
            <a:fillRect/>
          </a:stretch>
        </p:blipFill>
        <p:spPr bwMode="auto">
          <a:xfrm>
            <a:off x="5940152" y="2492896"/>
            <a:ext cx="2952328" cy="14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ZoneTexte 59"/>
          <p:cNvSpPr txBox="1"/>
          <p:nvPr/>
        </p:nvSpPr>
        <p:spPr>
          <a:xfrm>
            <a:off x="6876256" y="184482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</a:t>
            </a:r>
            <a:r>
              <a:rPr lang="fr-FR" b="1" dirty="0" err="1" smtClean="0">
                <a:solidFill>
                  <a:srgbClr val="FF5050"/>
                </a:solidFill>
              </a:rPr>
              <a:t>p</a:t>
            </a:r>
            <a:r>
              <a:rPr lang="fr-FR" b="1" baseline="-25000" dirty="0" err="1" smtClean="0">
                <a:solidFill>
                  <a:srgbClr val="FF5050"/>
                </a:solidFill>
              </a:rPr>
              <a:t>T</a:t>
            </a:r>
            <a:r>
              <a:rPr lang="fr-FR" b="1" dirty="0" smtClean="0">
                <a:solidFill>
                  <a:srgbClr val="FF5050"/>
                </a:solidFill>
              </a:rPr>
              <a:t>&gt;~500 MeV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948264" y="335699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76256" y="980728"/>
            <a:ext cx="2016224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 smtClean="0"/>
              <a:t>Pythia</a:t>
            </a:r>
            <a:r>
              <a:rPr lang="fr-FR" sz="1000" b="1" dirty="0" smtClean="0"/>
              <a:t> 6.421 - p+p - </a:t>
            </a:r>
            <a:r>
              <a:rPr lang="fr-FR" sz="1000" b="1" dirty="0" smtClean="0">
                <a:sym typeface="Symbol"/>
              </a:rPr>
              <a:t>s = 17.2 </a:t>
            </a:r>
            <a:r>
              <a:rPr lang="fr-FR" sz="1000" b="1" dirty="0" err="1" smtClean="0">
                <a:sym typeface="Symbol"/>
              </a:rPr>
              <a:t>GeV</a:t>
            </a:r>
            <a:endParaRPr lang="fr-FR" sz="1000" b="1" baseline="-25000" dirty="0" smtClean="0"/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4716016" y="1916832"/>
            <a:ext cx="1224136" cy="721668"/>
          </a:xfrm>
          <a:prstGeom prst="straightConnector1">
            <a:avLst/>
          </a:prstGeom>
          <a:ln w="28575"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4499992" y="1772816"/>
            <a:ext cx="1296144" cy="72008"/>
          </a:xfrm>
          <a:prstGeom prst="straightConnector1">
            <a:avLst/>
          </a:prstGeom>
          <a:ln w="28575"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736304" cy="1915794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Rectangle 70"/>
          <p:cNvSpPr/>
          <p:nvPr/>
        </p:nvSpPr>
        <p:spPr>
          <a:xfrm>
            <a:off x="6876256" y="2492896"/>
            <a:ext cx="2016224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 smtClean="0"/>
              <a:t>Pythia</a:t>
            </a:r>
            <a:r>
              <a:rPr lang="fr-FR" sz="1000" b="1" dirty="0" smtClean="0"/>
              <a:t> 6.421 - p+p - </a:t>
            </a:r>
            <a:r>
              <a:rPr lang="fr-FR" sz="1000" b="1" dirty="0" smtClean="0">
                <a:sym typeface="Symbol"/>
              </a:rPr>
              <a:t>s = 17.2 </a:t>
            </a:r>
            <a:r>
              <a:rPr lang="fr-FR" sz="1000" b="1" dirty="0" err="1" smtClean="0">
                <a:sym typeface="Symbol"/>
              </a:rPr>
              <a:t>GeV</a:t>
            </a:r>
            <a:endParaRPr lang="fr-FR" sz="1000" b="1" baseline="-25000" dirty="0" smtClean="0"/>
          </a:p>
        </p:txBody>
      </p:sp>
      <p:cxnSp>
        <p:nvCxnSpPr>
          <p:cNvPr id="79" name="Connecteur droit avec flèche 78"/>
          <p:cNvCxnSpPr/>
          <p:nvPr/>
        </p:nvCxnSpPr>
        <p:spPr>
          <a:xfrm rot="5400000">
            <a:off x="2807804" y="2960948"/>
            <a:ext cx="1944216" cy="1152128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79512" y="2519318"/>
            <a:ext cx="249940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</a:rPr>
              <a:t> WA98: Phys. </a:t>
            </a:r>
            <a:r>
              <a:rPr lang="fr-FR" sz="1100" dirty="0" err="1" smtClean="0">
                <a:solidFill>
                  <a:srgbClr val="008000"/>
                </a:solidFill>
              </a:rPr>
              <a:t>Lett</a:t>
            </a:r>
            <a:r>
              <a:rPr lang="fr-FR" sz="1100" dirty="0" smtClean="0">
                <a:solidFill>
                  <a:srgbClr val="008000"/>
                </a:solidFill>
              </a:rPr>
              <a:t>. B458: 422-430, 1999)</a:t>
            </a:r>
            <a:endParaRPr lang="fr-FR" sz="1100" dirty="0">
              <a:solidFill>
                <a:srgbClr val="008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80035" y="4509120"/>
            <a:ext cx="229582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3333FF"/>
                </a:solidFill>
              </a:rPr>
              <a:t> </a:t>
            </a:r>
            <a:r>
              <a:rPr lang="fr-FR" sz="1050" dirty="0" err="1" smtClean="0">
                <a:solidFill>
                  <a:srgbClr val="3333FF"/>
                </a:solidFill>
              </a:rPr>
              <a:t>Phobos</a:t>
            </a:r>
            <a:r>
              <a:rPr lang="fr-FR" sz="1050" dirty="0" smtClean="0">
                <a:solidFill>
                  <a:srgbClr val="3333FF"/>
                </a:solidFill>
              </a:rPr>
              <a:t>: Phys. </a:t>
            </a:r>
            <a:r>
              <a:rPr lang="fr-FR" sz="1050" dirty="0" err="1" smtClean="0">
                <a:solidFill>
                  <a:srgbClr val="3333FF"/>
                </a:solidFill>
              </a:rPr>
              <a:t>Rev</a:t>
            </a:r>
            <a:r>
              <a:rPr lang="fr-FR" sz="1050" dirty="0" smtClean="0">
                <a:solidFill>
                  <a:srgbClr val="3333FF"/>
                </a:solidFill>
              </a:rPr>
              <a:t>. C74, 021901, 2006</a:t>
            </a:r>
            <a:endParaRPr lang="fr-FR" sz="1050" dirty="0">
              <a:solidFill>
                <a:srgbClr val="3333FF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899592" y="2852936"/>
            <a:ext cx="5760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16200000" flipH="1">
            <a:off x="899592" y="3068960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650271" y="3039414"/>
            <a:ext cx="25922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611560" y="3356992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3131840" y="284364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~500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3059832" y="321297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~340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96" name="Connecteur droit 95"/>
          <p:cNvCxnSpPr/>
          <p:nvPr/>
        </p:nvCxnSpPr>
        <p:spPr>
          <a:xfrm>
            <a:off x="683568" y="5589240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3131840" y="5435932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~350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rot="5400000">
            <a:off x="431540" y="2168860"/>
            <a:ext cx="432048" cy="3600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 cstate="print"/>
          <a:srcRect l="1949" t="10000" r="5657" b="1804"/>
          <a:stretch>
            <a:fillRect/>
          </a:stretch>
        </p:blipFill>
        <p:spPr bwMode="auto">
          <a:xfrm>
            <a:off x="6444208" y="4077072"/>
            <a:ext cx="2520280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6" cstate="print"/>
          <a:srcRect l="2658" t="10325" r="7787" b="2318"/>
          <a:stretch>
            <a:fillRect/>
          </a:stretch>
        </p:blipFill>
        <p:spPr bwMode="auto">
          <a:xfrm>
            <a:off x="4067944" y="4077072"/>
            <a:ext cx="2355984" cy="17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ZoneTexte 107"/>
          <p:cNvSpPr txBox="1"/>
          <p:nvPr/>
        </p:nvSpPr>
        <p:spPr>
          <a:xfrm>
            <a:off x="5076056" y="5229200"/>
            <a:ext cx="2959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Epos</a:t>
            </a:r>
            <a:r>
              <a:rPr lang="fr-FR" dirty="0" smtClean="0"/>
              <a:t> 1.6 : Pb+Pb @ 17.2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10" name="Connecteur droit avec flèche 109"/>
          <p:cNvCxnSpPr>
            <a:endCxn id="111" idx="1"/>
          </p:cNvCxnSpPr>
          <p:nvPr/>
        </p:nvCxnSpPr>
        <p:spPr>
          <a:xfrm flipV="1">
            <a:off x="4224270" y="4302969"/>
            <a:ext cx="1571866" cy="22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5796136" y="4149080"/>
            <a:ext cx="6623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flipV="1">
            <a:off x="6790083" y="4338400"/>
            <a:ext cx="1452396" cy="96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8273019" y="4129335"/>
            <a:ext cx="8354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~370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5004048" y="4293096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7452320" y="4293096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33531" y="5877272"/>
            <a:ext cx="468288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 – 5% Pb+Pb </a:t>
            </a:r>
            <a:r>
              <a:rPr lang="fr-FR" b="1" dirty="0" err="1" smtClean="0">
                <a:solidFill>
                  <a:srgbClr val="FF0000"/>
                </a:solidFill>
              </a:rPr>
              <a:t>most</a:t>
            </a:r>
            <a:r>
              <a:rPr lang="fr-FR" b="1" dirty="0" smtClean="0">
                <a:solidFill>
                  <a:srgbClr val="FF0000"/>
                </a:solidFill>
              </a:rPr>
              <a:t> central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~500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+ 400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don’t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to go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that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central for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077798" cy="5500726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endParaRPr lang="fr-FR" dirty="0" smtClean="0"/>
          </a:p>
          <a:p>
            <a:pPr lvl="1"/>
            <a:r>
              <a:rPr lang="fr-FR" sz="1400" dirty="0" smtClean="0">
                <a:sym typeface="Wingdings" pitchFamily="2" charset="2"/>
              </a:rPr>
              <a:t>To </a:t>
            </a:r>
            <a:r>
              <a:rPr lang="fr-FR" sz="1400" dirty="0" err="1" smtClean="0">
                <a:sym typeface="Wingdings" pitchFamily="2" charset="2"/>
              </a:rPr>
              <a:t>isolate</a:t>
            </a:r>
            <a:r>
              <a:rPr lang="fr-FR" sz="1400" dirty="0" smtClean="0">
                <a:sym typeface="Wingdings" pitchFamily="2" charset="2"/>
              </a:rPr>
              <a:t> photons </a:t>
            </a:r>
            <a:r>
              <a:rPr lang="fr-FR" sz="1400" dirty="0" err="1" smtClean="0">
                <a:sym typeface="Wingdings" pitchFamily="2" charset="2"/>
              </a:rPr>
              <a:t>from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contamination</a:t>
            </a:r>
          </a:p>
          <a:p>
            <a:r>
              <a:rPr lang="fr-FR" sz="1800" dirty="0" smtClean="0">
                <a:sym typeface="Wingdings" pitchFamily="2" charset="2"/>
              </a:rPr>
              <a:t>W + Si </a:t>
            </a:r>
            <a:r>
              <a:rPr lang="fr-FR" sz="1800" dirty="0" err="1" smtClean="0">
                <a:sym typeface="Wingdings" pitchFamily="2" charset="2"/>
              </a:rPr>
              <a:t>calorimeter</a:t>
            </a:r>
            <a:r>
              <a:rPr lang="fr-FR" sz="1800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0.5 x 0.5 cm</a:t>
            </a:r>
            <a:r>
              <a:rPr lang="fr-FR" baseline="30000" dirty="0" smtClean="0"/>
              <a:t>2</a:t>
            </a:r>
            <a:r>
              <a:rPr lang="fr-FR" dirty="0" smtClean="0"/>
              <a:t> pads</a:t>
            </a:r>
          </a:p>
          <a:p>
            <a:pPr lvl="1"/>
            <a:r>
              <a:rPr lang="fr-FR" dirty="0" smtClean="0"/>
              <a:t>24 X</a:t>
            </a:r>
            <a:r>
              <a:rPr lang="fr-FR" baseline="-25000" dirty="0" smtClean="0"/>
              <a:t>0</a:t>
            </a:r>
            <a:r>
              <a:rPr lang="fr-FR" dirty="0" smtClean="0"/>
              <a:t> in 20 cm</a:t>
            </a:r>
          </a:p>
          <a:p>
            <a:r>
              <a:rPr lang="fr-FR" sz="2200" dirty="0" smtClean="0">
                <a:sym typeface="Wingdings" pitchFamily="2" charset="2"/>
              </a:rPr>
              <a:t>W+Si : </a:t>
            </a:r>
            <a:r>
              <a:rPr lang="fr-FR" sz="2200" dirty="0" err="1" smtClean="0">
                <a:sym typeface="Wingdings" pitchFamily="2" charset="2"/>
              </a:rPr>
              <a:t>two</a:t>
            </a:r>
            <a:r>
              <a:rPr lang="fr-FR" sz="2200" dirty="0" smtClean="0">
                <a:sym typeface="Wingdings" pitchFamily="2" charset="2"/>
              </a:rPr>
              <a:t> relevant </a:t>
            </a:r>
            <a:r>
              <a:rPr lang="fr-FR" sz="2200" dirty="0" err="1" smtClean="0">
                <a:sym typeface="Wingdings" pitchFamily="2" charset="2"/>
              </a:rPr>
              <a:t>quantities</a:t>
            </a:r>
            <a:endParaRPr lang="fr-FR" sz="2200" dirty="0" smtClean="0">
              <a:sym typeface="Wingdings" pitchFamily="2" charset="2"/>
            </a:endParaRP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pic>
        <p:nvPicPr>
          <p:cNvPr id="34" name="Picture 332" descr="det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489619" cy="316835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51520" y="3645024"/>
            <a:ext cx="38884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st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distance </a:t>
            </a:r>
          </a:p>
          <a:p>
            <a:r>
              <a:rPr lang="fr-FR" sz="1400" b="1" dirty="0" err="1" smtClean="0"/>
              <a:t>between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incoming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particles</a:t>
            </a:r>
            <a:endParaRPr lang="fr-FR" sz="1400" b="1" dirty="0" smtClean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Min.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</a:t>
            </a:r>
          </a:p>
          <a:p>
            <a:r>
              <a:rPr lang="fr-FR" sz="1400" dirty="0" smtClean="0">
                <a:sym typeface="Wingdings" pitchFamily="2" charset="2"/>
              </a:rPr>
              <a:t>     = 1 free pad = 1 cm (for 0.5×0.5 cm²)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                </a:t>
            </a:r>
          </a:p>
          <a:p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N photons  N/2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r>
              <a:rPr lang="fr-FR" sz="1400" dirty="0" smtClean="0">
                <a:sym typeface="Wingdings" pitchFamily="2" charset="2"/>
              </a:rPr>
              <a:t>     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2N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(1cm×2N/N)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2843808" y="3789040"/>
            <a:ext cx="1008112" cy="648072"/>
            <a:chOff x="7164288" y="4941168"/>
            <a:chExt cx="1428246" cy="919941"/>
          </a:xfrm>
        </p:grpSpPr>
        <p:sp>
          <p:nvSpPr>
            <p:cNvPr id="38" name="Rectangle 37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sp>
        <p:nvSpPr>
          <p:cNvPr id="58" name="Ellipse 57"/>
          <p:cNvSpPr/>
          <p:nvPr/>
        </p:nvSpPr>
        <p:spPr>
          <a:xfrm>
            <a:off x="4788024" y="5805264"/>
            <a:ext cx="4355976" cy="792088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788024" y="3933056"/>
            <a:ext cx="41044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EM </a:t>
            </a:r>
            <a:r>
              <a:rPr lang="fr-FR" sz="1400" b="1" dirty="0" err="1" smtClean="0"/>
              <a:t>shower</a:t>
            </a:r>
            <a:r>
              <a:rPr lang="fr-FR" sz="1400" b="1" dirty="0" smtClean="0"/>
              <a:t> transverse size </a:t>
            </a:r>
          </a:p>
          <a:p>
            <a:pPr>
              <a:buFont typeface="Wingdings"/>
              <a:buChar char="à"/>
            </a:pPr>
            <a:r>
              <a:rPr lang="fr-FR" sz="1400" b="1" dirty="0" err="1" smtClean="0">
                <a:sym typeface="Wingdings" pitchFamily="2" charset="2"/>
              </a:rPr>
              <a:t>Moliere</a:t>
            </a:r>
            <a:r>
              <a:rPr lang="fr-FR" sz="1400" b="1" dirty="0" smtClean="0">
                <a:sym typeface="Wingdings" pitchFamily="2" charset="2"/>
              </a:rPr>
              <a:t> Radius R</a:t>
            </a:r>
            <a:r>
              <a:rPr lang="fr-FR" sz="1400" b="1" baseline="-25000" dirty="0" smtClean="0">
                <a:sym typeface="Wingdings" pitchFamily="2" charset="2"/>
              </a:rPr>
              <a:t>M</a:t>
            </a:r>
            <a:r>
              <a:rPr lang="fr-FR" sz="1400" b="1" dirty="0" smtClean="0">
                <a:sym typeface="Wingdings" pitchFamily="2" charset="2"/>
              </a:rPr>
              <a:t> : 90% of the </a:t>
            </a:r>
            <a:r>
              <a:rPr lang="fr-FR" sz="1400" b="1" dirty="0" err="1" smtClean="0">
                <a:sym typeface="Wingdings" pitchFamily="2" charset="2"/>
              </a:rPr>
              <a:t>shower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energy</a:t>
            </a: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                            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(2 R</a:t>
            </a:r>
            <a:r>
              <a:rPr lang="fr-FR" sz="1400" b="1" baseline="-25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/>
        </p:nvGraphicFramePr>
        <p:xfrm>
          <a:off x="4788024" y="4437112"/>
          <a:ext cx="4118868" cy="769459"/>
        </p:xfrm>
        <a:graphic>
          <a:graphicData uri="http://schemas.openxmlformats.org/presentationml/2006/ole">
            <p:oleObj spid="_x0000_s253955" name="Équation" r:id="rId4" imgW="4076640" imgH="888840" progId="Equation.3">
              <p:embed/>
            </p:oleObj>
          </a:graphicData>
        </a:graphic>
      </p:graphicFrame>
      <p:cxnSp>
        <p:nvCxnSpPr>
          <p:cNvPr id="64" name="Connecteur droit 63"/>
          <p:cNvCxnSpPr/>
          <p:nvPr/>
        </p:nvCxnSpPr>
        <p:spPr>
          <a:xfrm>
            <a:off x="6876256" y="494116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460432" y="49411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292080" y="5949280"/>
            <a:ext cx="349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Geometrical</a:t>
            </a:r>
            <a:r>
              <a:rPr lang="fr-FR" b="1" dirty="0" smtClean="0">
                <a:solidFill>
                  <a:srgbClr val="008000"/>
                </a:solidFill>
              </a:rPr>
              <a:t> condition: in </a:t>
            </a:r>
            <a:r>
              <a:rPr lang="fr-FR" b="1" dirty="0" err="1" smtClean="0">
                <a:solidFill>
                  <a:srgbClr val="008000"/>
                </a:solidFill>
              </a:rPr>
              <a:t>principle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b="1" dirty="0" smtClean="0">
                <a:solidFill>
                  <a:srgbClr val="008000"/>
                </a:solidFill>
              </a:rPr>
              <a:t> &gt; 2cm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6112768" y="1996225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181933" y="2289751"/>
            <a:ext cx="648072" cy="0"/>
          </a:xfrm>
          <a:prstGeom prst="line">
            <a:avLst/>
          </a:prstGeom>
          <a:ln w="38100">
            <a:solidFill>
              <a:srgbClr val="00B05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824168" y="2498501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5914320" y="2653048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&gt;2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36866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36867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5231"/>
            <a:ext cx="453650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ym typeface="Wingdings" pitchFamily="2" charset="2"/>
              </a:rPr>
              <a:t>Closer</a:t>
            </a:r>
            <a:r>
              <a:rPr lang="fr-FR" sz="2000" dirty="0" smtClean="0">
                <a:sym typeface="Wingdings" pitchFamily="2" charset="2"/>
              </a:rPr>
              <a:t> position to the </a:t>
            </a:r>
            <a:r>
              <a:rPr lang="fr-FR" sz="2000" dirty="0" err="1" smtClean="0">
                <a:sym typeface="Wingdings" pitchFamily="2" charset="2"/>
              </a:rPr>
              <a:t>target</a:t>
            </a:r>
            <a:r>
              <a:rPr lang="fr-FR" sz="2000" dirty="0" smtClean="0">
                <a:sym typeface="Wingdings" pitchFamily="2" charset="2"/>
              </a:rPr>
              <a:t> w/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&gt;2cm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Z =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205 cm [-0.5:0.5]</a:t>
            </a: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min</a:t>
            </a:r>
            <a:r>
              <a:rPr lang="fr-FR" dirty="0" smtClean="0">
                <a:sym typeface="Wingdings" pitchFamily="2" charset="2"/>
              </a:rPr>
              <a:t> = 13.6 cm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max</a:t>
            </a:r>
            <a:r>
              <a:rPr lang="fr-FR" dirty="0" smtClean="0">
                <a:sym typeface="Wingdings" pitchFamily="2" charset="2"/>
              </a:rPr>
              <a:t> = 40.9 cm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Using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0.5 x 0.5 cm² pads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alternative design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5231"/>
            <a:ext cx="604867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Warning</a:t>
            </a:r>
            <a:r>
              <a:rPr lang="fr-FR" sz="2000" dirty="0" smtClean="0">
                <a:sym typeface="Wingdings" pitchFamily="2" charset="2"/>
              </a:rPr>
              <a:t> : not </a:t>
            </a:r>
            <a:r>
              <a:rPr lang="fr-FR" sz="2000" dirty="0" err="1" smtClean="0">
                <a:sym typeface="Wingdings" pitchFamily="2" charset="2"/>
              </a:rPr>
              <a:t>clear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that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dirty="0" smtClean="0">
                <a:sym typeface="Wingdings" pitchFamily="2" charset="2"/>
              </a:rPr>
              <a:t>&gt;2 cm </a:t>
            </a:r>
            <a:r>
              <a:rPr lang="fr-FR" sz="2000" dirty="0" err="1" smtClean="0">
                <a:sym typeface="Wingdings" pitchFamily="2" charset="2"/>
              </a:rPr>
              <a:t>is</a:t>
            </a:r>
            <a:r>
              <a:rPr lang="fr-FR" sz="2000" dirty="0" smtClean="0">
                <a:sym typeface="Wingdings" pitchFamily="2" charset="2"/>
              </a:rPr>
              <a:t> large </a:t>
            </a:r>
            <a:r>
              <a:rPr lang="fr-FR" sz="2000" dirty="0" err="1" smtClean="0">
                <a:sym typeface="Wingdings" pitchFamily="2" charset="2"/>
              </a:rPr>
              <a:t>enough</a:t>
            </a:r>
            <a:r>
              <a:rPr lang="fr-FR" sz="2000" dirty="0" smtClean="0">
                <a:sym typeface="Wingdings" pitchFamily="2" charset="2"/>
              </a:rPr>
              <a:t>; for instance, R</a:t>
            </a:r>
            <a:r>
              <a:rPr lang="fr-FR" sz="2000" baseline="-25000" dirty="0" smtClean="0">
                <a:sym typeface="Wingdings" pitchFamily="2" charset="2"/>
              </a:rPr>
              <a:t>M</a:t>
            </a:r>
            <a:r>
              <a:rPr lang="fr-FR" sz="2000" dirty="0" smtClean="0">
                <a:sym typeface="Wingdings" pitchFamily="2" charset="2"/>
              </a:rPr>
              <a:t> (W+Si) &gt; R</a:t>
            </a:r>
            <a:r>
              <a:rPr lang="fr-FR" sz="2000" baseline="-25000" dirty="0" smtClean="0">
                <a:sym typeface="Wingdings" pitchFamily="2" charset="2"/>
              </a:rPr>
              <a:t>M</a:t>
            </a:r>
            <a:r>
              <a:rPr lang="fr-FR" sz="2000" dirty="0" smtClean="0">
                <a:sym typeface="Wingdings" pitchFamily="2" charset="2"/>
              </a:rPr>
              <a:t>(W). </a:t>
            </a:r>
            <a:r>
              <a:rPr lang="fr-FR" sz="2000" dirty="0" err="1" smtClean="0">
                <a:sym typeface="Wingdings" pitchFamily="2" charset="2"/>
              </a:rPr>
              <a:t>Try</a:t>
            </a:r>
            <a:r>
              <a:rPr lang="fr-FR" sz="2000" dirty="0" smtClean="0">
                <a:sym typeface="Wingdings" pitchFamily="2" charset="2"/>
              </a:rPr>
              <a:t> alternative design:</a:t>
            </a:r>
          </a:p>
          <a:p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taking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&gt;4cm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z = 205 cm, </a:t>
            </a:r>
            <a:r>
              <a:rPr lang="fr-FR" sz="2000" dirty="0" err="1" smtClean="0">
                <a:sym typeface="Wingdings" pitchFamily="2" charset="2"/>
              </a:rPr>
              <a:t>R</a:t>
            </a:r>
            <a:r>
              <a:rPr lang="fr-FR" sz="2000" baseline="-25000" dirty="0" err="1" smtClean="0">
                <a:sym typeface="Wingdings" pitchFamily="2" charset="2"/>
              </a:rPr>
              <a:t>min</a:t>
            </a:r>
            <a:r>
              <a:rPr lang="fr-FR" sz="2000" dirty="0" smtClean="0">
                <a:sym typeface="Wingdings" pitchFamily="2" charset="2"/>
              </a:rPr>
              <a:t>=30 cm, </a:t>
            </a:r>
            <a:r>
              <a:rPr lang="fr-FR" sz="2000" dirty="0" err="1" smtClean="0">
                <a:sym typeface="Wingdings" pitchFamily="2" charset="2"/>
              </a:rPr>
              <a:t>R</a:t>
            </a:r>
            <a:r>
              <a:rPr lang="fr-FR" sz="2000" baseline="-25000" dirty="0" err="1" smtClean="0">
                <a:sym typeface="Wingdings" pitchFamily="2" charset="2"/>
              </a:rPr>
              <a:t>max</a:t>
            </a:r>
            <a:r>
              <a:rPr lang="fr-FR" sz="2000" dirty="0" smtClean="0">
                <a:sym typeface="Wingdings" pitchFamily="2" charset="2"/>
              </a:rPr>
              <a:t>= 55cm</a:t>
            </a:r>
          </a:p>
          <a:p>
            <a:pPr>
              <a:buFont typeface="Wingdings"/>
              <a:buChar char="è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[-0.8, -0.3]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err="1" smtClean="0">
                <a:sym typeface="Wingdings" pitchFamily="2" charset="2"/>
              </a:rPr>
              <a:t>loose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some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acceptance</a:t>
            </a:r>
            <a:r>
              <a:rPr lang="fr-FR" dirty="0" smtClean="0">
                <a:sym typeface="Wingdings" pitchFamily="2" charset="2"/>
              </a:rPr>
              <a:t>, but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safe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!!!</a:t>
            </a:r>
          </a:p>
          <a:p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Must check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full simulation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what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sym typeface="Wingdings" pitchFamily="2" charset="2"/>
              </a:rPr>
              <a:t>is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optimum 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 !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 cstate="print"/>
          <a:srcRect l="837" t="7055" r="6271" b="1227"/>
          <a:stretch>
            <a:fillRect/>
          </a:stretch>
        </p:blipFill>
        <p:spPr bwMode="auto">
          <a:xfrm>
            <a:off x="2915816" y="1484784"/>
            <a:ext cx="5688632" cy="33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4499991" y="2996952"/>
            <a:ext cx="112587" cy="69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355669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069785" y="37323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&gt;2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330968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grpSp>
        <p:nvGrpSpPr>
          <p:cNvPr id="27" name="Groupe 26"/>
          <p:cNvGrpSpPr/>
          <p:nvPr/>
        </p:nvGrpSpPr>
        <p:grpSpPr>
          <a:xfrm>
            <a:off x="755576" y="1052736"/>
            <a:ext cx="3551416" cy="5357285"/>
            <a:chOff x="1187624" y="1340768"/>
            <a:chExt cx="3551416" cy="5357285"/>
          </a:xfrm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>
              <a:off x="1187625" y="1340768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 flipV="1">
              <a:off x="1187624" y="4005064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ZoneTexte 27"/>
          <p:cNvSpPr txBox="1"/>
          <p:nvPr/>
        </p:nvSpPr>
        <p:spPr>
          <a:xfrm>
            <a:off x="198875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98875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98875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8875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07504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043608" y="62895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907704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339752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771800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203848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475656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755576" y="1052736"/>
            <a:ext cx="304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1400" dirty="0" err="1" smtClean="0"/>
              <a:t>Rmin</a:t>
            </a:r>
            <a:r>
              <a:rPr lang="fr-FR" sz="1400" dirty="0" smtClean="0"/>
              <a:t> = 0.5 cm    </a:t>
            </a:r>
            <a:r>
              <a:rPr lang="fr-FR" sz="1400" dirty="0" err="1" smtClean="0"/>
              <a:t>Zmin</a:t>
            </a:r>
            <a:r>
              <a:rPr lang="fr-FR" sz="1400" dirty="0" smtClean="0"/>
              <a:t> = 7.5 cm</a:t>
            </a:r>
          </a:p>
          <a:p>
            <a:r>
              <a:rPr lang="fr-FR" sz="1400" dirty="0" err="1" smtClean="0"/>
              <a:t>Rmax</a:t>
            </a:r>
            <a:r>
              <a:rPr lang="fr-FR" sz="1400" dirty="0" smtClean="0"/>
              <a:t> = 3.5 cm   </a:t>
            </a:r>
            <a:r>
              <a:rPr lang="fr-FR" sz="1400" dirty="0" err="1" smtClean="0"/>
              <a:t>Zmax</a:t>
            </a:r>
            <a:r>
              <a:rPr lang="fr-FR" sz="1400" dirty="0" smtClean="0"/>
              <a:t> = 18 cm</a:t>
            </a:r>
          </a:p>
          <a:p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755576" y="1772816"/>
            <a:ext cx="289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14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1400" dirty="0" err="1" smtClean="0"/>
              <a:t>Rmin</a:t>
            </a:r>
            <a:r>
              <a:rPr lang="fr-FR" sz="1400" dirty="0" smtClean="0"/>
              <a:t> = 1 cm    </a:t>
            </a:r>
            <a:r>
              <a:rPr lang="fr-FR" sz="1400" dirty="0" err="1" smtClean="0"/>
              <a:t>Zmin</a:t>
            </a:r>
            <a:r>
              <a:rPr lang="fr-FR" sz="1400" dirty="0" smtClean="0"/>
              <a:t> = 20 (100) cm</a:t>
            </a:r>
          </a:p>
          <a:p>
            <a:r>
              <a:rPr lang="fr-FR" sz="1400" dirty="0" err="1" smtClean="0"/>
              <a:t>Rmax</a:t>
            </a:r>
            <a:r>
              <a:rPr lang="fr-FR" sz="1400" dirty="0" smtClean="0"/>
              <a:t> = 22 cm   </a:t>
            </a:r>
            <a:r>
              <a:rPr lang="fr-FR" sz="1400" dirty="0" err="1" smtClean="0"/>
              <a:t>Zmax</a:t>
            </a:r>
            <a:r>
              <a:rPr lang="fr-FR" sz="1400" dirty="0" smtClean="0"/>
              <a:t> = 120 (200) cm</a:t>
            </a:r>
          </a:p>
          <a:p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755576" y="494116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1400" b="1" dirty="0" smtClean="0">
                <a:solidFill>
                  <a:srgbClr val="3333FF"/>
                </a:solidFill>
              </a:rPr>
              <a:t> </a:t>
            </a:r>
            <a:r>
              <a:rPr lang="fr-FR" sz="14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1400" b="1" dirty="0" smtClean="0">
                <a:solidFill>
                  <a:srgbClr val="3333FF"/>
                </a:solidFill>
              </a:rPr>
              <a:t>&gt;2 cm: </a:t>
            </a:r>
            <a:r>
              <a:rPr lang="fr-FR" sz="1400" b="1" dirty="0" err="1" smtClean="0">
                <a:solidFill>
                  <a:srgbClr val="4A7EBB"/>
                </a:solidFill>
              </a:rPr>
              <a:t>acceptance</a:t>
            </a:r>
            <a:r>
              <a:rPr lang="fr-FR" sz="1400" b="1" dirty="0" smtClean="0">
                <a:solidFill>
                  <a:srgbClr val="4A7EBB"/>
                </a:solidFill>
              </a:rPr>
              <a:t> 1</a:t>
            </a:r>
          </a:p>
          <a:p>
            <a:r>
              <a:rPr lang="fr-FR" sz="1400" dirty="0" err="1" smtClean="0"/>
              <a:t>Rmin</a:t>
            </a:r>
            <a:r>
              <a:rPr lang="fr-FR" sz="1400" dirty="0" smtClean="0"/>
              <a:t> = 14 cm    </a:t>
            </a:r>
            <a:r>
              <a:rPr lang="fr-FR" sz="1400" dirty="0" err="1" smtClean="0"/>
              <a:t>Zmin</a:t>
            </a:r>
            <a:r>
              <a:rPr lang="fr-FR" sz="1400" dirty="0" smtClean="0"/>
              <a:t> = 205 cm</a:t>
            </a:r>
          </a:p>
          <a:p>
            <a:r>
              <a:rPr lang="fr-FR" sz="1400" dirty="0" err="1" smtClean="0"/>
              <a:t>Rmax</a:t>
            </a:r>
            <a:r>
              <a:rPr lang="fr-FR" sz="1400" dirty="0" smtClean="0"/>
              <a:t> = 41 cm   </a:t>
            </a:r>
            <a:r>
              <a:rPr lang="fr-FR" sz="1400" dirty="0" err="1" smtClean="0"/>
              <a:t>Zmax</a:t>
            </a:r>
            <a:r>
              <a:rPr lang="fr-FR" sz="1400" dirty="0" smtClean="0"/>
              <a:t> = 225 cm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 cstate="print"/>
          <a:srcRect l="9711" t="13746" r="7272" b="9473"/>
          <a:stretch>
            <a:fillRect/>
          </a:stretch>
        </p:blipFill>
        <p:spPr bwMode="auto">
          <a:xfrm>
            <a:off x="4788024" y="1052736"/>
            <a:ext cx="3655102" cy="26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 l="9711" t="13746" r="7272" b="9473"/>
          <a:stretch>
            <a:fillRect/>
          </a:stretch>
        </p:blipFill>
        <p:spPr bwMode="auto">
          <a:xfrm flipV="1">
            <a:off x="4788024" y="3717032"/>
            <a:ext cx="3655102" cy="26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ZoneTexte 63"/>
          <p:cNvSpPr txBox="1"/>
          <p:nvPr/>
        </p:nvSpPr>
        <p:spPr>
          <a:xfrm>
            <a:off x="4860032" y="494116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1400" b="1" dirty="0" smtClean="0">
                <a:solidFill>
                  <a:srgbClr val="3333FF"/>
                </a:solidFill>
              </a:rPr>
              <a:t> </a:t>
            </a:r>
            <a:r>
              <a:rPr lang="fr-FR" sz="14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1400" b="1" dirty="0" smtClean="0">
                <a:solidFill>
                  <a:srgbClr val="3333FF"/>
                </a:solidFill>
              </a:rPr>
              <a:t>&gt;4 cm: </a:t>
            </a:r>
            <a:r>
              <a:rPr lang="fr-FR" sz="1400" b="1" dirty="0" err="1" smtClean="0">
                <a:solidFill>
                  <a:srgbClr val="FF0000"/>
                </a:solidFill>
              </a:rPr>
              <a:t>acceptance</a:t>
            </a:r>
            <a:r>
              <a:rPr lang="fr-FR" sz="1400" b="1" dirty="0" smtClean="0">
                <a:solidFill>
                  <a:srgbClr val="FF0000"/>
                </a:solidFill>
              </a:rPr>
              <a:t> 2</a:t>
            </a:r>
          </a:p>
          <a:p>
            <a:r>
              <a:rPr lang="fr-FR" sz="1400" dirty="0" err="1" smtClean="0"/>
              <a:t>Rmin</a:t>
            </a:r>
            <a:r>
              <a:rPr lang="fr-FR" sz="1400" dirty="0" smtClean="0"/>
              <a:t> = 30 cm    </a:t>
            </a:r>
            <a:r>
              <a:rPr lang="fr-FR" sz="1400" dirty="0" err="1" smtClean="0"/>
              <a:t>Zmin</a:t>
            </a:r>
            <a:r>
              <a:rPr lang="fr-FR" sz="1400" dirty="0" smtClean="0"/>
              <a:t> = 205 cm</a:t>
            </a:r>
          </a:p>
          <a:p>
            <a:r>
              <a:rPr lang="fr-FR" sz="1400" dirty="0" err="1" smtClean="0"/>
              <a:t>Rmax</a:t>
            </a:r>
            <a:r>
              <a:rPr lang="fr-FR" sz="1400" dirty="0" smtClean="0"/>
              <a:t> = 55 cm   </a:t>
            </a:r>
            <a:r>
              <a:rPr lang="fr-FR" sz="1400" dirty="0" err="1" smtClean="0"/>
              <a:t>Zmax</a:t>
            </a:r>
            <a:r>
              <a:rPr lang="fr-FR" sz="1400" dirty="0" smtClean="0"/>
              <a:t> = 225 cm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9592" y="557994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[-0.5, 0.5] 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32040" y="5589240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[-0.8, -0.3]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motivations – 2 </a:t>
            </a:r>
            <a:r>
              <a:rPr lang="fr-FR" dirty="0" err="1" smtClean="0"/>
              <a:t>key</a:t>
            </a:r>
            <a:r>
              <a:rPr lang="fr-FR" dirty="0" smtClean="0"/>
              <a:t>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in A+A</a:t>
            </a:r>
          </a:p>
          <a:p>
            <a:pPr marL="857250" lvl="1" indent="-457200">
              <a:buNone/>
            </a:pPr>
            <a:r>
              <a:rPr lang="fr-FR" sz="1800" dirty="0" err="1" smtClean="0"/>
              <a:t>Similar</a:t>
            </a:r>
            <a:r>
              <a:rPr lang="fr-FR" sz="1800" dirty="0" smtClean="0"/>
              <a:t> J/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 suppression </a:t>
            </a:r>
            <a:r>
              <a:rPr lang="fr-FR" sz="1800" dirty="0" err="1" smtClean="0"/>
              <a:t>at</a:t>
            </a:r>
            <a:r>
              <a:rPr lang="fr-FR" sz="1800" dirty="0" smtClean="0"/>
              <a:t> SPS and RHIC: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sz="1800" dirty="0" err="1" smtClean="0"/>
              <a:t>Either</a:t>
            </a:r>
            <a:r>
              <a:rPr lang="fr-FR" sz="1800" dirty="0" smtClean="0"/>
              <a:t> more suppression </a:t>
            </a:r>
            <a:r>
              <a:rPr lang="fr-FR" sz="1800" dirty="0" err="1" smtClean="0"/>
              <a:t>at</a:t>
            </a:r>
            <a:r>
              <a:rPr lang="fr-FR" sz="1800" dirty="0" smtClean="0"/>
              <a:t> RHIC </a:t>
            </a:r>
            <a:r>
              <a:rPr lang="fr-FR" sz="1800" dirty="0" err="1" smtClean="0"/>
              <a:t>compensated</a:t>
            </a:r>
            <a:r>
              <a:rPr lang="fr-FR" sz="1800" dirty="0" smtClean="0"/>
              <a:t> by </a:t>
            </a:r>
            <a:r>
              <a:rPr lang="fr-FR" sz="1800" dirty="0" err="1" smtClean="0"/>
              <a:t>recombination</a:t>
            </a:r>
            <a:endParaRPr lang="fr-FR" sz="1800" dirty="0" smtClean="0"/>
          </a:p>
          <a:p>
            <a:pPr marL="1257300" lvl="2" indent="-457200">
              <a:buFont typeface="+mj-lt"/>
              <a:buAutoNum type="arabicPeriod"/>
            </a:pPr>
            <a:r>
              <a:rPr lang="fr-FR" sz="1800" dirty="0" smtClean="0"/>
              <a:t>Or J/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 suppression due to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</a:t>
            </a:r>
            <a:r>
              <a:rPr lang="fr-FR" sz="1800" dirty="0" err="1" smtClean="0"/>
              <a:t>only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itchFamily="2" charset="2"/>
              </a:rPr>
              <a:t> </a:t>
            </a:r>
            <a:r>
              <a:rPr lang="fr-FR" sz="1800" dirty="0" err="1" smtClean="0">
                <a:sym typeface="Wingdings" pitchFamily="2" charset="2"/>
              </a:rPr>
              <a:t>sequential</a:t>
            </a:r>
            <a:r>
              <a:rPr lang="fr-FR" sz="1800" dirty="0" smtClean="0">
                <a:sym typeface="Wingdings" pitchFamily="2" charset="2"/>
              </a:rPr>
              <a:t> suppression</a:t>
            </a: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  <a:endParaRPr lang="fr-FR" sz="1800" i="1" dirty="0" smtClean="0"/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charmonia</a:t>
            </a:r>
            <a:r>
              <a:rPr lang="fr-FR" dirty="0" smtClean="0">
                <a:solidFill>
                  <a:srgbClr val="1F497D"/>
                </a:solidFill>
              </a:rPr>
              <a:t> production in p+A</a:t>
            </a:r>
          </a:p>
          <a:p>
            <a:pPr marL="457200" indent="-457200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sz="1800" dirty="0" err="1" smtClean="0">
                <a:solidFill>
                  <a:srgbClr val="FF0000"/>
                </a:solidFill>
              </a:rPr>
              <a:t>what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is</a:t>
            </a:r>
            <a:r>
              <a:rPr lang="fr-FR" sz="1800" dirty="0" smtClean="0">
                <a:solidFill>
                  <a:srgbClr val="FF0000"/>
                </a:solidFill>
              </a:rPr>
              <a:t> the </a:t>
            </a:r>
            <a:r>
              <a:rPr lang="fr-FR" sz="1800" dirty="0" err="1" smtClean="0">
                <a:solidFill>
                  <a:srgbClr val="FF0000"/>
                </a:solidFill>
              </a:rPr>
              <a:t>depence</a:t>
            </a:r>
            <a:r>
              <a:rPr lang="fr-FR" sz="1800" dirty="0" smtClean="0">
                <a:solidFill>
                  <a:srgbClr val="FF0000"/>
                </a:solidFill>
              </a:rPr>
              <a:t> of </a:t>
            </a:r>
            <a:r>
              <a:rPr lang="fr-FR" sz="1800" dirty="0" err="1" smtClean="0">
                <a:solidFill>
                  <a:srgbClr val="FF0000"/>
                </a:solidFill>
              </a:rPr>
              <a:t>charmonia</a:t>
            </a:r>
            <a:r>
              <a:rPr lang="fr-FR" sz="1800" dirty="0" smtClean="0">
                <a:solidFill>
                  <a:srgbClr val="FF0000"/>
                </a:solidFill>
              </a:rPr>
              <a:t> suppression </a:t>
            </a:r>
            <a:r>
              <a:rPr lang="fr-FR" sz="1800" dirty="0" err="1" smtClean="0">
                <a:solidFill>
                  <a:srgbClr val="FF0000"/>
                </a:solidFill>
              </a:rPr>
              <a:t>with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rapidity</a:t>
            </a:r>
            <a:r>
              <a:rPr lang="fr-FR" sz="1800" dirty="0" smtClean="0">
                <a:solidFill>
                  <a:srgbClr val="FF0000"/>
                </a:solidFill>
              </a:rPr>
              <a:t> ?</a:t>
            </a:r>
          </a:p>
          <a:p>
            <a:pPr marL="457200" indent="-457200">
              <a:buNone/>
            </a:pPr>
            <a:r>
              <a:rPr lang="fr-FR" sz="1800" b="0" i="1" dirty="0" smtClean="0"/>
              <a:t>	Crucial to </a:t>
            </a:r>
            <a:r>
              <a:rPr lang="fr-FR" sz="1800" b="0" i="1" dirty="0" err="1" smtClean="0"/>
              <a:t>understand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effects</a:t>
            </a:r>
            <a:r>
              <a:rPr lang="fr-FR" sz="1800" b="0" i="1" dirty="0" smtClean="0"/>
              <a:t> due to cold </a:t>
            </a:r>
            <a:r>
              <a:rPr lang="fr-FR" sz="1800" b="0" i="1" dirty="0" err="1" smtClean="0"/>
              <a:t>nuclear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matter</a:t>
            </a:r>
            <a:endParaRPr lang="fr-FR" sz="1800" b="0" i="1" dirty="0" smtClean="0"/>
          </a:p>
          <a:p>
            <a:pPr marL="457200" indent="-457200">
              <a:buNone/>
            </a:pPr>
            <a:r>
              <a:rPr lang="fr-FR" sz="1800" b="0" dirty="0" smtClean="0"/>
              <a:t>	</a:t>
            </a:r>
            <a:endParaRPr lang="fr-FR" dirty="0" smtClean="0"/>
          </a:p>
          <a:p>
            <a:pPr marL="457200" indent="-457200">
              <a:buNone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correctly</a:t>
            </a:r>
            <a:r>
              <a:rPr lang="fr-FR" dirty="0" smtClean="0"/>
              <a:t> </a:t>
            </a:r>
            <a:r>
              <a:rPr lang="fr-FR" dirty="0" err="1" smtClean="0"/>
              <a:t>calibrate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QGP </a:t>
            </a:r>
            <a:r>
              <a:rPr lang="fr-FR" dirty="0" err="1" smtClean="0"/>
              <a:t>thermometer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Performances in p+p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357718" cy="5500726"/>
          </a:xfrm>
        </p:spPr>
        <p:txBody>
          <a:bodyPr/>
          <a:lstStyle/>
          <a:p>
            <a:r>
              <a:rPr lang="fr-FR" dirty="0" err="1" smtClean="0"/>
              <a:t>Pythia</a:t>
            </a:r>
            <a:r>
              <a:rPr lang="fr-FR" dirty="0" smtClean="0"/>
              <a:t> 6.421 – p+p – </a:t>
            </a:r>
            <a:r>
              <a:rPr lang="fr-FR" dirty="0" smtClean="0">
                <a:sym typeface="Symbol"/>
              </a:rPr>
              <a:t>s = 17.2 </a:t>
            </a:r>
            <a:r>
              <a:rPr lang="fr-FR" dirty="0" err="1" smtClean="0">
                <a:sym typeface="Symbol"/>
              </a:rPr>
              <a:t>GeV</a:t>
            </a:r>
            <a:endParaRPr lang="fr-FR" baseline="-25000" dirty="0" smtClean="0"/>
          </a:p>
          <a:p>
            <a:pPr lvl="1"/>
            <a:r>
              <a:rPr lang="fr-FR" sz="1800" b="1" dirty="0" smtClean="0"/>
              <a:t>20 000 </a:t>
            </a:r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events</a:t>
            </a:r>
            <a:endParaRPr lang="fr-FR" sz="1800" b="1" dirty="0" smtClean="0"/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P/P=1%</a:t>
            </a:r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E/E=20%/</a:t>
            </a:r>
            <a:r>
              <a:rPr lang="fr-FR" sz="1600" dirty="0" smtClean="0">
                <a:sym typeface="Symbol"/>
              </a:rPr>
              <a:t>E</a:t>
            </a:r>
            <a:endParaRPr lang="fr-FR" sz="16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3925" t="15911" r="2006" b="4987"/>
          <a:stretch>
            <a:fillRect/>
          </a:stretch>
        </p:blipFill>
        <p:spPr bwMode="auto">
          <a:xfrm>
            <a:off x="5706564" y="1032991"/>
            <a:ext cx="31139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998412" y="1321023"/>
            <a:ext cx="104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PYTHIA 6.421</a:t>
            </a:r>
          </a:p>
          <a:p>
            <a:r>
              <a:rPr lang="fr-FR" sz="1200" b="1" dirty="0" smtClean="0"/>
              <a:t>20000 </a:t>
            </a:r>
            <a:r>
              <a:rPr lang="fr-FR" sz="1200" b="1" dirty="0" err="1" smtClean="0"/>
              <a:t>events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718492" y="3049215"/>
            <a:ext cx="152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Y*=0 </a:t>
            </a:r>
            <a:r>
              <a:rPr lang="fr-FR" sz="1400" dirty="0" smtClean="0">
                <a:sym typeface="Symbol"/>
              </a:rPr>
              <a:t> Y</a:t>
            </a:r>
            <a:r>
              <a:rPr lang="fr-FR" sz="1400" baseline="-25000" dirty="0" smtClean="0">
                <a:sym typeface="Symbol"/>
              </a:rPr>
              <a:t>CMS</a:t>
            </a:r>
            <a:r>
              <a:rPr lang="fr-FR" sz="1400" dirty="0" smtClean="0">
                <a:sym typeface="Symbol"/>
              </a:rPr>
              <a:t>~2.92</a:t>
            </a:r>
            <a:endParaRPr lang="fr-FR" sz="1400" dirty="0"/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7043322" y="3012417"/>
            <a:ext cx="21602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3925" t="16249" r="1871" b="4025"/>
          <a:stretch>
            <a:fillRect/>
          </a:stretch>
        </p:blipFill>
        <p:spPr bwMode="auto">
          <a:xfrm>
            <a:off x="35496" y="3430786"/>
            <a:ext cx="4478289" cy="30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2771800" y="4149080"/>
            <a:ext cx="117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J/</a:t>
            </a:r>
            <a:r>
              <a:rPr lang="fr-FR" sz="1600" b="1" baseline="-2500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fr-FR" sz="1600" b="1" dirty="0" smtClean="0">
                <a:solidFill>
                  <a:srgbClr val="0070C0"/>
                </a:solidFill>
              </a:rPr>
              <a:t>~18.4%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43808" y="4509120"/>
            <a:ext cx="91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A</a:t>
            </a:r>
            <a:r>
              <a:rPr lang="fr-FR" sz="1600" b="1" baseline="-25000" dirty="0" err="1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fr-FR" sz="1600" b="1" dirty="0" smtClean="0">
                <a:solidFill>
                  <a:srgbClr val="0070C0"/>
                </a:solidFill>
              </a:rPr>
              <a:t>~8.5%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39552" y="3789040"/>
            <a:ext cx="16561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Acceptance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</a:p>
          <a:p>
            <a:pPr marL="228600" indent="-228600">
              <a:spcBef>
                <a:spcPct val="20000"/>
              </a:spcBef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J/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spcBef>
                <a:spcPct val="20000"/>
              </a:spcBef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-0.5&lt;y*&lt;0.5</a:t>
            </a:r>
          </a:p>
          <a:p>
            <a:pPr marL="228600" indent="-228600">
              <a:spcBef>
                <a:spcPct val="20000"/>
              </a:spcBef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c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spcBef>
                <a:spcPct val="20000"/>
              </a:spcBef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-0.5&lt;y*&lt;0.5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4" cstate="print"/>
          <a:srcRect l="882" t="10360" r="882" b="1866"/>
          <a:stretch>
            <a:fillRect/>
          </a:stretch>
        </p:blipFill>
        <p:spPr bwMode="auto">
          <a:xfrm>
            <a:off x="4572000" y="3477527"/>
            <a:ext cx="4488378" cy="30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lèche droite 27"/>
          <p:cNvSpPr/>
          <p:nvPr/>
        </p:nvSpPr>
        <p:spPr>
          <a:xfrm>
            <a:off x="3779912" y="1700808"/>
            <a:ext cx="151216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308304" y="4725144"/>
            <a:ext cx="91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A</a:t>
            </a:r>
            <a:r>
              <a:rPr lang="fr-FR" sz="1400" b="1" baseline="-25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~3.2%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236296" y="4365104"/>
            <a:ext cx="117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J/</a:t>
            </a:r>
            <a:r>
              <a:rPr lang="fr-FR" sz="1400" b="1" baseline="-250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</a:rPr>
              <a:t>~18.4%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076056" y="3789040"/>
            <a:ext cx="18002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Acceptance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</a:p>
          <a:p>
            <a:pPr marL="228600" indent="-228600">
              <a:spcBef>
                <a:spcPct val="20000"/>
              </a:spcBef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J/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fr-FR" sz="1600" dirty="0" smtClean="0"/>
          </a:p>
          <a:p>
            <a:pPr marL="228600" indent="-228600">
              <a:spcBef>
                <a:spcPct val="20000"/>
              </a:spcBef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-0.5&lt;y*&lt;0.5</a:t>
            </a:r>
          </a:p>
          <a:p>
            <a:pPr marL="228600" indent="-228600">
              <a:spcBef>
                <a:spcPct val="20000"/>
              </a:spcBef>
            </a:pPr>
            <a:endParaRPr lang="fr-FR" sz="1600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ct val="20000"/>
              </a:spcBef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c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spcBef>
                <a:spcPct val="20000"/>
              </a:spcBef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-0.8&lt;y*&lt;-0.3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 l="1170" t="69125" r="1861" b="1378"/>
          <a:stretch>
            <a:fillRect/>
          </a:stretch>
        </p:blipFill>
        <p:spPr bwMode="auto">
          <a:xfrm>
            <a:off x="251520" y="4797152"/>
            <a:ext cx="6903037" cy="16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p+p – </a:t>
            </a:r>
            <a:r>
              <a:rPr lang="fr-FR" dirty="0" err="1" smtClean="0"/>
              <a:t>acceptance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Pythia</a:t>
            </a:r>
            <a:r>
              <a:rPr lang="fr-FR" dirty="0" smtClean="0"/>
              <a:t> 6.421 – p+p – </a:t>
            </a:r>
            <a:r>
              <a:rPr lang="fr-FR" dirty="0" smtClean="0">
                <a:sym typeface="Symbol"/>
              </a:rPr>
              <a:t>s = 17.2 </a:t>
            </a:r>
            <a:r>
              <a:rPr lang="fr-FR" dirty="0" err="1" smtClean="0">
                <a:sym typeface="Symbol"/>
              </a:rPr>
              <a:t>GeV</a:t>
            </a:r>
            <a:endParaRPr lang="fr-FR" sz="1800" b="1" dirty="0" smtClean="0"/>
          </a:p>
          <a:p>
            <a:pPr lvl="1"/>
            <a:r>
              <a:rPr lang="fr-FR" sz="1800" b="1" dirty="0" smtClean="0"/>
              <a:t>20 000 </a:t>
            </a:r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events</a:t>
            </a:r>
            <a:endParaRPr lang="fr-FR" sz="1800" b="1" dirty="0" smtClean="0"/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P/P=1%</a:t>
            </a:r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E/E=20%/</a:t>
            </a:r>
            <a:r>
              <a:rPr lang="fr-FR" sz="1600" dirty="0" smtClean="0">
                <a:sym typeface="Symbol"/>
              </a:rPr>
              <a:t>E</a:t>
            </a:r>
            <a:endParaRPr lang="fr-FR" sz="1600" dirty="0" smtClean="0"/>
          </a:p>
          <a:p>
            <a:pPr lvl="1">
              <a:buNone/>
            </a:pPr>
            <a:endParaRPr lang="fr-FR" sz="1800" b="1" dirty="0" smtClean="0">
              <a:solidFill>
                <a:srgbClr val="4A7EB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69008" y="5013176"/>
          <a:ext cx="1382712" cy="276225"/>
        </p:xfrm>
        <a:graphic>
          <a:graphicData uri="http://schemas.openxmlformats.org/presentationml/2006/ole">
            <p:oleObj spid="_x0000_s98306" name="Équation" r:id="rId4" imgW="1701720" imgH="3934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004048" y="5085184"/>
          <a:ext cx="716707" cy="360040"/>
        </p:xfrm>
        <a:graphic>
          <a:graphicData uri="http://schemas.openxmlformats.org/presentationml/2006/ole">
            <p:oleObj spid="_x0000_s98307" name="Équation" r:id="rId5" imgW="723600" imgH="4190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300192" y="5301208"/>
            <a:ext cx="2752677" cy="73866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Signal/background: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</a:rPr>
              <a:t> 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[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3.0,3.2]) : S/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B~no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endParaRPr lang="fr-FR" sz="1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mmg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[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3.45,3.65]) : S/B~2.1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56612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4088" y="55892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endParaRPr lang="fr-FR" baseline="-25000" dirty="0">
              <a:latin typeface="Symbol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5877272"/>
            <a:ext cx="208916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Invariant mass – </a:t>
            </a:r>
            <a:r>
              <a:rPr lang="fr-FR" sz="1200" b="1" dirty="0" err="1" smtClean="0">
                <a:solidFill>
                  <a:srgbClr val="0070C0"/>
                </a:solidFill>
              </a:rPr>
              <a:t>acceptance</a:t>
            </a:r>
            <a:r>
              <a:rPr lang="fr-FR" sz="1200" b="1" dirty="0" smtClean="0">
                <a:solidFill>
                  <a:srgbClr val="0070C0"/>
                </a:solidFill>
              </a:rPr>
              <a:t> 1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6" cstate="print"/>
          <a:srcRect t="4922" r="903" b="31095"/>
          <a:stretch>
            <a:fillRect/>
          </a:stretch>
        </p:blipFill>
        <p:spPr bwMode="auto">
          <a:xfrm>
            <a:off x="144016" y="2396902"/>
            <a:ext cx="4241882" cy="21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7" cstate="print"/>
          <a:srcRect l="1468" t="5625" r="1973" b="32360"/>
          <a:stretch>
            <a:fillRect/>
          </a:stretch>
        </p:blipFill>
        <p:spPr bwMode="auto">
          <a:xfrm>
            <a:off x="4831246" y="2392077"/>
            <a:ext cx="4133242" cy="21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lèche courbée vers le bas 21"/>
          <p:cNvSpPr/>
          <p:nvPr/>
        </p:nvSpPr>
        <p:spPr>
          <a:xfrm>
            <a:off x="3563888" y="1484784"/>
            <a:ext cx="3528392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2120" y="1124744"/>
            <a:ext cx="2952328" cy="634020"/>
          </a:xfrm>
          <a:prstGeom prst="rect">
            <a:avLst/>
          </a:prstGeom>
          <a:solidFill>
            <a:schemeClr val="bg1"/>
          </a:solidFill>
          <a:ln>
            <a:solidFill>
              <a:srgbClr val="4A7EB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fr-FR" sz="1600" dirty="0" smtClean="0">
                <a:solidFill>
                  <a:srgbClr val="4A7EBB"/>
                </a:solidFill>
              </a:rPr>
              <a:t>2 </a:t>
            </a:r>
            <a:r>
              <a:rPr lang="fr-FR" sz="1600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600" dirty="0" smtClean="0">
                <a:solidFill>
                  <a:srgbClr val="4A7EBB"/>
                </a:solidFill>
              </a:rPr>
              <a:t> </a:t>
            </a:r>
            <a:r>
              <a:rPr lang="fr-FR" sz="1600" dirty="0" err="1" smtClean="0">
                <a:solidFill>
                  <a:srgbClr val="4A7EBB"/>
                </a:solidFill>
              </a:rPr>
              <a:t>from</a:t>
            </a:r>
            <a:r>
              <a:rPr lang="fr-FR" sz="1600" dirty="0" smtClean="0">
                <a:solidFill>
                  <a:srgbClr val="4A7EBB"/>
                </a:solidFill>
              </a:rPr>
              <a:t> J/</a:t>
            </a:r>
            <a:r>
              <a:rPr lang="fr-FR" sz="1600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600" dirty="0" smtClean="0">
                <a:solidFill>
                  <a:srgbClr val="4A7EBB"/>
                </a:solidFill>
              </a:rPr>
              <a:t> </a:t>
            </a:r>
            <a:r>
              <a:rPr lang="fr-FR" sz="1600" dirty="0" err="1" smtClean="0">
                <a:solidFill>
                  <a:srgbClr val="4A7EBB"/>
                </a:solidFill>
              </a:rPr>
              <a:t>within</a:t>
            </a:r>
            <a:r>
              <a:rPr lang="fr-FR" sz="1600" dirty="0" smtClean="0">
                <a:solidFill>
                  <a:srgbClr val="4A7EBB"/>
                </a:solidFill>
              </a:rPr>
              <a:t> -0.5&lt;y*&lt;0.5</a:t>
            </a:r>
          </a:p>
          <a:p>
            <a:pPr marL="228600" indent="-228600">
              <a:spcBef>
                <a:spcPct val="20000"/>
              </a:spcBef>
            </a:pPr>
            <a:r>
              <a:rPr lang="fr-FR" sz="1600" dirty="0" smtClean="0">
                <a:solidFill>
                  <a:srgbClr val="4A7EBB"/>
                </a:solidFill>
              </a:rPr>
              <a:t>1 </a:t>
            </a:r>
            <a:r>
              <a:rPr lang="fr-FR" sz="1600" dirty="0" smtClean="0">
                <a:solidFill>
                  <a:srgbClr val="4A7EBB"/>
                </a:solidFill>
                <a:latin typeface="Symbol" pitchFamily="18" charset="2"/>
              </a:rPr>
              <a:t>g</a:t>
            </a:r>
            <a:r>
              <a:rPr lang="fr-FR" sz="1600" dirty="0" smtClean="0">
                <a:solidFill>
                  <a:srgbClr val="4A7EBB"/>
                </a:solidFill>
              </a:rPr>
              <a:t> </a:t>
            </a:r>
            <a:r>
              <a:rPr lang="fr-FR" sz="1600" dirty="0" err="1" smtClean="0">
                <a:solidFill>
                  <a:srgbClr val="4A7EBB"/>
                </a:solidFill>
              </a:rPr>
              <a:t>from</a:t>
            </a:r>
            <a:r>
              <a:rPr lang="fr-FR" sz="1600" dirty="0" smtClean="0">
                <a:solidFill>
                  <a:srgbClr val="4A7EBB"/>
                </a:solidFill>
              </a:rPr>
              <a:t> </a:t>
            </a:r>
            <a:r>
              <a:rPr lang="fr-FR" sz="1600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600" baseline="-25000" dirty="0" smtClean="0">
                <a:solidFill>
                  <a:srgbClr val="4A7EBB"/>
                </a:solidFill>
              </a:rPr>
              <a:t>c</a:t>
            </a:r>
            <a:r>
              <a:rPr lang="fr-FR" sz="1600" dirty="0" smtClean="0">
                <a:solidFill>
                  <a:srgbClr val="4A7EBB"/>
                </a:solidFill>
              </a:rPr>
              <a:t> </a:t>
            </a:r>
            <a:r>
              <a:rPr lang="fr-FR" sz="1600" dirty="0" err="1" smtClean="0">
                <a:solidFill>
                  <a:srgbClr val="4A7EBB"/>
                </a:solidFill>
              </a:rPr>
              <a:t>within</a:t>
            </a:r>
            <a:r>
              <a:rPr lang="fr-FR" sz="1600" dirty="0" smtClean="0">
                <a:solidFill>
                  <a:srgbClr val="4A7EBB"/>
                </a:solidFill>
              </a:rPr>
              <a:t> -0.5&lt;y*&lt;0.5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1468" t="67565" r="1384" b="1465"/>
          <a:stretch>
            <a:fillRect/>
          </a:stretch>
        </p:blipFill>
        <p:spPr bwMode="auto">
          <a:xfrm>
            <a:off x="273135" y="4725144"/>
            <a:ext cx="6891153" cy="1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/>
              <a:t>Performances in p+p – </a:t>
            </a:r>
            <a:r>
              <a:rPr lang="fr-FR" dirty="0" err="1" smtClean="0"/>
              <a:t>acceptance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Pythia</a:t>
            </a:r>
            <a:r>
              <a:rPr lang="fr-FR" dirty="0" smtClean="0"/>
              <a:t> 6.421 – p+p – </a:t>
            </a:r>
            <a:r>
              <a:rPr lang="fr-FR" dirty="0" smtClean="0">
                <a:sym typeface="Symbol"/>
              </a:rPr>
              <a:t>s = 17.2 </a:t>
            </a:r>
            <a:r>
              <a:rPr lang="fr-FR" dirty="0" err="1" smtClean="0">
                <a:sym typeface="Symbol"/>
              </a:rPr>
              <a:t>GeV</a:t>
            </a:r>
            <a:endParaRPr lang="fr-FR" sz="1800" b="1" dirty="0" smtClean="0"/>
          </a:p>
          <a:p>
            <a:pPr lvl="1"/>
            <a:r>
              <a:rPr lang="fr-FR" sz="1800" b="1" dirty="0" smtClean="0"/>
              <a:t>20 000 </a:t>
            </a:r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events</a:t>
            </a:r>
            <a:endParaRPr lang="fr-FR" sz="1800" b="1" dirty="0" smtClean="0"/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P/P=1%</a:t>
            </a:r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E/E=20%/</a:t>
            </a:r>
            <a:r>
              <a:rPr lang="fr-FR" sz="1600" dirty="0" smtClean="0">
                <a:sym typeface="Symbol"/>
              </a:rPr>
              <a:t>E</a:t>
            </a:r>
            <a:endParaRPr lang="fr-FR" sz="1600" dirty="0" smtClean="0"/>
          </a:p>
          <a:p>
            <a:pPr lvl="1">
              <a:buNone/>
            </a:pPr>
            <a:endParaRPr lang="fr-FR" sz="1800" b="1" dirty="0" smtClean="0">
              <a:solidFill>
                <a:srgbClr val="4A7EB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69008" y="5013176"/>
          <a:ext cx="1382712" cy="276225"/>
        </p:xfrm>
        <a:graphic>
          <a:graphicData uri="http://schemas.openxmlformats.org/presentationml/2006/ole">
            <p:oleObj spid="_x0000_s294914" name="Équation" r:id="rId4" imgW="1701720" imgH="3934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004048" y="5085184"/>
          <a:ext cx="716707" cy="360040"/>
        </p:xfrm>
        <a:graphic>
          <a:graphicData uri="http://schemas.openxmlformats.org/presentationml/2006/ole">
            <p:oleObj spid="_x0000_s294915" name="Équation" r:id="rId5" imgW="723600" imgH="4190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300192" y="5301208"/>
            <a:ext cx="2747868" cy="73866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Signal/background: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</a:rPr>
              <a:t> 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[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3.0,3.2]) : S/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B~no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endParaRPr lang="fr-FR" sz="1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mmg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[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3.45,3.65]) : S/B~4.3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56612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4088" y="55892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endParaRPr lang="fr-FR" baseline="-25000" dirty="0">
              <a:latin typeface="Symbol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5877272"/>
            <a:ext cx="208916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Invariant mass – </a:t>
            </a:r>
            <a:r>
              <a:rPr lang="fr-FR" sz="1200" b="1" dirty="0" err="1" smtClean="0">
                <a:solidFill>
                  <a:srgbClr val="FF0000"/>
                </a:solidFill>
              </a:rPr>
              <a:t>acceptance</a:t>
            </a:r>
            <a:r>
              <a:rPr lang="fr-FR" sz="1200" b="1" dirty="0" smtClean="0">
                <a:solidFill>
                  <a:srgbClr val="FF0000"/>
                </a:solidFill>
              </a:rPr>
              <a:t> 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6" cstate="print"/>
          <a:srcRect t="4922" r="903" b="31095"/>
          <a:stretch>
            <a:fillRect/>
          </a:stretch>
        </p:blipFill>
        <p:spPr bwMode="auto">
          <a:xfrm>
            <a:off x="144016" y="2396902"/>
            <a:ext cx="4241882" cy="21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lèche courbée vers le bas 21"/>
          <p:cNvSpPr/>
          <p:nvPr/>
        </p:nvSpPr>
        <p:spPr>
          <a:xfrm>
            <a:off x="3563888" y="1484784"/>
            <a:ext cx="3528392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2120" y="1124744"/>
            <a:ext cx="2952328" cy="6340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fr-FR" sz="1600" dirty="0" smtClean="0">
                <a:solidFill>
                  <a:srgbClr val="FF0000"/>
                </a:solidFill>
              </a:rPr>
              <a:t>2 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from</a:t>
            </a:r>
            <a:r>
              <a:rPr lang="fr-FR" sz="1600" dirty="0" smtClean="0">
                <a:solidFill>
                  <a:srgbClr val="FF0000"/>
                </a:solidFill>
              </a:rPr>
              <a:t> J/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within</a:t>
            </a:r>
            <a:r>
              <a:rPr lang="fr-FR" sz="1600" dirty="0" smtClean="0">
                <a:solidFill>
                  <a:srgbClr val="FF0000"/>
                </a:solidFill>
              </a:rPr>
              <a:t> -0.5&lt;y*&lt;0.5</a:t>
            </a:r>
          </a:p>
          <a:p>
            <a:pPr marL="228600" indent="-228600">
              <a:spcBef>
                <a:spcPct val="20000"/>
              </a:spcBef>
            </a:pPr>
            <a:r>
              <a:rPr lang="fr-FR" sz="1600" dirty="0" smtClean="0">
                <a:solidFill>
                  <a:srgbClr val="FF0000"/>
                </a:solidFill>
              </a:rPr>
              <a:t>1 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from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600" baseline="-25000" dirty="0" smtClean="0">
                <a:solidFill>
                  <a:srgbClr val="FF0000"/>
                </a:solidFill>
              </a:rPr>
              <a:t>c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within</a:t>
            </a:r>
            <a:r>
              <a:rPr lang="fr-FR" sz="1600" dirty="0" smtClean="0">
                <a:solidFill>
                  <a:srgbClr val="FF0000"/>
                </a:solidFill>
              </a:rPr>
              <a:t> -0.8&lt;y*&lt;-0.3</a:t>
            </a: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3" cstate="print"/>
          <a:srcRect l="1468" t="5625" r="1384" b="32360"/>
          <a:stretch>
            <a:fillRect/>
          </a:stretch>
        </p:blipFill>
        <p:spPr bwMode="auto">
          <a:xfrm>
            <a:off x="4788024" y="2389467"/>
            <a:ext cx="4248472" cy="21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0" y="5445224"/>
            <a:ext cx="280831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195638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/>
          <p:cNvGrpSpPr/>
          <p:nvPr/>
        </p:nvGrpSpPr>
        <p:grpSpPr>
          <a:xfrm>
            <a:off x="4758340" y="3140968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4008" y="4919682"/>
              <a:ext cx="38164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http://newsline.linearcollider.org/archive/2010/20101104.html</a:t>
              </a:r>
              <a:endParaRPr lang="fr-FR" sz="11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5328592" cy="1728192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: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sz="1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CHIC : </a:t>
            </a:r>
            <a:r>
              <a:rPr lang="fr-FR" sz="1700" b="0" dirty="0" err="1" smtClean="0">
                <a:solidFill>
                  <a:srgbClr val="FF0000"/>
                </a:solidFill>
              </a:rPr>
              <a:t>measure</a:t>
            </a:r>
            <a:r>
              <a:rPr lang="fr-FR" sz="1700" b="0" dirty="0" smtClean="0">
                <a:solidFill>
                  <a:srgbClr val="FF0000"/>
                </a:solidFill>
              </a:rPr>
              <a:t> muon </a:t>
            </a:r>
            <a:r>
              <a:rPr lang="fr-FR" sz="1700" b="0" dirty="0" err="1" smtClean="0">
                <a:solidFill>
                  <a:srgbClr val="FF0000"/>
                </a:solidFill>
              </a:rPr>
              <a:t>momentum</a:t>
            </a:r>
            <a:r>
              <a:rPr lang="fr-FR" sz="1700" b="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before</a:t>
            </a:r>
            <a:r>
              <a:rPr lang="fr-FR" sz="1700" b="0" dirty="0" smtClean="0">
                <a:solidFill>
                  <a:srgbClr val="FF0000"/>
                </a:solidFill>
              </a:rPr>
              <a:t> the absorber</a:t>
            </a:r>
          </a:p>
          <a:p>
            <a:pPr>
              <a:buNone/>
            </a:pPr>
            <a:r>
              <a:rPr lang="fr-FR" sz="1700" b="0" dirty="0" smtClean="0"/>
              <a:t>            </a:t>
            </a:r>
            <a:r>
              <a:rPr lang="fr-FR" sz="1700" b="0" dirty="0" smtClean="0">
                <a:sym typeface="Wingdings" pitchFamily="2" charset="2"/>
              </a:rPr>
              <a:t> </a:t>
            </a:r>
            <a:r>
              <a:rPr lang="fr-FR" sz="1700" b="0" dirty="0" err="1" smtClean="0">
                <a:sym typeface="Wingdings" pitchFamily="2" charset="2"/>
              </a:rPr>
              <a:t>minimization</a:t>
            </a:r>
            <a:r>
              <a:rPr lang="fr-FR" sz="1700" b="0" dirty="0" smtClean="0">
                <a:sym typeface="Wingdings" pitchFamily="2" charset="2"/>
              </a:rPr>
              <a:t> of multiple </a:t>
            </a:r>
            <a:r>
              <a:rPr lang="fr-FR" sz="1700" b="0" dirty="0" err="1" smtClean="0">
                <a:sym typeface="Wingdings" pitchFamily="2" charset="2"/>
              </a:rPr>
              <a:t>scattering</a:t>
            </a:r>
            <a:r>
              <a:rPr lang="fr-FR" sz="1700" b="0" dirty="0" smtClean="0">
                <a:sym typeface="Wingdings" pitchFamily="2" charset="2"/>
              </a:rPr>
              <a:t> </a:t>
            </a:r>
            <a:r>
              <a:rPr lang="fr-FR" sz="1700" b="0" dirty="0" err="1" smtClean="0">
                <a:sym typeface="Wingdings" pitchFamily="2" charset="2"/>
              </a:rPr>
              <a:t>less</a:t>
            </a:r>
            <a:r>
              <a:rPr lang="fr-FR" sz="1700" b="0" dirty="0" smtClean="0">
                <a:sym typeface="Wingdings" pitchFamily="2" charset="2"/>
              </a:rPr>
              <a:t> crucial</a:t>
            </a:r>
            <a:endParaRPr lang="fr-FR" sz="1700" b="0" dirty="0" smtClean="0"/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            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can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use Fe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material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75" t="17923" r="52816" b="25843"/>
          <a:stretch>
            <a:fillRect/>
          </a:stretch>
        </p:blipFill>
        <p:spPr bwMode="auto">
          <a:xfrm>
            <a:off x="6099532" y="980728"/>
            <a:ext cx="2720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4283968" y="2062436"/>
            <a:ext cx="1944216" cy="70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979712" y="3194392"/>
            <a:ext cx="288032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572000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Can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 cstate="print"/>
          <a:srcRect l="50336" t="36633" r="1384" b="32360"/>
          <a:stretch>
            <a:fillRect/>
          </a:stretch>
        </p:blipFill>
        <p:spPr bwMode="auto">
          <a:xfrm>
            <a:off x="5624736" y="4669000"/>
            <a:ext cx="3483768" cy="17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size and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grpSp>
        <p:nvGrpSpPr>
          <p:cNvPr id="4" name="Groupe 10"/>
          <p:cNvGrpSpPr/>
          <p:nvPr/>
        </p:nvGrpSpPr>
        <p:grpSpPr>
          <a:xfrm>
            <a:off x="5121912" y="1052736"/>
            <a:ext cx="3338520" cy="2448272"/>
            <a:chOff x="5104734" y="1081485"/>
            <a:chExt cx="3338520" cy="24482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1409" r="8860" b="15385"/>
            <a:stretch>
              <a:fillRect/>
            </a:stretch>
          </p:blipFill>
          <p:spPr bwMode="auto">
            <a:xfrm>
              <a:off x="5104734" y="1081485"/>
              <a:ext cx="33385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615616" y="1220183"/>
              <a:ext cx="929278" cy="1981035"/>
            </a:xfrm>
            <a:prstGeom prst="rect">
              <a:avLst/>
            </a:prstGeom>
            <a:solidFill>
              <a:srgbClr val="D1634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pSp>
        <p:nvGrpSpPr>
          <p:cNvPr id="7" name="Groupe 34"/>
          <p:cNvGrpSpPr/>
          <p:nvPr/>
        </p:nvGrpSpPr>
        <p:grpSpPr>
          <a:xfrm>
            <a:off x="323528" y="1484784"/>
            <a:ext cx="3024326" cy="2304256"/>
            <a:chOff x="5652120" y="908720"/>
            <a:chExt cx="3168342" cy="2432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50925" t="5625" r="1973" b="49024"/>
            <a:stretch>
              <a:fillRect/>
            </a:stretch>
          </p:blipFill>
          <p:spPr bwMode="auto">
            <a:xfrm>
              <a:off x="565212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/>
          </p:nvGraphicFramePr>
          <p:xfrm>
            <a:off x="7033197" y="2385288"/>
            <a:ext cx="1377950" cy="620712"/>
          </p:xfrm>
          <a:graphic>
            <a:graphicData uri="http://schemas.openxmlformats.org/presentationml/2006/ole">
              <p:oleObj spid="_x0000_s295938" name="Équation" r:id="rId6" imgW="1295280" imgH="583920" progId="Equation.3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37584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>
              <a:off x="601216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6541351" y="2501757"/>
              <a:ext cx="335565" cy="17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302039" y="1976302"/>
              <a:ext cx="953740" cy="35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50 </a:t>
              </a:r>
              <a:r>
                <a:rPr lang="fr-FR" sz="1400" dirty="0" err="1" smtClean="0"/>
                <a:t>GeV</a:t>
              </a:r>
              <a:r>
                <a:rPr lang="fr-FR" sz="1400" dirty="0" smtClean="0"/>
                <a:t>/c</a:t>
              </a:r>
              <a:endParaRPr lang="fr-FR" sz="1400" baseline="30000" dirty="0"/>
            </a:p>
          </p:txBody>
        </p:sp>
      </p:grpSp>
      <p:grpSp>
        <p:nvGrpSpPr>
          <p:cNvPr id="8" name="Groupe 36"/>
          <p:cNvGrpSpPr/>
          <p:nvPr/>
        </p:nvGrpSpPr>
        <p:grpSpPr>
          <a:xfrm>
            <a:off x="1979712" y="2132856"/>
            <a:ext cx="2376264" cy="432048"/>
            <a:chOff x="971600" y="2852936"/>
            <a:chExt cx="2952328" cy="4320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971600" y="2852936"/>
              <a:ext cx="29523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71600" y="2874538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fr-FR" sz="1200" b="1" baseline="30000" dirty="0" smtClean="0">
                  <a:solidFill>
                    <a:srgbClr val="663300"/>
                  </a:solidFill>
                </a:rPr>
                <a:t>+/-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momentum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up to ~50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GeV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/c</a:t>
              </a:r>
              <a:endParaRPr lang="fr-FR" sz="1200" b="1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11" name="Groupe 44"/>
          <p:cNvGrpSpPr/>
          <p:nvPr/>
        </p:nvGrpSpPr>
        <p:grpSpPr>
          <a:xfrm>
            <a:off x="467544" y="4077072"/>
            <a:ext cx="3312367" cy="2232247"/>
            <a:chOff x="5878981" y="3717032"/>
            <a:chExt cx="3265019" cy="252027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78981" y="3717032"/>
              <a:ext cx="3265019" cy="252027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6366668" y="5126533"/>
              <a:ext cx="869628" cy="246683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387426" y="3862789"/>
              <a:ext cx="1867819" cy="646331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dE</a:t>
              </a:r>
              <a:r>
                <a:rPr lang="fr-FR" sz="1100" dirty="0" smtClean="0"/>
                <a:t>/</a:t>
              </a:r>
              <a:r>
                <a:rPr lang="fr-FR" sz="1100" dirty="0" err="1" smtClean="0"/>
                <a:t>dx</a:t>
              </a:r>
              <a:r>
                <a:rPr lang="fr-FR" sz="1100" dirty="0" smtClean="0"/>
                <a:t> ~ 2 MeV g</a:t>
              </a:r>
              <a:r>
                <a:rPr lang="fr-FR" sz="1100" baseline="30000" dirty="0" smtClean="0"/>
                <a:t>-1</a:t>
              </a:r>
              <a:r>
                <a:rPr lang="fr-FR" sz="1100" dirty="0" smtClean="0"/>
                <a:t> cm</a:t>
              </a:r>
              <a:r>
                <a:rPr lang="fr-FR" sz="1100" baseline="30000" dirty="0" smtClean="0"/>
                <a:t>2</a:t>
              </a:r>
            </a:p>
            <a:p>
              <a:r>
                <a:rPr lang="fr-FR" sz="1100" dirty="0" smtClean="0"/>
                <a:t>Fe </a:t>
              </a:r>
              <a:r>
                <a:rPr lang="fr-FR" sz="1100" dirty="0" err="1" smtClean="0"/>
                <a:t>density</a:t>
              </a:r>
              <a:r>
                <a:rPr lang="fr-FR" sz="1100" dirty="0" smtClean="0"/>
                <a:t> ~ 7.8 g cm</a:t>
              </a:r>
              <a:r>
                <a:rPr lang="fr-FR" sz="1100" baseline="30000" dirty="0" smtClean="0"/>
                <a:t>-3</a:t>
              </a:r>
              <a:r>
                <a:rPr lang="fr-FR" sz="1100" dirty="0" smtClean="0"/>
                <a:t> </a:t>
              </a:r>
            </a:p>
            <a:p>
              <a:r>
                <a:rPr lang="fr-FR" sz="1400" b="1" dirty="0" err="1" smtClean="0">
                  <a:sym typeface="Wingdings" pitchFamily="2" charset="2"/>
                </a:rPr>
                <a:t>dE</a:t>
              </a:r>
              <a:r>
                <a:rPr lang="fr-FR" sz="1400" b="1" dirty="0" smtClean="0">
                  <a:sym typeface="Wingdings" pitchFamily="2" charset="2"/>
                </a:rPr>
                <a:t>/</a:t>
              </a:r>
              <a:r>
                <a:rPr lang="fr-FR" sz="1400" b="1" dirty="0" err="1" smtClean="0">
                  <a:sym typeface="Wingdings" pitchFamily="2" charset="2"/>
                </a:rPr>
                <a:t>dx</a:t>
              </a:r>
              <a:r>
                <a:rPr lang="fr-FR" sz="1400" b="1" dirty="0" smtClean="0">
                  <a:sym typeface="Wingdings" pitchFamily="2" charset="2"/>
                </a:rPr>
                <a:t> ~ 15.6 MeV cm</a:t>
              </a:r>
              <a:r>
                <a:rPr lang="fr-FR" sz="1400" b="1" baseline="30000" dirty="0" smtClean="0">
                  <a:sym typeface="Wingdings" pitchFamily="2" charset="2"/>
                </a:rPr>
                <a:t>-1</a:t>
              </a:r>
              <a:endParaRPr lang="fr-FR" sz="1400" b="1" baseline="30000" dirty="0" smtClean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553960" y="908720"/>
            <a:ext cx="2657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At</a:t>
            </a:r>
            <a:r>
              <a:rPr lang="fr-FR" sz="1600" dirty="0" smtClean="0"/>
              <a:t> least 2 m Fe </a:t>
            </a:r>
            <a:r>
              <a:rPr lang="fr-FR" sz="1600" dirty="0" err="1" smtClean="0"/>
              <a:t>length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endParaRPr lang="fr-FR" sz="1600" dirty="0"/>
          </a:p>
        </p:txBody>
      </p:sp>
      <p:sp>
        <p:nvSpPr>
          <p:cNvPr id="38" name="Ellipse 37"/>
          <p:cNvSpPr/>
          <p:nvPr/>
        </p:nvSpPr>
        <p:spPr>
          <a:xfrm>
            <a:off x="5337936" y="105273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697976" y="1196752"/>
            <a:ext cx="1008112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Fraction of </a:t>
            </a:r>
          </a:p>
          <a:p>
            <a:r>
              <a:rPr lang="fr-FR" sz="1000" dirty="0" smtClean="0"/>
              <a:t>hadron </a:t>
            </a:r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</a:p>
          <a:p>
            <a:r>
              <a:rPr lang="fr-FR" sz="1000" dirty="0" err="1" smtClean="0"/>
              <a:t>absorbed</a:t>
            </a:r>
            <a:r>
              <a:rPr lang="fr-FR" sz="1000" dirty="0" smtClean="0"/>
              <a:t> in Fe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915816" y="5373216"/>
            <a:ext cx="79701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 smtClean="0"/>
              <a:t>Muon </a:t>
            </a:r>
          </a:p>
          <a:p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  <a:r>
              <a:rPr lang="fr-FR" sz="1000" dirty="0" err="1" smtClean="0"/>
              <a:t>loss</a:t>
            </a:r>
            <a:r>
              <a:rPr lang="fr-FR" sz="1000" dirty="0" smtClean="0"/>
              <a:t> </a:t>
            </a:r>
          </a:p>
          <a:p>
            <a:r>
              <a:rPr lang="fr-FR" sz="1000" dirty="0" smtClean="0"/>
              <a:t>in Fe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4572000" y="2348880"/>
            <a:ext cx="57606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635896" y="3573016"/>
            <a:ext cx="3816424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All 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2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stopped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a 2.0 m Fe absorber</a:t>
            </a:r>
          </a:p>
          <a:p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but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more Fe to stop muons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200" b="1" dirty="0" smtClean="0">
                <a:solidFill>
                  <a:srgbClr val="FF0000"/>
                </a:solidFill>
                <a:sym typeface="Wingdings" pitchFamily="2" charset="2"/>
              </a:rPr>
              <a:t> pion </a:t>
            </a:r>
            <a:r>
              <a:rPr lang="fr-FR" sz="1200" b="1" dirty="0" err="1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endParaRPr lang="fr-FR" sz="12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 2.0 m Fe  </a:t>
            </a:r>
            <a:r>
              <a:rPr lang="fr-FR" sz="11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1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15.6 x 200 ~ 3.1 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 </a:t>
            </a:r>
            <a:r>
              <a:rPr lang="fr-FR" sz="11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1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1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18.4 %</a:t>
            </a:r>
          </a:p>
          <a:p>
            <a:pPr>
              <a:buFont typeface="Wingdings"/>
              <a:buChar char="è"/>
            </a:pPr>
            <a:r>
              <a:rPr lang="fr-FR" sz="1100" b="1" dirty="0" smtClean="0">
                <a:solidFill>
                  <a:srgbClr val="3333FF"/>
                </a:solidFill>
                <a:sym typeface="Wingdings" pitchFamily="2" charset="2"/>
              </a:rPr>
              <a:t> 3.2 m Fe 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1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1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15.6 x 320 ~ 5 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1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1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1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18.0 %</a:t>
            </a:r>
            <a:endParaRPr lang="fr-FR" sz="1100" b="1" dirty="0" smtClean="0">
              <a:solidFill>
                <a:srgbClr val="3333FF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100" b="1" dirty="0" smtClean="0">
                <a:solidFill>
                  <a:srgbClr val="3333FF"/>
                </a:solidFill>
                <a:sym typeface="Wingdings" pitchFamily="2" charset="2"/>
              </a:rPr>
              <a:t> 3.8 m Fe 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1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1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15.6 x 380 ~ 6 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1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1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1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17.3 %</a:t>
            </a:r>
            <a:endParaRPr lang="fr-FR" sz="1100" b="1" dirty="0" smtClean="0">
              <a:solidFill>
                <a:srgbClr val="3333FF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100" b="1" dirty="0" smtClean="0">
                <a:solidFill>
                  <a:srgbClr val="3333FF"/>
                </a:solidFill>
                <a:sym typeface="Wingdings" pitchFamily="2" charset="2"/>
              </a:rPr>
              <a:t> 4.5 m Fe  </a:t>
            </a:r>
            <a:r>
              <a:rPr lang="fr-FR" sz="11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1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15.6 x 450 ~ 7 </a:t>
            </a:r>
            <a:r>
              <a:rPr lang="fr-FR" sz="11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1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1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1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100" dirty="0" smtClean="0">
                <a:solidFill>
                  <a:srgbClr val="3333FF"/>
                </a:solidFill>
                <a:sym typeface="Wingdings" pitchFamily="2" charset="2"/>
              </a:rPr>
              <a:t> ~ 16.1 %</a:t>
            </a:r>
            <a:endParaRPr lang="fr-FR" sz="1100" b="1" dirty="0" smtClean="0">
              <a:solidFill>
                <a:srgbClr val="3333FF"/>
              </a:solidFill>
              <a:sym typeface="Wingdings" pitchFamily="2" charset="2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rot="5400000" flipH="1" flipV="1">
            <a:off x="6048958" y="6345324"/>
            <a:ext cx="215230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6156387" y="6383623"/>
            <a:ext cx="215230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 flipH="1" flipV="1">
            <a:off x="6260790" y="6344530"/>
            <a:ext cx="215230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012160" y="63813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4A7EBB"/>
                </a:solidFill>
              </a:rPr>
              <a:t>3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131484" y="64484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4A7EBB"/>
                </a:solidFill>
              </a:rPr>
              <a:t>5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228184" y="63923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4A7EBB"/>
                </a:solidFill>
              </a:rPr>
              <a:t>7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75369" y="5193050"/>
            <a:ext cx="192076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Absorber </a:t>
            </a:r>
            <a:r>
              <a:rPr lang="fr-FR" sz="1050" dirty="0" err="1" smtClean="0"/>
              <a:t>starts</a:t>
            </a:r>
            <a:r>
              <a:rPr lang="fr-FR" sz="1050" dirty="0" smtClean="0"/>
              <a:t> @ 205 cm </a:t>
            </a:r>
          </a:p>
          <a:p>
            <a:r>
              <a:rPr lang="fr-FR" sz="1050" dirty="0" smtClean="0">
                <a:latin typeface="Symbol" pitchFamily="18" charset="2"/>
              </a:rPr>
              <a:t>p</a:t>
            </a:r>
            <a:r>
              <a:rPr lang="fr-FR" sz="1050" baseline="30000" dirty="0" smtClean="0"/>
              <a:t>+/-</a:t>
            </a:r>
            <a:r>
              <a:rPr lang="fr-FR" sz="1050" dirty="0" smtClean="0"/>
              <a:t> stop </a:t>
            </a:r>
            <a:r>
              <a:rPr lang="fr-FR" sz="1050" dirty="0" err="1" smtClean="0"/>
              <a:t>decaying</a:t>
            </a:r>
            <a:r>
              <a:rPr lang="fr-FR" sz="1050" dirty="0" smtClean="0"/>
              <a:t> </a:t>
            </a:r>
            <a:r>
              <a:rPr lang="fr-FR" sz="1050" dirty="0" err="1" smtClean="0"/>
              <a:t>after</a:t>
            </a:r>
            <a:r>
              <a:rPr lang="fr-FR" sz="1050" dirty="0" smtClean="0"/>
              <a:t> 1 </a:t>
            </a:r>
            <a:r>
              <a:rPr lang="fr-FR" sz="1050" dirty="0" err="1" smtClean="0">
                <a:latin typeface="Symbol" pitchFamily="18" charset="2"/>
              </a:rPr>
              <a:t>l</a:t>
            </a:r>
            <a:r>
              <a:rPr lang="fr-FR" sz="1050" baseline="-25000" dirty="0" err="1" smtClean="0"/>
              <a:t>I</a:t>
            </a:r>
            <a:r>
              <a:rPr lang="fr-FR" sz="1050" dirty="0" smtClean="0"/>
              <a:t> in </a:t>
            </a:r>
            <a:r>
              <a:rPr lang="fr-FR" sz="1050" dirty="0" err="1" smtClean="0"/>
              <a:t>tungsten</a:t>
            </a:r>
            <a:r>
              <a:rPr lang="fr-FR" sz="1050" dirty="0" smtClean="0"/>
              <a:t> (</a:t>
            </a:r>
            <a:r>
              <a:rPr lang="fr-FR" sz="1050" dirty="0" err="1" smtClean="0">
                <a:latin typeface="Symbol" pitchFamily="18" charset="2"/>
              </a:rPr>
              <a:t>l</a:t>
            </a:r>
            <a:r>
              <a:rPr lang="fr-FR" sz="1050" baseline="-25000" dirty="0" err="1" smtClean="0"/>
              <a:t>I</a:t>
            </a:r>
            <a:r>
              <a:rPr lang="fr-FR" sz="1050" dirty="0" smtClean="0"/>
              <a:t>~10cm) </a:t>
            </a:r>
          </a:p>
          <a:p>
            <a:r>
              <a:rPr lang="fr-FR" sz="105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050" b="1" dirty="0" smtClean="0">
                <a:sym typeface="Wingdings" pitchFamily="2" charset="2"/>
              </a:rPr>
              <a:t> </a:t>
            </a:r>
            <a:r>
              <a:rPr lang="fr-FR" sz="105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05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050" b="1" dirty="0" smtClean="0">
                <a:solidFill>
                  <a:srgbClr val="FF0000"/>
                </a:solidFill>
                <a:sym typeface="Wingdings" pitchFamily="2" charset="2"/>
              </a:rPr>
              <a:t> stop </a:t>
            </a:r>
            <a:r>
              <a:rPr lang="fr-FR" sz="1050" b="1" dirty="0" err="1" smtClean="0">
                <a:solidFill>
                  <a:srgbClr val="FF0000"/>
                </a:solidFill>
                <a:sym typeface="Wingdings" pitchFamily="2" charset="2"/>
              </a:rPr>
              <a:t>decaying</a:t>
            </a:r>
            <a:r>
              <a:rPr lang="fr-FR" sz="1050" b="1" dirty="0" smtClean="0">
                <a:solidFill>
                  <a:srgbClr val="FF0000"/>
                </a:solidFill>
                <a:sym typeface="Wingdings" pitchFamily="2" charset="2"/>
              </a:rPr>
              <a:t> @ 2.15 m</a:t>
            </a:r>
            <a:endParaRPr lang="fr-FR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5" name="Picture 13"/>
          <p:cNvPicPr>
            <a:picLocks noChangeAspect="1" noChangeArrowheads="1"/>
          </p:cNvPicPr>
          <p:nvPr/>
        </p:nvPicPr>
        <p:blipFill>
          <a:blip r:embed="rId3" cstate="print"/>
          <a:srcRect l="882" t="10360" r="1950" b="1866"/>
          <a:stretch>
            <a:fillRect/>
          </a:stretch>
        </p:blipFill>
        <p:spPr bwMode="auto">
          <a:xfrm>
            <a:off x="35496" y="3861048"/>
            <a:ext cx="2293451" cy="15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Pb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endParaRPr lang="fr-FR" dirty="0" smtClean="0"/>
          </a:p>
          <a:p>
            <a:pPr lvl="1"/>
            <a:r>
              <a:rPr lang="fr-FR" dirty="0" smtClean="0"/>
              <a:t>NA50 </a:t>
            </a:r>
            <a:r>
              <a:rPr lang="fr-FR" dirty="0" smtClean="0">
                <a:sym typeface="Wingdings" pitchFamily="2" charset="2"/>
              </a:rPr>
              <a:t> 5.10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ions/</a:t>
            </a:r>
            <a:r>
              <a:rPr lang="fr-FR" dirty="0" err="1" smtClean="0">
                <a:sym typeface="Wingdings" pitchFamily="2" charset="2"/>
              </a:rPr>
              <a:t>bunch</a:t>
            </a:r>
            <a:r>
              <a:rPr lang="fr-FR" dirty="0" smtClean="0">
                <a:sym typeface="Wingdings" pitchFamily="2" charset="2"/>
              </a:rPr>
              <a:t>  10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ions/sec (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a </a:t>
            </a:r>
            <a:r>
              <a:rPr lang="fr-FR" dirty="0" err="1" smtClean="0">
                <a:sym typeface="Wingdings" pitchFamily="2" charset="2"/>
              </a:rPr>
              <a:t>bunch</a:t>
            </a:r>
            <a:r>
              <a:rPr lang="fr-FR" dirty="0" smtClean="0">
                <a:sym typeface="Wingdings" pitchFamily="2" charset="2"/>
              </a:rPr>
              <a:t> time </a:t>
            </a:r>
            <a:r>
              <a:rPr lang="fr-FR" dirty="0" err="1" smtClean="0">
                <a:sym typeface="Wingdings" pitchFamily="2" charset="2"/>
              </a:rPr>
              <a:t>length</a:t>
            </a:r>
            <a:r>
              <a:rPr lang="fr-FR" dirty="0" smtClean="0">
                <a:sym typeface="Wingdings" pitchFamily="2" charset="2"/>
              </a:rPr>
              <a:t> ~ 5 sec)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Luminosity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L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fr-FR" dirty="0" smtClean="0">
                <a:sym typeface="Wingdings" pitchFamily="2" charset="2"/>
              </a:rPr>
              <a:t>N</a:t>
            </a:r>
            <a:r>
              <a:rPr lang="fr-FR" baseline="-25000" dirty="0" smtClean="0">
                <a:sym typeface="Wingdings" pitchFamily="2" charset="2"/>
              </a:rPr>
              <a:t>b</a:t>
            </a:r>
            <a:r>
              <a:rPr lang="fr-FR" dirty="0" smtClean="0">
                <a:sym typeface="Wingdings" pitchFamily="2" charset="2"/>
              </a:rPr>
              <a:t> x N</a:t>
            </a:r>
            <a:r>
              <a:rPr lang="fr-FR" baseline="-25000" dirty="0" smtClean="0">
                <a:sym typeface="Wingdings" pitchFamily="2" charset="2"/>
              </a:rPr>
              <a:t>T</a:t>
            </a:r>
            <a:r>
              <a:rPr lang="fr-FR" dirty="0" smtClean="0">
                <a:sym typeface="Wingdings" pitchFamily="2" charset="2"/>
              </a:rPr>
              <a:t> = N</a:t>
            </a:r>
            <a:r>
              <a:rPr lang="fr-FR" baseline="-25000" dirty="0" smtClean="0">
                <a:sym typeface="Wingdings" pitchFamily="2" charset="2"/>
              </a:rPr>
              <a:t>b</a:t>
            </a:r>
            <a:r>
              <a:rPr lang="fr-FR" dirty="0" smtClean="0">
                <a:sym typeface="Wingdings" pitchFamily="2" charset="2"/>
              </a:rPr>
              <a:t> x (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r </a:t>
            </a:r>
            <a:r>
              <a:rPr lang="fr-FR" dirty="0" smtClean="0">
                <a:sym typeface="Wingdings" pitchFamily="2" charset="2"/>
              </a:rPr>
              <a:t>x e x </a:t>
            </a:r>
            <a:r>
              <a:rPr lang="fr-FR" dirty="0" smtClean="0">
                <a:latin typeface="Lucida Calligraphy" pitchFamily="66" charset="0"/>
                <a:sym typeface="Wingdings" pitchFamily="2" charset="2"/>
              </a:rPr>
              <a:t>N</a:t>
            </a:r>
            <a:r>
              <a:rPr lang="fr-FR" baseline="-25000" dirty="0" smtClean="0">
                <a:sym typeface="Wingdings" pitchFamily="2" charset="2"/>
              </a:rPr>
              <a:t>A</a:t>
            </a:r>
            <a:r>
              <a:rPr lang="fr-FR" dirty="0" smtClean="0">
                <a:sym typeface="Wingdings" pitchFamily="2" charset="2"/>
              </a:rPr>
              <a:t>)/A = 10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x(11.35 x 1 x 6.02 10</a:t>
            </a:r>
            <a:r>
              <a:rPr lang="fr-FR" baseline="30000" dirty="0" smtClean="0">
                <a:sym typeface="Wingdings" pitchFamily="2" charset="2"/>
              </a:rPr>
              <a:t>23</a:t>
            </a:r>
            <a:r>
              <a:rPr lang="fr-FR" dirty="0" smtClean="0">
                <a:sym typeface="Wingdings" pitchFamily="2" charset="2"/>
              </a:rPr>
              <a:t>)/207.19 =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0.3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Number</a:t>
            </a:r>
            <a:r>
              <a:rPr lang="fr-FR" dirty="0" smtClean="0">
                <a:sym typeface="Wingdings" pitchFamily="2" charset="2"/>
              </a:rPr>
              <a:t> of min </a:t>
            </a:r>
            <a:r>
              <a:rPr lang="fr-FR" dirty="0" err="1" smtClean="0">
                <a:sym typeface="Wingdings" pitchFamily="2" charset="2"/>
              </a:rPr>
              <a:t>bias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events</a:t>
            </a:r>
            <a:r>
              <a:rPr lang="fr-FR" dirty="0" smtClean="0">
                <a:sym typeface="Wingdings" pitchFamily="2" charset="2"/>
              </a:rPr>
              <a:t> (for Pb+Pb)</a:t>
            </a:r>
          </a:p>
          <a:p>
            <a:pPr lvl="1"/>
            <a:r>
              <a:rPr lang="fr-FR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sym typeface="Wingdings" pitchFamily="2" charset="2"/>
              </a:rPr>
              <a:t>I</a:t>
            </a:r>
            <a:r>
              <a:rPr lang="fr-FR" dirty="0" smtClean="0">
                <a:sym typeface="Wingdings" pitchFamily="2" charset="2"/>
              </a:rPr>
              <a:t>=68.8 x (A</a:t>
            </a:r>
            <a:r>
              <a:rPr lang="fr-FR" baseline="30000" dirty="0" smtClean="0">
                <a:sym typeface="Wingdings" pitchFamily="2" charset="2"/>
              </a:rPr>
              <a:t>1/3</a:t>
            </a:r>
            <a:r>
              <a:rPr lang="fr-FR" baseline="-25000" dirty="0" smtClean="0">
                <a:sym typeface="Wingdings" pitchFamily="2" charset="2"/>
              </a:rPr>
              <a:t>proj</a:t>
            </a:r>
            <a:r>
              <a:rPr lang="fr-FR" dirty="0" smtClean="0">
                <a:sym typeface="Wingdings" pitchFamily="2" charset="2"/>
              </a:rPr>
              <a:t> + B</a:t>
            </a:r>
            <a:r>
              <a:rPr lang="fr-FR" baseline="30000" dirty="0" smtClean="0">
                <a:sym typeface="Wingdings" pitchFamily="2" charset="2"/>
              </a:rPr>
              <a:t>1/3</a:t>
            </a:r>
            <a:r>
              <a:rPr lang="fr-FR" baseline="-25000" dirty="0" smtClean="0">
                <a:sym typeface="Wingdings" pitchFamily="2" charset="2"/>
              </a:rPr>
              <a:t>targ</a:t>
            </a:r>
            <a:r>
              <a:rPr lang="fr-FR" dirty="0" smtClean="0">
                <a:sym typeface="Wingdings" pitchFamily="2" charset="2"/>
              </a:rPr>
              <a:t> – 1.32)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  </a:t>
            </a:r>
            <a:r>
              <a:rPr lang="fr-FR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b="1" baseline="30000" dirty="0" err="1" smtClean="0">
                <a:solidFill>
                  <a:srgbClr val="FF0000"/>
                </a:solidFill>
                <a:sym typeface="Wingdings" pitchFamily="2" charset="2"/>
              </a:rPr>
              <a:t>PbPb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minbias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=</a:t>
            </a:r>
            <a:r>
              <a:rPr lang="fr-FR" dirty="0" smtClean="0">
                <a:sym typeface="Wingdings" pitchFamily="2" charset="2"/>
              </a:rPr>
              <a:t>68.8 x (208</a:t>
            </a:r>
            <a:r>
              <a:rPr lang="fr-FR" baseline="30000" dirty="0" smtClean="0">
                <a:sym typeface="Wingdings" pitchFamily="2" charset="2"/>
              </a:rPr>
              <a:t>1/3</a:t>
            </a:r>
            <a:r>
              <a:rPr lang="fr-FR" dirty="0" smtClean="0">
                <a:sym typeface="Wingdings" pitchFamily="2" charset="2"/>
              </a:rPr>
              <a:t> + 207.19</a:t>
            </a:r>
            <a:r>
              <a:rPr lang="fr-FR" baseline="30000" dirty="0" smtClean="0">
                <a:sym typeface="Wingdings" pitchFamily="2" charset="2"/>
              </a:rPr>
              <a:t>1/3</a:t>
            </a:r>
            <a:r>
              <a:rPr lang="fr-FR" dirty="0" smtClean="0">
                <a:sym typeface="Wingdings" pitchFamily="2" charset="2"/>
              </a:rPr>
              <a:t> – 1.32)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=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7.62 barn</a:t>
            </a:r>
          </a:p>
          <a:p>
            <a:pPr lvl="1"/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Nevents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/sec</a:t>
            </a:r>
            <a:r>
              <a:rPr lang="fr-FR" dirty="0" smtClean="0">
                <a:sym typeface="Wingdings" pitchFamily="2" charset="2"/>
              </a:rPr>
              <a:t> ~ 0.3 10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x 7.62 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~ 2.3 MHz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Event</a:t>
            </a:r>
            <a:r>
              <a:rPr lang="fr-FR" dirty="0" smtClean="0">
                <a:sym typeface="Wingdings" pitchFamily="2" charset="2"/>
              </a:rPr>
              <a:t> rejection :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Detector – trigger rate in Pb+Pb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843808" y="3068960"/>
            <a:ext cx="297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10 000 Pb+Pb </a:t>
            </a:r>
            <a:r>
              <a:rPr lang="fr-FR" b="1" dirty="0" err="1" smtClean="0">
                <a:solidFill>
                  <a:srgbClr val="0070C0"/>
                </a:solidFill>
              </a:rPr>
              <a:t>minbias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generated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with</a:t>
            </a:r>
            <a:r>
              <a:rPr lang="fr-FR" b="1" dirty="0" smtClean="0">
                <a:solidFill>
                  <a:srgbClr val="0070C0"/>
                </a:solidFill>
              </a:rPr>
              <a:t> EPOS 1.6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/>
          <a:srcRect l="1444" t="10728" r="1950" b="1866"/>
          <a:stretch>
            <a:fillRect/>
          </a:stretch>
        </p:blipFill>
        <p:spPr bwMode="auto">
          <a:xfrm>
            <a:off x="2325827" y="3883213"/>
            <a:ext cx="2280187" cy="15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rot="16200000" flipH="1">
            <a:off x="2146272" y="4709145"/>
            <a:ext cx="1157838" cy="438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59808" y="4256309"/>
            <a:ext cx="256029" cy="66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015838" y="4133203"/>
            <a:ext cx="1408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(44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6464" y="5661248"/>
            <a:ext cx="770794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3.2m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&gt;5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44/10000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2.3 MHz x 4.4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10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3.8m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&gt;6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12/10000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2.3 MHz x 1.2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2.8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4.5m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&gt;7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3/10000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2.3 MHz x 3 10</a:t>
            </a:r>
            <a:r>
              <a:rPr lang="fr-FR" sz="1400" baseline="30000" dirty="0" smtClean="0">
                <a:sym typeface="Wingdings" pitchFamily="2" charset="2"/>
              </a:rPr>
              <a:t>-4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700 Hz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5" cstate="print"/>
          <a:srcRect l="1539" t="12307" r="1539" b="2153"/>
          <a:stretch>
            <a:fillRect/>
          </a:stretch>
        </p:blipFill>
        <p:spPr bwMode="auto">
          <a:xfrm>
            <a:off x="4600176" y="3874765"/>
            <a:ext cx="22040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5400675" y="4549750"/>
          <a:ext cx="1030288" cy="679450"/>
        </p:xfrm>
        <a:graphic>
          <a:graphicData uri="http://schemas.openxmlformats.org/presentationml/2006/ole">
            <p:oleObj spid="_x0000_s299010" name="Équation" r:id="rId6" imgW="1054080" imgH="736560" progId="Equation.3">
              <p:embed/>
            </p:oleObj>
          </a:graphicData>
        </a:graphic>
      </p:graphicFrame>
      <p:cxnSp>
        <p:nvCxnSpPr>
          <p:cNvPr id="33" name="Connecteur droit 32"/>
          <p:cNvCxnSpPr/>
          <p:nvPr/>
        </p:nvCxnSpPr>
        <p:spPr>
          <a:xfrm rot="16200000" flipH="1">
            <a:off x="4330747" y="4663198"/>
            <a:ext cx="1298055" cy="441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004048" y="4147795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208024" y="4009780"/>
            <a:ext cx="141606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(12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 cstate="print"/>
          <a:srcRect l="882" t="10360" r="1950" b="1866"/>
          <a:stretch>
            <a:fillRect/>
          </a:stretch>
        </p:blipFill>
        <p:spPr bwMode="auto">
          <a:xfrm>
            <a:off x="6815053" y="3896368"/>
            <a:ext cx="2293451" cy="15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necteur droit 35"/>
          <p:cNvCxnSpPr/>
          <p:nvPr/>
        </p:nvCxnSpPr>
        <p:spPr>
          <a:xfrm rot="5400000">
            <a:off x="6658685" y="4725242"/>
            <a:ext cx="1152128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247101" y="4256408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535133" y="4102011"/>
            <a:ext cx="141606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(3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rot="5400000">
            <a:off x="-120872" y="4714020"/>
            <a:ext cx="1152128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67544" y="4245186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83568" y="4090789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(329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graphicFrame>
        <p:nvGraphicFramePr>
          <p:cNvPr id="177162" name="Object 6"/>
          <p:cNvGraphicFramePr>
            <a:graphicFrameLocks noChangeAspect="1"/>
          </p:cNvGraphicFramePr>
          <p:nvPr/>
        </p:nvGraphicFramePr>
        <p:xfrm>
          <a:off x="7729538" y="4548162"/>
          <a:ext cx="1030287" cy="681038"/>
        </p:xfrm>
        <a:graphic>
          <a:graphicData uri="http://schemas.openxmlformats.org/presentationml/2006/ole">
            <p:oleObj spid="_x0000_s299011" name="Équation" r:id="rId8" imgW="1054080" imgH="736560" progId="Equation.3">
              <p:embed/>
            </p:oleObj>
          </a:graphicData>
        </a:graphic>
      </p:graphicFrame>
      <p:graphicFrame>
        <p:nvGraphicFramePr>
          <p:cNvPr id="177163" name="Object 6"/>
          <p:cNvGraphicFramePr>
            <a:graphicFrameLocks noChangeAspect="1"/>
          </p:cNvGraphicFramePr>
          <p:nvPr/>
        </p:nvGraphicFramePr>
        <p:xfrm>
          <a:off x="3189288" y="4548162"/>
          <a:ext cx="1030287" cy="681038"/>
        </p:xfrm>
        <a:graphic>
          <a:graphicData uri="http://schemas.openxmlformats.org/presentationml/2006/ole">
            <p:oleObj spid="_x0000_s299012" name="Équation" r:id="rId9" imgW="1054080" imgH="736560" progId="Equation.3">
              <p:embed/>
            </p:oleObj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/>
        </p:nvGraphicFramePr>
        <p:xfrm>
          <a:off x="949325" y="4516438"/>
          <a:ext cx="1030288" cy="677862"/>
        </p:xfrm>
        <a:graphic>
          <a:graphicData uri="http://schemas.openxmlformats.org/presentationml/2006/ole">
            <p:oleObj spid="_x0000_s299013" name="Équation" r:id="rId10" imgW="105408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e 110"/>
          <p:cNvGrpSpPr/>
          <p:nvPr/>
        </p:nvGrpSpPr>
        <p:grpSpPr>
          <a:xfrm>
            <a:off x="4853481" y="980728"/>
            <a:ext cx="3558011" cy="5424843"/>
            <a:chOff x="4853481" y="980728"/>
            <a:chExt cx="3558011" cy="5424843"/>
          </a:xfrm>
        </p:grpSpPr>
        <p:pic>
          <p:nvPicPr>
            <p:cNvPr id="3000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963" t="13086" r="9374" b="9395"/>
            <a:stretch>
              <a:fillRect/>
            </a:stretch>
          </p:blipFill>
          <p:spPr bwMode="auto">
            <a:xfrm>
              <a:off x="4860032" y="980728"/>
              <a:ext cx="3551460" cy="272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963" t="13086" r="9374" b="9395"/>
            <a:stretch>
              <a:fillRect/>
            </a:stretch>
          </p:blipFill>
          <p:spPr bwMode="auto">
            <a:xfrm flipV="1">
              <a:off x="4853481" y="3683650"/>
              <a:ext cx="3551460" cy="272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9" name="Groupe 108"/>
          <p:cNvGrpSpPr/>
          <p:nvPr/>
        </p:nvGrpSpPr>
        <p:grpSpPr>
          <a:xfrm>
            <a:off x="755576" y="980728"/>
            <a:ext cx="3655102" cy="5357285"/>
            <a:chOff x="1187624" y="1340768"/>
            <a:chExt cx="3655102" cy="5357285"/>
          </a:xfrm>
        </p:grpSpPr>
        <p:pic>
          <p:nvPicPr>
            <p:cNvPr id="3000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11" t="13746" r="7272" b="9559"/>
            <a:stretch>
              <a:fillRect/>
            </a:stretch>
          </p:blipFill>
          <p:spPr bwMode="auto">
            <a:xfrm>
              <a:off x="1187624" y="1340768"/>
              <a:ext cx="3655102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11" t="13746" r="7272" b="9559"/>
            <a:stretch>
              <a:fillRect/>
            </a:stretch>
          </p:blipFill>
          <p:spPr bwMode="auto">
            <a:xfrm flipV="1">
              <a:off x="1187624" y="4005064"/>
              <a:ext cx="3655102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198875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98875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98875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8875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07504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043608" y="62895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907704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339752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771800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203848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475656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755577" y="1052737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1100" dirty="0" err="1" smtClean="0"/>
              <a:t>Rmin</a:t>
            </a:r>
            <a:r>
              <a:rPr lang="fr-FR" sz="1100" dirty="0" smtClean="0"/>
              <a:t> = 0.5 cm    </a:t>
            </a:r>
            <a:r>
              <a:rPr lang="fr-FR" sz="1100" dirty="0" err="1" smtClean="0"/>
              <a:t>Zmin</a:t>
            </a:r>
            <a:r>
              <a:rPr lang="fr-FR" sz="1100" dirty="0" smtClean="0"/>
              <a:t> = 7.5 cm</a:t>
            </a:r>
          </a:p>
          <a:p>
            <a:r>
              <a:rPr lang="fr-FR" sz="1100" dirty="0" err="1" smtClean="0"/>
              <a:t>Rmax</a:t>
            </a:r>
            <a:r>
              <a:rPr lang="fr-FR" sz="1100" dirty="0" smtClean="0"/>
              <a:t> = 3.5 cm   </a:t>
            </a:r>
            <a:r>
              <a:rPr lang="fr-FR" sz="1100" dirty="0" err="1" smtClean="0"/>
              <a:t>Zmax</a:t>
            </a:r>
            <a:r>
              <a:rPr lang="fr-FR" sz="1100" dirty="0" smtClean="0"/>
              <a:t> = 18 cm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5577" y="1556792"/>
            <a:ext cx="2304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11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1100" dirty="0" err="1" smtClean="0"/>
              <a:t>Rmin</a:t>
            </a:r>
            <a:r>
              <a:rPr lang="fr-FR" sz="1100" dirty="0" smtClean="0"/>
              <a:t> = 1 cm    </a:t>
            </a:r>
            <a:r>
              <a:rPr lang="fr-FR" sz="1100" dirty="0" err="1" smtClean="0"/>
              <a:t>Zmin</a:t>
            </a:r>
            <a:r>
              <a:rPr lang="fr-FR" sz="1100" dirty="0" smtClean="0"/>
              <a:t> = 20 (100) cm</a:t>
            </a:r>
          </a:p>
          <a:p>
            <a:r>
              <a:rPr lang="fr-FR" sz="1100" dirty="0" err="1" smtClean="0"/>
              <a:t>Rmax</a:t>
            </a:r>
            <a:r>
              <a:rPr lang="fr-FR" sz="1100" dirty="0" smtClean="0"/>
              <a:t> = 22 cm   </a:t>
            </a:r>
            <a:r>
              <a:rPr lang="fr-FR" sz="1100" dirty="0" err="1" smtClean="0"/>
              <a:t>Zmax</a:t>
            </a:r>
            <a:r>
              <a:rPr lang="fr-FR" sz="1100" dirty="0" smtClean="0"/>
              <a:t> = 120 (200) cm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55576" y="5493132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1100" b="1" dirty="0" smtClean="0">
                <a:solidFill>
                  <a:srgbClr val="3333FF"/>
                </a:solidFill>
              </a:rPr>
              <a:t> </a:t>
            </a:r>
            <a:r>
              <a:rPr lang="fr-FR" sz="11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1100" b="1" dirty="0" smtClean="0">
                <a:solidFill>
                  <a:srgbClr val="3333FF"/>
                </a:solidFill>
              </a:rPr>
              <a:t>&gt;2 cm: </a:t>
            </a:r>
            <a:r>
              <a:rPr lang="fr-FR" sz="1100" b="1" dirty="0" err="1" smtClean="0">
                <a:solidFill>
                  <a:srgbClr val="4A7EBB"/>
                </a:solidFill>
              </a:rPr>
              <a:t>acceptance</a:t>
            </a:r>
            <a:r>
              <a:rPr lang="fr-FR" sz="1100" b="1" dirty="0" smtClean="0">
                <a:solidFill>
                  <a:srgbClr val="4A7EBB"/>
                </a:solidFill>
              </a:rPr>
              <a:t> 1</a:t>
            </a:r>
          </a:p>
          <a:p>
            <a:r>
              <a:rPr lang="fr-FR" sz="1100" dirty="0" err="1" smtClean="0"/>
              <a:t>Rmin</a:t>
            </a:r>
            <a:r>
              <a:rPr lang="fr-FR" sz="1100" dirty="0" smtClean="0"/>
              <a:t> = 14 cm    </a:t>
            </a:r>
            <a:r>
              <a:rPr lang="fr-FR" sz="1100" dirty="0" err="1" smtClean="0"/>
              <a:t>Zmin</a:t>
            </a:r>
            <a:r>
              <a:rPr lang="fr-FR" sz="1100" dirty="0" smtClean="0"/>
              <a:t> = 205 cm</a:t>
            </a:r>
          </a:p>
          <a:p>
            <a:r>
              <a:rPr lang="fr-FR" sz="1100" dirty="0" err="1" smtClean="0"/>
              <a:t>Rmax</a:t>
            </a:r>
            <a:r>
              <a:rPr lang="fr-FR" sz="1100" dirty="0" smtClean="0"/>
              <a:t> = 41 cm   </a:t>
            </a:r>
            <a:r>
              <a:rPr lang="fr-FR" sz="1100" dirty="0" err="1" smtClean="0"/>
              <a:t>Zmax</a:t>
            </a:r>
            <a:r>
              <a:rPr lang="fr-FR" sz="1100" dirty="0" smtClean="0"/>
              <a:t> = 225 cm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860032" y="5493132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1100" b="1" dirty="0" smtClean="0">
                <a:solidFill>
                  <a:srgbClr val="3333FF"/>
                </a:solidFill>
              </a:rPr>
              <a:t> </a:t>
            </a:r>
            <a:r>
              <a:rPr lang="fr-FR" sz="11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1100" b="1" dirty="0" smtClean="0">
                <a:solidFill>
                  <a:srgbClr val="3333FF"/>
                </a:solidFill>
              </a:rPr>
              <a:t>&gt;4 cm: </a:t>
            </a:r>
            <a:r>
              <a:rPr lang="fr-FR" sz="1100" b="1" dirty="0" err="1" smtClean="0">
                <a:solidFill>
                  <a:srgbClr val="FF0000"/>
                </a:solidFill>
              </a:rPr>
              <a:t>acceptance</a:t>
            </a:r>
            <a:r>
              <a:rPr lang="fr-FR" sz="1100" b="1" dirty="0" smtClean="0">
                <a:solidFill>
                  <a:srgbClr val="FF0000"/>
                </a:solidFill>
              </a:rPr>
              <a:t> 2</a:t>
            </a:r>
          </a:p>
          <a:p>
            <a:r>
              <a:rPr lang="fr-FR" sz="1100" dirty="0" err="1" smtClean="0"/>
              <a:t>Rmin</a:t>
            </a:r>
            <a:r>
              <a:rPr lang="fr-FR" sz="1100" dirty="0" smtClean="0"/>
              <a:t> = 30 cm    </a:t>
            </a:r>
            <a:r>
              <a:rPr lang="fr-FR" sz="1100" dirty="0" err="1" smtClean="0"/>
              <a:t>Zmin</a:t>
            </a:r>
            <a:r>
              <a:rPr lang="fr-FR" sz="1100" dirty="0" smtClean="0"/>
              <a:t> = 205 cm</a:t>
            </a:r>
          </a:p>
          <a:p>
            <a:r>
              <a:rPr lang="fr-FR" sz="1100" dirty="0" err="1" smtClean="0"/>
              <a:t>Rmax</a:t>
            </a:r>
            <a:r>
              <a:rPr lang="fr-FR" sz="1100" dirty="0" smtClean="0"/>
              <a:t> = 55 cm   </a:t>
            </a:r>
            <a:r>
              <a:rPr lang="fr-FR" sz="1100" dirty="0" err="1" smtClean="0"/>
              <a:t>Zmax</a:t>
            </a:r>
            <a:r>
              <a:rPr lang="fr-FR" sz="1100" dirty="0" smtClean="0"/>
              <a:t> = 225 cm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9592" y="602128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[-0.5, 0.5] 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32040" y="6011996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[-0.8, -0.3] </a:t>
            </a:r>
            <a:endParaRPr lang="fr-FR" dirty="0"/>
          </a:p>
        </p:txBody>
      </p:sp>
      <p:sp>
        <p:nvSpPr>
          <p:cNvPr id="112" name="ZoneTexte 111"/>
          <p:cNvSpPr txBox="1"/>
          <p:nvPr/>
        </p:nvSpPr>
        <p:spPr>
          <a:xfrm>
            <a:off x="5148064" y="630932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113" name="ZoneTexte 112"/>
          <p:cNvSpPr txBox="1"/>
          <p:nvPr/>
        </p:nvSpPr>
        <p:spPr>
          <a:xfrm>
            <a:off x="6012160" y="630932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6444208" y="630932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115" name="ZoneTexte 114"/>
          <p:cNvSpPr txBox="1"/>
          <p:nvPr/>
        </p:nvSpPr>
        <p:spPr>
          <a:xfrm>
            <a:off x="6876256" y="630932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116" name="ZoneTexte 115"/>
          <p:cNvSpPr txBox="1"/>
          <p:nvPr/>
        </p:nvSpPr>
        <p:spPr>
          <a:xfrm>
            <a:off x="7308304" y="630932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117" name="ZoneTexte 116"/>
          <p:cNvSpPr txBox="1"/>
          <p:nvPr/>
        </p:nvSpPr>
        <p:spPr>
          <a:xfrm>
            <a:off x="5580112" y="630932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cxnSp>
        <p:nvCxnSpPr>
          <p:cNvPr id="119" name="Connecteur droit avec flèche 118"/>
          <p:cNvCxnSpPr/>
          <p:nvPr/>
        </p:nvCxnSpPr>
        <p:spPr>
          <a:xfrm rot="5400000" flipH="1" flipV="1">
            <a:off x="1727684" y="3392996"/>
            <a:ext cx="216024" cy="144016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1733623" y="3182779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2.5 cm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121" name="Connecteur droit avec flèche 120"/>
          <p:cNvCxnSpPr/>
          <p:nvPr/>
        </p:nvCxnSpPr>
        <p:spPr>
          <a:xfrm rot="16200000" flipV="1">
            <a:off x="3419872" y="3212976"/>
            <a:ext cx="360040" cy="216024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3245791" y="2924944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7.5 cm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 performances </a:t>
            </a:r>
            <a:r>
              <a:rPr lang="fr-FR" dirty="0" err="1" smtClean="0"/>
              <a:t>with</a:t>
            </a:r>
            <a:r>
              <a:rPr lang="fr-FR" dirty="0" smtClean="0"/>
              <a:t> tentative design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Detector design: test </a:t>
            </a:r>
            <a:r>
              <a:rPr lang="fr-FR" b="1" dirty="0" err="1" smtClean="0"/>
              <a:t>two</a:t>
            </a:r>
            <a:r>
              <a:rPr lang="fr-FR" b="1" dirty="0" smtClean="0"/>
              <a:t> setups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dirty="0" smtClean="0"/>
              <a:t>Standard design : -0.5&lt;y*(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)&lt;0.5 | P</a:t>
            </a:r>
            <a:r>
              <a:rPr lang="fr-FR" baseline="-25000" dirty="0" smtClean="0"/>
              <a:t>Z</a:t>
            </a:r>
            <a:r>
              <a:rPr lang="fr-FR" dirty="0" smtClean="0"/>
              <a:t>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)&gt;7 </a:t>
            </a:r>
            <a:r>
              <a:rPr lang="fr-FR" dirty="0" err="1" smtClean="0"/>
              <a:t>GeV</a:t>
            </a:r>
            <a:r>
              <a:rPr lang="fr-FR" dirty="0" smtClean="0"/>
              <a:t> |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)&lt;215cm| -0.5&lt;y*(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)&lt;0.5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dirty="0" smtClean="0"/>
              <a:t>Alternative design : -0.5&lt;y*(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)&lt;0.5 | P</a:t>
            </a:r>
            <a:r>
              <a:rPr lang="fr-FR" baseline="-25000" dirty="0" smtClean="0"/>
              <a:t>Z</a:t>
            </a:r>
            <a:r>
              <a:rPr lang="fr-FR" dirty="0" smtClean="0"/>
              <a:t>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)&gt;7 </a:t>
            </a:r>
            <a:r>
              <a:rPr lang="fr-FR" dirty="0" err="1" smtClean="0"/>
              <a:t>GeV</a:t>
            </a:r>
            <a:r>
              <a:rPr lang="fr-FR" dirty="0" smtClean="0"/>
              <a:t> |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(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)&lt;215cm| -0.8&lt;y*(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)&lt;-0.3</a:t>
            </a:r>
          </a:p>
          <a:p>
            <a:pPr marL="1257300" lvl="2" indent="-342900"/>
            <a:r>
              <a:rPr lang="fr-FR" dirty="0" err="1" smtClean="0"/>
              <a:t>Trig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w/ 2 muons </a:t>
            </a:r>
            <a:r>
              <a:rPr lang="fr-FR" dirty="0" err="1" smtClean="0"/>
              <a:t>from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acceptance</a:t>
            </a:r>
            <a:endParaRPr lang="fr-FR" dirty="0" smtClean="0"/>
          </a:p>
          <a:p>
            <a:pPr marL="857250" lvl="1" indent="-342900"/>
            <a:endParaRPr lang="fr-FR" dirty="0" smtClean="0"/>
          </a:p>
          <a:p>
            <a:pPr marL="857250" lvl="1" indent="-342900"/>
            <a:r>
              <a:rPr lang="fr-FR" b="1" dirty="0" err="1" smtClean="0">
                <a:solidFill>
                  <a:srgbClr val="4A7EBB"/>
                </a:solidFill>
              </a:rPr>
              <a:t>Event</a:t>
            </a:r>
            <a:r>
              <a:rPr lang="fr-FR" b="1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sample</a:t>
            </a:r>
            <a:r>
              <a:rPr lang="fr-FR" b="1" dirty="0" smtClean="0">
                <a:solidFill>
                  <a:srgbClr val="4A7EBB"/>
                </a:solidFill>
              </a:rPr>
              <a:t> : p+p @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s = 17.2 </a:t>
            </a:r>
            <a:r>
              <a:rPr lang="fr-FR" b="1" dirty="0" err="1" smtClean="0">
                <a:solidFill>
                  <a:srgbClr val="4A7EBB"/>
                </a:solidFill>
                <a:sym typeface="Symbol"/>
              </a:rPr>
              <a:t>GeV</a:t>
            </a:r>
            <a:endParaRPr lang="fr-FR" b="1" dirty="0" smtClean="0">
              <a:solidFill>
                <a:srgbClr val="4A7EBB"/>
              </a:solidFill>
            </a:endParaRPr>
          </a:p>
          <a:p>
            <a:pPr marL="1257300" lvl="2"/>
            <a:r>
              <a:rPr lang="fr-FR" dirty="0" smtClean="0"/>
              <a:t>20 000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Pythia</a:t>
            </a:r>
            <a:r>
              <a:rPr lang="fr-FR" dirty="0" smtClean="0"/>
              <a:t> 6.421 </a:t>
            </a:r>
          </a:p>
          <a:p>
            <a:pPr marL="1257300" lvl="2"/>
            <a:r>
              <a:rPr lang="fr-FR" dirty="0" smtClean="0"/>
              <a:t>Muon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smeared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marL="1257300" lvl="2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smeared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E/E=20%/</a:t>
            </a:r>
            <a:r>
              <a:rPr lang="fr-FR" dirty="0" smtClean="0">
                <a:sym typeface="Symbol"/>
              </a:rPr>
              <a:t>E</a:t>
            </a:r>
          </a:p>
          <a:p>
            <a:pPr marL="857250" lvl="1"/>
            <a:endParaRPr lang="fr-FR" dirty="0" smtClean="0">
              <a:sym typeface="Symbol"/>
            </a:endParaRPr>
          </a:p>
          <a:p>
            <a:pPr marL="857250" lvl="1"/>
            <a:r>
              <a:rPr lang="fr-FR" b="1" dirty="0" err="1" smtClean="0">
                <a:solidFill>
                  <a:srgbClr val="FFC000"/>
                </a:solidFill>
                <a:sym typeface="Symbol"/>
              </a:rPr>
              <a:t>Event</a:t>
            </a:r>
            <a:r>
              <a:rPr lang="fr-FR" b="1" dirty="0" smtClean="0">
                <a:solidFill>
                  <a:srgbClr val="FFC000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sym typeface="Symbol"/>
              </a:rPr>
              <a:t>sample</a:t>
            </a:r>
            <a:r>
              <a:rPr lang="fr-FR" b="1" dirty="0" smtClean="0">
                <a:solidFill>
                  <a:srgbClr val="FFC000"/>
                </a:solidFill>
                <a:sym typeface="Symbol"/>
              </a:rPr>
              <a:t> : Pb+Pb @ s = 17.2 </a:t>
            </a:r>
            <a:r>
              <a:rPr lang="fr-FR" b="1" dirty="0" err="1" smtClean="0">
                <a:solidFill>
                  <a:srgbClr val="FFC000"/>
                </a:solidFill>
                <a:sym typeface="Symbol"/>
              </a:rPr>
              <a:t>GeV</a:t>
            </a:r>
            <a:endParaRPr lang="fr-FR" b="1" dirty="0" smtClean="0">
              <a:solidFill>
                <a:srgbClr val="FFC000"/>
              </a:solidFill>
              <a:sym typeface="Symbol"/>
            </a:endParaRPr>
          </a:p>
          <a:p>
            <a:pPr marL="1257300" lvl="2"/>
            <a:r>
              <a:rPr lang="fr-FR" dirty="0" smtClean="0">
                <a:sym typeface="Symbol"/>
              </a:rPr>
              <a:t>10 000 </a:t>
            </a:r>
            <a:r>
              <a:rPr lang="fr-FR" dirty="0" err="1" smtClean="0">
                <a:sym typeface="Symbol"/>
              </a:rPr>
              <a:t>minBias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events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generated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Epos</a:t>
            </a:r>
            <a:r>
              <a:rPr lang="fr-FR" dirty="0" smtClean="0">
                <a:sym typeface="Symbol"/>
              </a:rPr>
              <a:t> 1.6</a:t>
            </a:r>
          </a:p>
          <a:p>
            <a:pPr marL="1257300" lvl="2"/>
            <a:r>
              <a:rPr lang="fr-FR" dirty="0" smtClean="0">
                <a:sym typeface="Symbol"/>
              </a:rPr>
              <a:t>1 </a:t>
            </a:r>
            <a:r>
              <a:rPr lang="fr-FR" dirty="0" err="1" smtClean="0">
                <a:sym typeface="Symbol"/>
              </a:rPr>
              <a:t>pythia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  <a:sym typeface="Symbol"/>
              </a:rPr>
              <a:t>c</a:t>
            </a:r>
            <a:r>
              <a:rPr lang="fr-FR" baseline="-25000" dirty="0" smtClean="0">
                <a:sym typeface="Symbol"/>
              </a:rPr>
              <a:t>c2</a:t>
            </a:r>
            <a:r>
              <a:rPr lang="fr-FR" dirty="0" smtClean="0">
                <a:sym typeface="Symbol"/>
              </a:rPr>
              <a:t> (2 </a:t>
            </a:r>
            <a:r>
              <a:rPr lang="fr-FR" dirty="0" smtClean="0">
                <a:latin typeface="Symbol" pitchFamily="18" charset="2"/>
                <a:sym typeface="Symbol"/>
              </a:rPr>
              <a:t>m</a:t>
            </a:r>
            <a:r>
              <a:rPr lang="fr-FR" dirty="0" smtClean="0">
                <a:sym typeface="Symbol"/>
              </a:rPr>
              <a:t>+ 1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dirty="0" smtClean="0">
                <a:sym typeface="Symbol"/>
              </a:rPr>
              <a:t>) </a:t>
            </a:r>
            <a:r>
              <a:rPr lang="fr-FR" dirty="0" err="1" smtClean="0">
                <a:sym typeface="Symbol"/>
              </a:rPr>
              <a:t>embedded</a:t>
            </a:r>
            <a:r>
              <a:rPr lang="fr-FR" dirty="0" smtClean="0">
                <a:sym typeface="Symbol"/>
              </a:rPr>
              <a:t> in </a:t>
            </a:r>
            <a:r>
              <a:rPr lang="fr-FR" dirty="0" err="1" smtClean="0">
                <a:sym typeface="Symbol"/>
              </a:rPr>
              <a:t>each</a:t>
            </a:r>
            <a:r>
              <a:rPr lang="fr-FR" dirty="0" smtClean="0">
                <a:sym typeface="Symbol"/>
              </a:rPr>
              <a:t> Pb+Pb </a:t>
            </a:r>
            <a:r>
              <a:rPr lang="fr-FR" dirty="0" err="1" smtClean="0">
                <a:sym typeface="Symbol"/>
              </a:rPr>
              <a:t>event</a:t>
            </a:r>
            <a:endParaRPr lang="fr-FR" dirty="0" smtClean="0">
              <a:sym typeface="Symbol"/>
            </a:endParaRPr>
          </a:p>
          <a:p>
            <a:pPr marL="1257300" lvl="2"/>
            <a:r>
              <a:rPr lang="fr-FR" dirty="0" smtClean="0">
                <a:sym typeface="Symbol"/>
              </a:rPr>
              <a:t>Muon </a:t>
            </a:r>
            <a:r>
              <a:rPr lang="fr-FR" dirty="0" err="1" smtClean="0">
                <a:sym typeface="Symbol"/>
              </a:rPr>
              <a:t>momentum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smeared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  <a:sym typeface="Symbol"/>
              </a:rPr>
              <a:t>D</a:t>
            </a:r>
            <a:r>
              <a:rPr lang="fr-FR" dirty="0" smtClean="0">
                <a:sym typeface="Symbol"/>
              </a:rPr>
              <a:t>P/P=1%</a:t>
            </a:r>
          </a:p>
          <a:p>
            <a:pPr marL="1257300" lvl="2"/>
            <a:r>
              <a:rPr lang="fr-FR" dirty="0" smtClean="0">
                <a:sym typeface="Symbol"/>
              </a:rPr>
              <a:t>Photon </a:t>
            </a:r>
            <a:r>
              <a:rPr lang="fr-FR" dirty="0" err="1" smtClean="0">
                <a:sym typeface="Symbol"/>
              </a:rPr>
              <a:t>energy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smeared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  <a:sym typeface="Symbol"/>
              </a:rPr>
              <a:t>D</a:t>
            </a:r>
            <a:r>
              <a:rPr lang="fr-FR" dirty="0" smtClean="0">
                <a:sym typeface="Symbol"/>
              </a:rPr>
              <a:t>E/E = 20%/E </a:t>
            </a: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Performances in p+p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4996333"/>
            <a:ext cx="4032448" cy="116955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-0.5&lt;y*(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)&lt;0.5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)~1.1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8" y="5013176"/>
            <a:ext cx="4032448" cy="116955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-0.8&lt;y*(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)&lt;-0.3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)~0.8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3280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Improve</a:t>
            </a:r>
            <a:r>
              <a:rPr lang="fr-FR" dirty="0" smtClean="0">
                <a:solidFill>
                  <a:schemeClr val="bg1"/>
                </a:solidFill>
              </a:rPr>
              <a:t> p+p S/B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4996333"/>
            <a:ext cx="8208912" cy="5232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Apply</a:t>
            </a:r>
            <a:r>
              <a:rPr lang="fr-FR" sz="1400" b="1" dirty="0" smtClean="0">
                <a:solidFill>
                  <a:schemeClr val="bg1"/>
                </a:solidFill>
              </a:rPr>
              <a:t> a </a:t>
            </a:r>
            <a:r>
              <a:rPr lang="fr-FR" sz="1400" b="1" dirty="0" err="1" smtClean="0">
                <a:solidFill>
                  <a:schemeClr val="bg1"/>
                </a:solidFill>
              </a:rPr>
              <a:t>cut</a:t>
            </a:r>
            <a:r>
              <a:rPr lang="fr-FR" sz="1400" b="1" dirty="0" smtClean="0">
                <a:solidFill>
                  <a:schemeClr val="bg1"/>
                </a:solidFill>
              </a:rPr>
              <a:t> on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Reject</a:t>
            </a:r>
            <a:r>
              <a:rPr lang="fr-FR" sz="1400" b="1" dirty="0" smtClean="0">
                <a:solidFill>
                  <a:schemeClr val="bg1"/>
                </a:solidFill>
              </a:rPr>
              <a:t> all photon pairs </a:t>
            </a:r>
            <a:r>
              <a:rPr lang="fr-FR" sz="1400" b="1" dirty="0" err="1" smtClean="0">
                <a:solidFill>
                  <a:schemeClr val="bg1"/>
                </a:solidFill>
              </a:rPr>
              <a:t>belonging</a:t>
            </a:r>
            <a:r>
              <a:rPr lang="fr-FR" sz="1400" b="1" dirty="0" smtClean="0">
                <a:solidFill>
                  <a:schemeClr val="bg1"/>
                </a:solidFill>
              </a:rPr>
              <a:t> to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 [100 MeV, 160 MeV]      (M</a:t>
            </a:r>
            <a:r>
              <a:rPr lang="fr-FR" sz="1400" b="1" baseline="-25000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fr-FR" sz="1400" b="1" dirty="0" smtClean="0">
                <a:solidFill>
                  <a:schemeClr val="bg1"/>
                </a:solidFill>
                <a:sym typeface="Symbol"/>
              </a:rPr>
              <a:t> = 135 MeV)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01057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203848" y="24928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endParaRPr lang="fr-FR" baseline="-25000" dirty="0">
              <a:latin typeface="Symbol" pitchFamily="18" charset="2"/>
            </a:endParaRPr>
          </a:p>
        </p:txBody>
      </p:sp>
      <p:cxnSp>
        <p:nvCxnSpPr>
          <p:cNvPr id="16" name="Connecteur droit avec flèche 15"/>
          <p:cNvCxnSpPr>
            <a:stCxn id="13" idx="1"/>
          </p:cNvCxnSpPr>
          <p:nvPr/>
        </p:nvCxnSpPr>
        <p:spPr>
          <a:xfrm rot="10800000" flipV="1">
            <a:off x="1403648" y="2677562"/>
            <a:ext cx="1800200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3"/>
          </p:cNvCxnSpPr>
          <p:nvPr/>
        </p:nvCxnSpPr>
        <p:spPr>
          <a:xfrm>
            <a:off x="3710718" y="2677562"/>
            <a:ext cx="158136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87824" y="285293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(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11760" y="3284984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(1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1331640" y="3068960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779912" y="3068960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1907704" y="364502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995936" y="35730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44008" y="5589240"/>
            <a:ext cx="4032448" cy="30777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)~1.1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7544" y="5589240"/>
            <a:ext cx="4032448" cy="30777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)~2.6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A+A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4932040" cy="47475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259632" y="1052736"/>
            <a:ext cx="27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Eur</a:t>
            </a:r>
            <a:r>
              <a:rPr lang="fr-FR" dirty="0" smtClean="0"/>
              <a:t>. Phys. J. C49 (2007) 559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1079612" y="3969060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519772" y="418508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3311860" y="4257092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233310" y="227026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474894" y="2708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endParaRPr lang="fr-FR" baseline="-25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41085" y="28436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83390" y="5805264"/>
            <a:ext cx="4288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J/</a:t>
            </a:r>
            <a:r>
              <a:rPr lang="fr-FR" sz="1600" baseline="-25000" dirty="0" smtClean="0">
                <a:latin typeface="Symbol" pitchFamily="18" charset="2"/>
              </a:rPr>
              <a:t>Y</a:t>
            </a:r>
            <a:r>
              <a:rPr lang="fr-FR" sz="1600" dirty="0" smtClean="0"/>
              <a:t> ~ 60% direct + ~30%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c</a:t>
            </a:r>
            <a:r>
              <a:rPr lang="fr-FR" sz="1600" baseline="-25000" dirty="0" smtClean="0"/>
              <a:t>c</a:t>
            </a:r>
            <a:r>
              <a:rPr lang="fr-FR" sz="1600" dirty="0" smtClean="0"/>
              <a:t> + ~10%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’</a:t>
            </a:r>
            <a:endParaRPr lang="fr-FR" sz="1600" dirty="0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4031993" cy="2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364088" y="1124744"/>
            <a:ext cx="333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Phys. </a:t>
            </a:r>
            <a:r>
              <a:rPr lang="fr-FR" dirty="0" err="1" smtClean="0">
                <a:hlinkClick r:id="rId4"/>
              </a:rPr>
              <a:t>Rev</a:t>
            </a:r>
            <a:r>
              <a:rPr lang="fr-FR" dirty="0" smtClean="0">
                <a:hlinkClick r:id="rId4"/>
              </a:rPr>
              <a:t>. </a:t>
            </a:r>
            <a:r>
              <a:rPr lang="fr-FR" dirty="0" err="1" smtClean="0">
                <a:hlinkClick r:id="rId4"/>
              </a:rPr>
              <a:t>Lett</a:t>
            </a:r>
            <a:r>
              <a:rPr lang="fr-FR" dirty="0" smtClean="0">
                <a:hlinkClick r:id="rId4"/>
              </a:rPr>
              <a:t>. 99, 132302 (2007)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5112060" y="324898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6516216" y="32129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084168" y="2276872"/>
            <a:ext cx="144016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524328" y="314096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6200000" flipH="1">
            <a:off x="8244408" y="3140968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294582" y="3985900"/>
            <a:ext cx="1071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Symbol" pitchFamily="18" charset="2"/>
              </a:rPr>
              <a:t>c</a:t>
            </a:r>
            <a:r>
              <a:rPr lang="fr-FR" sz="1400" baseline="-25000" dirty="0" smtClean="0"/>
              <a:t>c</a:t>
            </a:r>
          </a:p>
          <a:p>
            <a:pPr algn="ctr"/>
            <a:r>
              <a:rPr lang="fr-FR" sz="1400" dirty="0" smtClean="0"/>
              <a:t>Suppression</a:t>
            </a:r>
          </a:p>
          <a:p>
            <a:pPr algn="ctr"/>
            <a:r>
              <a:rPr lang="fr-FR" sz="1400" dirty="0" smtClean="0"/>
              <a:t>?</a:t>
            </a:r>
            <a:endParaRPr lang="fr-FR" sz="1400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7164288" y="422108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6156176" y="422108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7236296" y="32129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884368" y="4221088"/>
            <a:ext cx="1071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Direct J/</a:t>
            </a:r>
            <a:r>
              <a:rPr lang="fr-FR" sz="1400" dirty="0" smtClean="0">
                <a:latin typeface="Symbol" pitchFamily="18" charset="2"/>
              </a:rPr>
              <a:t>Y</a:t>
            </a:r>
            <a:endParaRPr lang="fr-FR" sz="1400" baseline="-25000" dirty="0" smtClean="0"/>
          </a:p>
          <a:p>
            <a:pPr algn="ctr"/>
            <a:r>
              <a:rPr lang="fr-FR" sz="1400" dirty="0" smtClean="0"/>
              <a:t>Suppression</a:t>
            </a:r>
          </a:p>
          <a:p>
            <a:pPr algn="ctr"/>
            <a:r>
              <a:rPr lang="fr-FR" sz="1400" dirty="0" smtClean="0"/>
              <a:t>?</a:t>
            </a:r>
            <a:endParaRPr lang="fr-FR" sz="1400" dirty="0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8316416" y="422108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364088" y="5157192"/>
            <a:ext cx="3232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Benchmark: </a:t>
            </a:r>
            <a:r>
              <a:rPr lang="fr-FR" b="1" dirty="0" err="1" smtClean="0">
                <a:solidFill>
                  <a:srgbClr val="FF0000"/>
                </a:solidFill>
              </a:rPr>
              <a:t>measure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PbPb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mid</a:t>
            </a:r>
            <a:r>
              <a:rPr lang="fr-FR" dirty="0" smtClean="0"/>
              <a:t>-</a:t>
            </a:r>
            <a:r>
              <a:rPr lang="fr-FR" dirty="0" err="1" smtClean="0"/>
              <a:t>rapidity</a:t>
            </a:r>
            <a:endParaRPr lang="fr-FR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1043608" y="16288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228184" y="16288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NA60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Performances in Pb+Pb </a:t>
            </a:r>
            <a:r>
              <a:rPr lang="fr-FR" dirty="0" err="1" smtClean="0">
                <a:solidFill>
                  <a:schemeClr val="tx1"/>
                </a:solidFill>
              </a:rPr>
              <a:t>minBias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4996333"/>
            <a:ext cx="4032448" cy="116955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-0.5&lt;y*(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)&lt;0.5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)~0.015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8" y="5013176"/>
            <a:ext cx="4032448" cy="116955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-0.8&lt;y*(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)&lt;-0.3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)~0.010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368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Performances in Pb+Pb </a:t>
            </a:r>
            <a:r>
              <a:rPr lang="fr-FR" dirty="0" err="1" smtClean="0">
                <a:solidFill>
                  <a:schemeClr val="tx1"/>
                </a:solidFill>
              </a:rPr>
              <a:t>minBias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4996333"/>
            <a:ext cx="4032448" cy="116955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-0.5&lt;y*(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)&lt;0.5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r>
              <a:rPr lang="fr-FR" sz="1400" b="1" dirty="0" smtClean="0">
                <a:solidFill>
                  <a:schemeClr val="bg1"/>
                </a:solidFill>
              </a:rPr>
              <a:t>                            100 &lt;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 &lt; 160 MeV</a:t>
            </a: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)~1.1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8" y="5013176"/>
            <a:ext cx="4032448" cy="116955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-0.8&lt;y*(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)&lt;-0.3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r>
              <a:rPr lang="fr-FR" sz="1400" b="1" dirty="0" smtClean="0">
                <a:solidFill>
                  <a:schemeClr val="bg1"/>
                </a:solidFill>
              </a:rPr>
              <a:t>                             100 &lt;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 &lt; 160 MeV</a:t>
            </a: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)~0.33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389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Improve</a:t>
            </a:r>
            <a:r>
              <a:rPr lang="fr-FR" dirty="0" smtClean="0">
                <a:solidFill>
                  <a:schemeClr val="tx1"/>
                </a:solidFill>
              </a:rPr>
              <a:t> S/B in Pb+Pb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5569495"/>
            <a:ext cx="4032448" cy="30777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)~2.1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399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1187624" y="2996952"/>
            <a:ext cx="864096" cy="7920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13" idx="2"/>
            <a:endCxn id="13" idx="6"/>
          </p:cNvCxnSpPr>
          <p:nvPr/>
        </p:nvCxnSpPr>
        <p:spPr>
          <a:xfrm rot="10800000" flipH="1">
            <a:off x="1187624" y="3392996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3" idx="0"/>
          </p:cNvCxnSpPr>
          <p:nvPr/>
        </p:nvCxnSpPr>
        <p:spPr>
          <a:xfrm rot="5400000" flipH="1" flipV="1">
            <a:off x="1438857" y="3176973"/>
            <a:ext cx="3608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1367644" y="353701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04174" y="279196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J/</a:t>
            </a:r>
            <a:r>
              <a:rPr lang="fr-FR" sz="1200" dirty="0" smtClean="0">
                <a:latin typeface="Symbol" pitchFamily="18" charset="2"/>
              </a:rPr>
              <a:t>Y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00480" y="3717032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g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771801" y="2985919"/>
            <a:ext cx="864096" cy="7920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>
            <a:stCxn id="24" idx="2"/>
            <a:endCxn id="24" idx="6"/>
          </p:cNvCxnSpPr>
          <p:nvPr/>
        </p:nvCxnSpPr>
        <p:spPr>
          <a:xfrm rot="10800000" flipH="1">
            <a:off x="2771801" y="3381963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24" idx="0"/>
          </p:cNvCxnSpPr>
          <p:nvPr/>
        </p:nvCxnSpPr>
        <p:spPr>
          <a:xfrm rot="5400000" flipH="1" flipV="1">
            <a:off x="3023035" y="3165941"/>
            <a:ext cx="360835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4" idx="7"/>
          </p:cNvCxnSpPr>
          <p:nvPr/>
        </p:nvCxnSpPr>
        <p:spPr>
          <a:xfrm flipV="1">
            <a:off x="3203850" y="3101918"/>
            <a:ext cx="305503" cy="255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788351" y="278092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J/</a:t>
            </a:r>
            <a:r>
              <a:rPr lang="fr-FR" sz="1200" dirty="0" smtClean="0">
                <a:latin typeface="Symbol" pitchFamily="18" charset="2"/>
              </a:rPr>
              <a:t>Y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91880" y="2852936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g</a:t>
            </a:r>
            <a:endParaRPr lang="fr-FR" sz="1200" dirty="0">
              <a:latin typeface="Symbol" pitchFamily="18" charset="2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5400000" flipH="1" flipV="1">
            <a:off x="1295636" y="3392996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108210" y="2132856"/>
            <a:ext cx="106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Opposite</a:t>
            </a:r>
          </a:p>
          <a:p>
            <a:pPr algn="ctr"/>
            <a:r>
              <a:rPr lang="fr-FR" sz="1400" b="1" dirty="0" err="1" smtClean="0"/>
              <a:t>hemisphere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555776" y="2132856"/>
            <a:ext cx="106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Same</a:t>
            </a:r>
            <a:endParaRPr lang="fr-FR" sz="1400" b="1" dirty="0" smtClean="0"/>
          </a:p>
          <a:p>
            <a:pPr algn="ctr"/>
            <a:r>
              <a:rPr lang="fr-FR" sz="1400" b="1" dirty="0" err="1" smtClean="0"/>
              <a:t>hemisphere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67544" y="4996333"/>
            <a:ext cx="8208912" cy="5232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Apply</a:t>
            </a:r>
            <a:r>
              <a:rPr lang="fr-FR" sz="1400" b="1" dirty="0" smtClean="0">
                <a:solidFill>
                  <a:schemeClr val="bg1"/>
                </a:solidFill>
              </a:rPr>
              <a:t> a </a:t>
            </a:r>
            <a:r>
              <a:rPr lang="fr-FR" sz="1400" b="1" dirty="0" err="1" smtClean="0">
                <a:solidFill>
                  <a:schemeClr val="bg1"/>
                </a:solidFill>
              </a:rPr>
              <a:t>cut</a:t>
            </a:r>
            <a:r>
              <a:rPr lang="fr-FR" sz="1400" b="1" dirty="0" smtClean="0">
                <a:solidFill>
                  <a:schemeClr val="bg1"/>
                </a:solidFill>
              </a:rPr>
              <a:t> on </a:t>
            </a:r>
            <a:r>
              <a:rPr lang="fr-FR" sz="1400" b="1" dirty="0" err="1" smtClean="0">
                <a:solidFill>
                  <a:schemeClr val="bg1"/>
                </a:solidFill>
              </a:rPr>
              <a:t>cos</a:t>
            </a:r>
            <a:r>
              <a:rPr lang="fr-FR" sz="1400" b="1" dirty="0" err="1" smtClean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Reject</a:t>
            </a:r>
            <a:r>
              <a:rPr lang="fr-FR" sz="1400" b="1" dirty="0" smtClean="0">
                <a:solidFill>
                  <a:schemeClr val="bg1"/>
                </a:solidFill>
              </a:rPr>
              <a:t> all photons </a:t>
            </a:r>
            <a:r>
              <a:rPr lang="fr-FR" sz="1400" b="1" dirty="0" err="1" smtClean="0">
                <a:solidFill>
                  <a:schemeClr val="bg1"/>
                </a:solidFill>
              </a:rPr>
              <a:t>with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cos</a:t>
            </a:r>
            <a:r>
              <a:rPr lang="fr-FR" sz="1400" b="1" dirty="0" err="1" smtClean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 sz="1400" b="1" dirty="0" smtClean="0">
                <a:solidFill>
                  <a:schemeClr val="bg1"/>
                </a:solidFill>
              </a:rPr>
              <a:t>&lt;0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23928" y="4581128"/>
            <a:ext cx="6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cos</a:t>
            </a:r>
            <a:r>
              <a:rPr lang="fr-FR" dirty="0" err="1" smtClean="0">
                <a:latin typeface="Symbol" pitchFamily="18" charset="2"/>
              </a:rPr>
              <a:t>q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848" y="2996952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q</a:t>
            </a:r>
            <a:endParaRPr lang="fr-FR" sz="1200" dirty="0"/>
          </a:p>
        </p:txBody>
      </p:sp>
      <p:sp>
        <p:nvSpPr>
          <p:cNvPr id="45" name="Rectangle 44"/>
          <p:cNvSpPr/>
          <p:nvPr/>
        </p:nvSpPr>
        <p:spPr>
          <a:xfrm>
            <a:off x="1331640" y="3212976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q</a:t>
            </a:r>
            <a:endParaRPr lang="fr-FR" sz="1200" dirty="0"/>
          </a:p>
        </p:txBody>
      </p:sp>
      <p:sp>
        <p:nvSpPr>
          <p:cNvPr id="47" name="Arc 46"/>
          <p:cNvSpPr/>
          <p:nvPr/>
        </p:nvSpPr>
        <p:spPr>
          <a:xfrm rot="13268981">
            <a:off x="1534850" y="3272169"/>
            <a:ext cx="288032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/>
          <p:cNvSpPr/>
          <p:nvPr/>
        </p:nvSpPr>
        <p:spPr>
          <a:xfrm rot="20220986">
            <a:off x="3104634" y="3185770"/>
            <a:ext cx="288032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44008" y="5569495"/>
            <a:ext cx="4032448" cy="30777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~11        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)~0.66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399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Ellipse 48"/>
          <p:cNvSpPr/>
          <p:nvPr/>
        </p:nvSpPr>
        <p:spPr>
          <a:xfrm>
            <a:off x="5371494" y="2987660"/>
            <a:ext cx="864096" cy="7920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>
            <a:stCxn id="49" idx="2"/>
            <a:endCxn id="49" idx="6"/>
          </p:cNvCxnSpPr>
          <p:nvPr/>
        </p:nvCxnSpPr>
        <p:spPr>
          <a:xfrm rot="10800000" flipH="1">
            <a:off x="5371494" y="3383704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49" idx="0"/>
          </p:cNvCxnSpPr>
          <p:nvPr/>
        </p:nvCxnSpPr>
        <p:spPr>
          <a:xfrm rot="5400000" flipH="1" flipV="1">
            <a:off x="5622727" y="3167681"/>
            <a:ext cx="3608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>
            <a:off x="5551514" y="35277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5388044" y="278266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J/</a:t>
            </a:r>
            <a:r>
              <a:rPr lang="fr-FR" sz="1200" dirty="0" smtClean="0">
                <a:latin typeface="Symbol" pitchFamily="18" charset="2"/>
              </a:rPr>
              <a:t>Y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484350" y="3707740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g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6955671" y="2976627"/>
            <a:ext cx="864096" cy="7920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>
            <a:stCxn id="55" idx="2"/>
            <a:endCxn id="55" idx="6"/>
          </p:cNvCxnSpPr>
          <p:nvPr/>
        </p:nvCxnSpPr>
        <p:spPr>
          <a:xfrm rot="10800000" flipH="1">
            <a:off x="6955671" y="3372671"/>
            <a:ext cx="8640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55" idx="0"/>
          </p:cNvCxnSpPr>
          <p:nvPr/>
        </p:nvCxnSpPr>
        <p:spPr>
          <a:xfrm rot="5400000" flipH="1" flipV="1">
            <a:off x="7206905" y="3156649"/>
            <a:ext cx="360835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endCxn id="55" idx="7"/>
          </p:cNvCxnSpPr>
          <p:nvPr/>
        </p:nvCxnSpPr>
        <p:spPr>
          <a:xfrm flipV="1">
            <a:off x="7387720" y="3092626"/>
            <a:ext cx="305503" cy="255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972221" y="277163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J/</a:t>
            </a:r>
            <a:r>
              <a:rPr lang="fr-FR" sz="1200" dirty="0" smtClean="0">
                <a:latin typeface="Symbol" pitchFamily="18" charset="2"/>
              </a:rPr>
              <a:t>Y</a:t>
            </a:r>
            <a:endParaRPr lang="fr-FR" sz="1200" dirty="0">
              <a:latin typeface="Symbol" pitchFamily="18" charset="2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75750" y="2843644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g</a:t>
            </a:r>
            <a:endParaRPr lang="fr-FR" sz="1200" dirty="0">
              <a:latin typeface="Symbol" pitchFamily="18" charset="2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 rot="5400000" flipH="1" flipV="1">
            <a:off x="5479506" y="3383704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292080" y="2123564"/>
            <a:ext cx="106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Opposite</a:t>
            </a:r>
          </a:p>
          <a:p>
            <a:pPr algn="ctr"/>
            <a:r>
              <a:rPr lang="fr-FR" sz="1400" b="1" dirty="0" err="1" smtClean="0"/>
              <a:t>hemisphere</a:t>
            </a:r>
            <a:endParaRPr lang="fr-FR" sz="14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6739646" y="2123564"/>
            <a:ext cx="106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Same</a:t>
            </a:r>
            <a:endParaRPr lang="fr-FR" sz="1400" b="1" dirty="0" smtClean="0"/>
          </a:p>
          <a:p>
            <a:pPr algn="ctr"/>
            <a:r>
              <a:rPr lang="fr-FR" sz="1400" b="1" dirty="0" err="1" smtClean="0"/>
              <a:t>hemisphere</a:t>
            </a:r>
            <a:endParaRPr lang="fr-FR" sz="14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8107798" y="4571836"/>
            <a:ext cx="6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cos</a:t>
            </a:r>
            <a:r>
              <a:rPr lang="fr-FR" dirty="0" err="1" smtClean="0">
                <a:latin typeface="Symbol" pitchFamily="18" charset="2"/>
              </a:rPr>
              <a:t>q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87718" y="2987660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q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>
            <a:off x="5515510" y="3203684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q</a:t>
            </a:r>
            <a:endParaRPr lang="fr-FR" sz="1200" dirty="0"/>
          </a:p>
        </p:txBody>
      </p:sp>
      <p:sp>
        <p:nvSpPr>
          <p:cNvPr id="67" name="Arc 66"/>
          <p:cNvSpPr/>
          <p:nvPr/>
        </p:nvSpPr>
        <p:spPr>
          <a:xfrm rot="13268981">
            <a:off x="5718720" y="3262877"/>
            <a:ext cx="288032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Arc 67"/>
          <p:cNvSpPr/>
          <p:nvPr/>
        </p:nvSpPr>
        <p:spPr>
          <a:xfrm rot="20220986">
            <a:off x="7288504" y="3176478"/>
            <a:ext cx="288032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,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, 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’, open </a:t>
            </a:r>
            <a:r>
              <a:rPr lang="fr-FR" dirty="0" err="1" smtClean="0"/>
              <a:t>charm</a:t>
            </a:r>
            <a:r>
              <a:rPr lang="fr-FR" dirty="0" smtClean="0"/>
              <a:t> production in Pb+Pb </a:t>
            </a:r>
            <a:r>
              <a:rPr lang="fr-FR" dirty="0" err="1" smtClean="0"/>
              <a:t>needs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good muon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 smtClean="0"/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granularity</a:t>
            </a:r>
            <a:r>
              <a:rPr lang="fr-FR" dirty="0" smtClean="0"/>
              <a:t> </a:t>
            </a:r>
            <a:r>
              <a:rPr lang="fr-FR" dirty="0" err="1" smtClean="0"/>
              <a:t>calorimeter</a:t>
            </a:r>
            <a:endParaRPr lang="fr-FR" dirty="0" smtClean="0"/>
          </a:p>
          <a:p>
            <a:pPr lvl="1"/>
            <a:r>
              <a:rPr lang="fr-FR" dirty="0" smtClean="0"/>
              <a:t>Efficient trigger</a:t>
            </a:r>
          </a:p>
          <a:p>
            <a:r>
              <a:rPr lang="fr-FR" dirty="0" smtClean="0"/>
              <a:t>New technologies </a:t>
            </a:r>
            <a:r>
              <a:rPr lang="fr-FR" dirty="0" err="1" smtClean="0"/>
              <a:t>used</a:t>
            </a:r>
            <a:r>
              <a:rPr lang="fr-FR" dirty="0" smtClean="0"/>
              <a:t> to design a 3rd </a:t>
            </a:r>
            <a:r>
              <a:rPr lang="fr-FR" dirty="0" err="1" smtClean="0"/>
              <a:t>generation</a:t>
            </a:r>
            <a:r>
              <a:rPr lang="fr-FR" dirty="0" smtClean="0"/>
              <a:t> detector</a:t>
            </a:r>
          </a:p>
          <a:p>
            <a:pPr lvl="1"/>
            <a:r>
              <a:rPr lang="fr-FR" dirty="0" smtClean="0"/>
              <a:t>2.5 T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1m</a:t>
            </a:r>
          </a:p>
          <a:p>
            <a:pPr lvl="1"/>
            <a:r>
              <a:rPr lang="fr-FR" dirty="0" smtClean="0"/>
              <a:t>Si vertex detector, Si </a:t>
            </a:r>
            <a:r>
              <a:rPr lang="fr-FR" dirty="0" err="1" smtClean="0"/>
              <a:t>spectrometer</a:t>
            </a:r>
            <a:endParaRPr lang="fr-FR" dirty="0" smtClean="0"/>
          </a:p>
          <a:p>
            <a:pPr lvl="1"/>
            <a:r>
              <a:rPr lang="fr-FR" dirty="0" smtClean="0"/>
              <a:t>W+Si </a:t>
            </a:r>
            <a:r>
              <a:rPr lang="fr-FR" dirty="0" err="1" smtClean="0"/>
              <a:t>EMCal</a:t>
            </a:r>
            <a:endParaRPr lang="fr-FR" dirty="0" smtClean="0"/>
          </a:p>
          <a:p>
            <a:pPr lvl="1"/>
            <a:r>
              <a:rPr lang="fr-FR" dirty="0" smtClean="0"/>
              <a:t>Fe </a:t>
            </a:r>
            <a:r>
              <a:rPr lang="fr-FR" dirty="0" err="1" smtClean="0"/>
              <a:t>DHCal</a:t>
            </a:r>
            <a:endParaRPr lang="fr-FR" dirty="0" smtClean="0"/>
          </a:p>
          <a:p>
            <a:pPr lvl="1"/>
            <a:r>
              <a:rPr lang="fr-FR" dirty="0" err="1" smtClean="0"/>
              <a:t>Magnetized</a:t>
            </a:r>
            <a:r>
              <a:rPr lang="fr-FR" dirty="0" smtClean="0"/>
              <a:t> Fe absorber</a:t>
            </a:r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dirty="0" smtClean="0"/>
              <a:t>Excellent performances </a:t>
            </a:r>
            <a:r>
              <a:rPr lang="fr-FR" dirty="0" err="1" smtClean="0"/>
              <a:t>expected</a:t>
            </a:r>
            <a:r>
              <a:rPr lang="fr-FR" dirty="0" smtClean="0"/>
              <a:t> for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(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’)</a:t>
            </a:r>
          </a:p>
          <a:p>
            <a:pPr lvl="1"/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Good performance in p+p </a:t>
            </a:r>
          </a:p>
          <a:p>
            <a:pPr lvl="2"/>
            <a:r>
              <a:rPr lang="fr-FR" dirty="0" smtClean="0"/>
              <a:t>Good performance in Pb+Pb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ok for </a:t>
            </a:r>
            <a:r>
              <a:rPr lang="fr-FR" dirty="0" err="1" smtClean="0"/>
              <a:t>peripheral</a:t>
            </a:r>
            <a:r>
              <a:rPr lang="fr-FR" dirty="0" smtClean="0"/>
              <a:t> and </a:t>
            </a:r>
            <a:r>
              <a:rPr lang="fr-FR" dirty="0" err="1" smtClean="0"/>
              <a:t>mid</a:t>
            </a:r>
            <a:r>
              <a:rPr lang="fr-FR" dirty="0" smtClean="0"/>
              <a:t>-</a:t>
            </a:r>
            <a:r>
              <a:rPr lang="fr-FR" dirty="0" err="1" smtClean="0"/>
              <a:t>peripheral</a:t>
            </a:r>
            <a:endParaRPr lang="fr-FR" dirty="0" smtClean="0"/>
          </a:p>
          <a:p>
            <a:pPr lvl="2"/>
            <a:r>
              <a:rPr lang="fr-FR" dirty="0" err="1" smtClean="0"/>
              <a:t>Mid</a:t>
            </a:r>
            <a:r>
              <a:rPr lang="fr-FR" dirty="0" smtClean="0"/>
              <a:t>-central and central collisions </a:t>
            </a:r>
            <a:r>
              <a:rPr lang="fr-FR" dirty="0" err="1" smtClean="0"/>
              <a:t>collisions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an issue. </a:t>
            </a:r>
            <a:r>
              <a:rPr lang="fr-FR" dirty="0" err="1" smtClean="0"/>
              <a:t>Need</a:t>
            </a:r>
            <a:r>
              <a:rPr lang="fr-FR" smtClean="0"/>
              <a:t> to perform</a:t>
            </a:r>
            <a:r>
              <a:rPr lang="fr-FR" dirty="0" smtClean="0"/>
              <a:t> more simulations to </a:t>
            </a:r>
            <a:r>
              <a:rPr lang="fr-FR" dirty="0" err="1" smtClean="0"/>
              <a:t>optimize</a:t>
            </a:r>
            <a:r>
              <a:rPr lang="fr-FR" dirty="0" smtClean="0"/>
              <a:t> the detector and </a:t>
            </a:r>
            <a:r>
              <a:rPr lang="fr-FR" dirty="0" err="1" smtClean="0"/>
              <a:t>analysis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solidFill>
            <a:srgbClr val="4F81BD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Standard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Alternative design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Pb+Pb </a:t>
            </a:r>
            <a:r>
              <a:rPr lang="fr-FR" dirty="0" err="1" smtClean="0"/>
              <a:t>minBias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4996333"/>
            <a:ext cx="4032448" cy="138499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-0.5&lt;y*(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)&lt;0.5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r>
              <a:rPr lang="fr-FR" sz="1400" b="1" dirty="0" smtClean="0">
                <a:solidFill>
                  <a:schemeClr val="bg1"/>
                </a:solidFill>
              </a:rPr>
              <a:t>                             100 &lt;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 &lt; 160 MeV</a:t>
            </a: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(J/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) = 16.0%                         </a:t>
            </a:r>
            <a:r>
              <a:rPr lang="fr-FR" sz="1400" b="1" dirty="0" smtClean="0">
                <a:solidFill>
                  <a:schemeClr val="bg1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</a:rPr>
              <a:t>) = 7.3 % </a:t>
            </a: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)~5.5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8" y="5013176"/>
            <a:ext cx="4032448" cy="138499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-0.5&lt; 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)&lt;0.5                          -0.8&lt;y*(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chemeClr val="bg1"/>
                </a:solidFill>
              </a:rPr>
              <a:t>)&lt;-0.3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P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z</a:t>
            </a:r>
            <a:r>
              <a:rPr lang="fr-FR" sz="1400" b="1" dirty="0" smtClean="0">
                <a:solidFill>
                  <a:schemeClr val="bg1"/>
                </a:solidFill>
              </a:rPr>
              <a:t> 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 &gt; 7 </a:t>
            </a:r>
            <a:r>
              <a:rPr lang="fr-FR" sz="1400" b="1" dirty="0" err="1" smtClean="0">
                <a:solidFill>
                  <a:schemeClr val="bg1"/>
                </a:solidFill>
              </a:rPr>
              <a:t>GeV</a:t>
            </a:r>
            <a:r>
              <a:rPr lang="fr-FR" sz="1400" b="1" dirty="0" smtClean="0">
                <a:solidFill>
                  <a:schemeClr val="bg1"/>
                </a:solidFill>
              </a:rPr>
              <a:t>                              100 &lt; </a:t>
            </a:r>
            <a:r>
              <a:rPr lang="fr-FR" sz="1400" b="1" dirty="0" err="1" smtClean="0">
                <a:solidFill>
                  <a:schemeClr val="bg1"/>
                </a:solidFill>
              </a:rPr>
              <a:t>M</a:t>
            </a:r>
            <a:r>
              <a:rPr lang="fr-FR" sz="1400" b="1" baseline="-25000" dirty="0" err="1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fr-FR" sz="1400" b="1" dirty="0" smtClean="0">
                <a:solidFill>
                  <a:schemeClr val="bg1"/>
                </a:solidFill>
              </a:rPr>
              <a:t> &lt; 160 MeV</a:t>
            </a:r>
          </a:p>
          <a:p>
            <a:r>
              <a:rPr lang="fr-FR" sz="1400" b="1" dirty="0" err="1" smtClean="0">
                <a:solidFill>
                  <a:schemeClr val="bg1"/>
                </a:solidFill>
              </a:rPr>
              <a:t>z</a:t>
            </a:r>
            <a:r>
              <a:rPr lang="fr-FR" sz="1400" b="1" baseline="-25000" dirty="0" err="1" smtClean="0">
                <a:solidFill>
                  <a:schemeClr val="bg1"/>
                </a:solidFill>
              </a:rPr>
              <a:t>vertex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fr-FR" sz="1400" b="1" dirty="0" smtClean="0">
                <a:solidFill>
                  <a:schemeClr val="bg1"/>
                </a:solidFill>
              </a:rPr>
              <a:t>)&lt;215 cm</a:t>
            </a:r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(J/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) = 16.1%                         </a:t>
            </a:r>
            <a:r>
              <a:rPr lang="fr-FR" sz="1400" b="1" dirty="0" smtClean="0">
                <a:solidFill>
                  <a:schemeClr val="bg1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</a:rPr>
              <a:t>) = 2.8 % </a:t>
            </a:r>
          </a:p>
          <a:p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S/B(</a:t>
            </a:r>
            <a:r>
              <a:rPr lang="fr-FR" sz="1400" b="1" dirty="0" smtClean="0">
                <a:solidFill>
                  <a:schemeClr val="bg1"/>
                </a:solidFill>
              </a:rPr>
              <a:t>J/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chemeClr val="bg1"/>
                </a:solidFill>
              </a:rPr>
              <a:t> )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~no </a:t>
            </a:r>
            <a:r>
              <a:rPr lang="fr-FR" sz="1400" b="1" dirty="0" err="1" smtClean="0">
                <a:solidFill>
                  <a:schemeClr val="bg1"/>
                </a:solidFill>
                <a:sym typeface="Wingdings" pitchFamily="2" charset="2"/>
              </a:rPr>
              <a:t>Bkg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                      S/B(</a:t>
            </a:r>
            <a:r>
              <a:rPr lang="fr-FR" sz="14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 )~7.7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700645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48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856895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Trigger rate in Pb+Pb and 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</a:t>
            </a:r>
            <a:r>
              <a:rPr lang="fr-FR" sz="2000" dirty="0" err="1" smtClean="0"/>
              <a:t>acceptance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0" name="ZoneTexte 59"/>
          <p:cNvSpPr txBox="1"/>
          <p:nvPr/>
        </p:nvSpPr>
        <p:spPr>
          <a:xfrm>
            <a:off x="5915460" y="64484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4A7EBB"/>
                </a:solidFill>
              </a:rPr>
              <a:t>5</a:t>
            </a:r>
            <a:endParaRPr lang="fr-FR" dirty="0">
              <a:solidFill>
                <a:srgbClr val="4A7E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trigger rate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Pythia</a:t>
            </a:r>
            <a:r>
              <a:rPr lang="fr-FR" dirty="0" smtClean="0"/>
              <a:t> 6.421 – </a:t>
            </a:r>
            <a:r>
              <a:rPr lang="fr-FR" dirty="0" smtClean="0">
                <a:sym typeface="Symbol"/>
              </a:rPr>
              <a:t>s = 17.2 </a:t>
            </a:r>
            <a:r>
              <a:rPr lang="fr-FR" dirty="0" err="1" smtClean="0">
                <a:sym typeface="Symbol"/>
              </a:rPr>
              <a:t>GeV</a:t>
            </a:r>
            <a:endParaRPr lang="fr-FR" baseline="-25000" dirty="0" smtClean="0"/>
          </a:p>
          <a:p>
            <a:pPr lvl="1"/>
            <a:endParaRPr lang="fr-FR" sz="1800" b="1" dirty="0" smtClean="0"/>
          </a:p>
          <a:p>
            <a:pPr lvl="1"/>
            <a:r>
              <a:rPr lang="fr-FR" sz="1800" b="1" dirty="0" smtClean="0"/>
              <a:t>20 000 </a:t>
            </a:r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smtClean="0">
                <a:latin typeface="Symbol" pitchFamily="18" charset="2"/>
              </a:rPr>
              <a:t>c</a:t>
            </a:r>
            <a:r>
              <a:rPr lang="fr-FR" sz="1800" b="1" baseline="-25000" dirty="0" smtClean="0"/>
              <a:t>c2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events</a:t>
            </a:r>
            <a:endParaRPr lang="fr-FR" sz="1800" b="1" dirty="0" smtClean="0"/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P/P=1%</a:t>
            </a:r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E/E=20%/</a:t>
            </a:r>
            <a:r>
              <a:rPr lang="fr-FR" sz="1600" dirty="0" smtClean="0">
                <a:sym typeface="Symbol"/>
              </a:rPr>
              <a:t>E</a:t>
            </a:r>
            <a:endParaRPr lang="fr-FR" sz="1600" dirty="0" smtClean="0"/>
          </a:p>
          <a:p>
            <a:pPr lvl="1"/>
            <a:endParaRPr lang="fr-FR" sz="1800" b="1" dirty="0" smtClean="0">
              <a:solidFill>
                <a:srgbClr val="4A7EBB"/>
              </a:solidFill>
            </a:endParaRPr>
          </a:p>
          <a:p>
            <a:pPr lvl="1"/>
            <a:r>
              <a:rPr lang="fr-FR" sz="1800" b="1" dirty="0" err="1" smtClean="0">
                <a:solidFill>
                  <a:srgbClr val="4A7EBB"/>
                </a:solidFill>
              </a:rPr>
              <a:t>Acceptance</a:t>
            </a:r>
            <a:endParaRPr lang="fr-FR" sz="1800" b="1" dirty="0" smtClean="0">
              <a:solidFill>
                <a:srgbClr val="4A7EBB"/>
              </a:solidFill>
            </a:endParaRPr>
          </a:p>
          <a:p>
            <a:pPr lvl="2"/>
            <a:r>
              <a:rPr lang="fr-FR" sz="1600" dirty="0" smtClean="0"/>
              <a:t>2 </a:t>
            </a:r>
            <a:r>
              <a:rPr lang="fr-FR" sz="1600" dirty="0" smtClean="0">
                <a:latin typeface="Symbol" pitchFamily="18" charset="2"/>
              </a:rPr>
              <a:t>m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-0.5&lt;y*&lt;0.5</a:t>
            </a:r>
          </a:p>
          <a:p>
            <a:pPr lvl="2"/>
            <a:r>
              <a:rPr lang="fr-FR" sz="1600" dirty="0" smtClean="0"/>
              <a:t>1 </a:t>
            </a:r>
            <a:r>
              <a:rPr lang="fr-FR" sz="1600" dirty="0" smtClean="0">
                <a:latin typeface="Symbol" pitchFamily="18" charset="2"/>
              </a:rPr>
              <a:t>g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c</a:t>
            </a:r>
            <a:r>
              <a:rPr lang="fr-FR" sz="1600" baseline="-25000" dirty="0" smtClean="0"/>
              <a:t>c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-0.5&lt;y*&lt;0.5</a:t>
            </a:r>
          </a:p>
          <a:p>
            <a:pPr lvl="2"/>
            <a:r>
              <a:rPr lang="fr-FR" sz="1600" dirty="0" smtClean="0"/>
              <a:t> </a:t>
            </a:r>
            <a:r>
              <a:rPr lang="fr-FR" sz="1600" dirty="0" err="1" smtClean="0"/>
              <a:t>events</a:t>
            </a:r>
            <a:endParaRPr lang="fr-FR" sz="1600" dirty="0" smtClean="0"/>
          </a:p>
          <a:p>
            <a:pPr lvl="3"/>
            <a:r>
              <a:rPr lang="fr-FR" sz="1400" dirty="0" smtClean="0">
                <a:latin typeface="Lucida Calligraphy" pitchFamily="66" charset="0"/>
              </a:rPr>
              <a:t>A(</a:t>
            </a:r>
            <a:r>
              <a:rPr lang="fr-FR" sz="1400" dirty="0" smtClean="0"/>
              <a:t>J/</a:t>
            </a:r>
            <a:r>
              <a:rPr lang="fr-FR" sz="1400" dirty="0" smtClean="0">
                <a:latin typeface="Symbol" pitchFamily="18" charset="2"/>
              </a:rPr>
              <a:t>Y)</a:t>
            </a:r>
            <a:r>
              <a:rPr lang="fr-FR" sz="1400" dirty="0" smtClean="0"/>
              <a:t> ~ 18.4%</a:t>
            </a:r>
          </a:p>
          <a:p>
            <a:pPr lvl="3"/>
            <a:r>
              <a:rPr lang="fr-FR" sz="1400" dirty="0" smtClean="0">
                <a:latin typeface="Lucida Calligraphy" pitchFamily="66" charset="0"/>
              </a:rPr>
              <a:t>A(</a:t>
            </a:r>
            <a:r>
              <a:rPr lang="fr-FR" sz="1400" dirty="0" smtClean="0">
                <a:latin typeface="Symbol" pitchFamily="18" charset="2"/>
              </a:rPr>
              <a:t>c</a:t>
            </a:r>
            <a:r>
              <a:rPr lang="fr-FR" sz="1400" baseline="-25000" dirty="0" smtClean="0"/>
              <a:t>c</a:t>
            </a:r>
            <a:r>
              <a:rPr lang="fr-FR" sz="1400" dirty="0" smtClean="0"/>
              <a:t>)~ 8.5%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800" b="1" dirty="0" err="1" smtClean="0">
                <a:solidFill>
                  <a:srgbClr val="FF0000"/>
                </a:solidFill>
              </a:rPr>
              <a:t>Cuts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2"/>
            <a:r>
              <a:rPr lang="fr-FR" sz="1600" dirty="0" err="1" smtClean="0">
                <a:solidFill>
                  <a:srgbClr val="FF0000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vertex</a:t>
            </a:r>
            <a:r>
              <a:rPr lang="fr-FR" sz="1600" dirty="0" smtClean="0">
                <a:solidFill>
                  <a:srgbClr val="FF0000"/>
                </a:solidFill>
              </a:rPr>
              <a:t>&lt;215 cm</a:t>
            </a:r>
          </a:p>
          <a:p>
            <a:pPr lvl="2">
              <a:buNone/>
            </a:pP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1472" t="68865" r="1666" b="1722"/>
          <a:stretch>
            <a:fillRect/>
          </a:stretch>
        </p:blipFill>
        <p:spPr bwMode="auto">
          <a:xfrm>
            <a:off x="4175448" y="3717032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5652120" y="416127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427984" y="4417367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sz="1400" b="1" dirty="0" smtClean="0">
                <a:solidFill>
                  <a:srgbClr val="1F497D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rgbClr val="1F497D"/>
                </a:solidFill>
              </a:rPr>
              <a:t>(</a:t>
            </a:r>
            <a:r>
              <a:rPr lang="fr-FR" sz="1400" b="1" dirty="0" smtClean="0">
                <a:solidFill>
                  <a:srgbClr val="1F497D"/>
                </a:solidFill>
                <a:latin typeface="Symbol" pitchFamily="18" charset="2"/>
              </a:rPr>
              <a:t>Y)</a:t>
            </a:r>
            <a:r>
              <a:rPr lang="fr-FR" sz="1400" b="1" dirty="0" smtClean="0">
                <a:solidFill>
                  <a:srgbClr val="1F497D"/>
                </a:solidFill>
              </a:rPr>
              <a:t>~ 17.3%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 t="68484" r="1055"/>
          <a:stretch>
            <a:fillRect/>
          </a:stretch>
        </p:blipFill>
        <p:spPr bwMode="auto">
          <a:xfrm>
            <a:off x="4216464" y="2343423"/>
            <a:ext cx="4840450" cy="122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5724128" y="276792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499992" y="3043758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sz="1400" b="1" dirty="0" smtClean="0">
                <a:solidFill>
                  <a:srgbClr val="1F497D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rgbClr val="1F497D"/>
                </a:solidFill>
              </a:rPr>
              <a:t>(</a:t>
            </a:r>
            <a:r>
              <a:rPr lang="fr-FR" sz="1400" b="1" dirty="0" smtClean="0">
                <a:solidFill>
                  <a:srgbClr val="1F497D"/>
                </a:solidFill>
                <a:latin typeface="Symbol" pitchFamily="18" charset="2"/>
              </a:rPr>
              <a:t>Y)</a:t>
            </a:r>
            <a:r>
              <a:rPr lang="fr-FR" sz="1400" b="1" dirty="0" smtClean="0">
                <a:solidFill>
                  <a:srgbClr val="1F497D"/>
                </a:solidFill>
              </a:rPr>
              <a:t>~ 18.0%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56176" y="2348880"/>
            <a:ext cx="124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Z</a:t>
            </a:r>
            <a:r>
              <a:rPr lang="fr-FR" b="1" dirty="0" smtClean="0">
                <a:solidFill>
                  <a:srgbClr val="FF0000"/>
                </a:solidFill>
              </a:rPr>
              <a:t>&gt;5 </a:t>
            </a:r>
            <a:r>
              <a:rPr lang="fr-FR" b="1" dirty="0" err="1" smtClean="0">
                <a:solidFill>
                  <a:srgbClr val="FF0000"/>
                </a:solidFill>
              </a:rPr>
              <a:t>GeV</a:t>
            </a:r>
            <a:r>
              <a:rPr lang="fr-FR" b="1" dirty="0" smtClean="0">
                <a:solidFill>
                  <a:srgbClr val="FF0000"/>
                </a:solidFill>
              </a:rPr>
              <a:t>/c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156176" y="3717032"/>
            <a:ext cx="124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Z</a:t>
            </a:r>
            <a:r>
              <a:rPr lang="fr-FR" b="1" dirty="0" smtClean="0">
                <a:solidFill>
                  <a:srgbClr val="FF0000"/>
                </a:solidFill>
              </a:rPr>
              <a:t>&gt;6 </a:t>
            </a:r>
            <a:r>
              <a:rPr lang="fr-FR" b="1" dirty="0" err="1" smtClean="0">
                <a:solidFill>
                  <a:srgbClr val="FF0000"/>
                </a:solidFill>
              </a:rPr>
              <a:t>GeV</a:t>
            </a:r>
            <a:r>
              <a:rPr lang="fr-FR" b="1" dirty="0" smtClean="0">
                <a:solidFill>
                  <a:srgbClr val="FF0000"/>
                </a:solidFill>
              </a:rPr>
              <a:t>/c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4" cstate="print"/>
          <a:srcRect l="593" t="67588" r="1498" b="1042"/>
          <a:stretch>
            <a:fillRect/>
          </a:stretch>
        </p:blipFill>
        <p:spPr bwMode="auto">
          <a:xfrm>
            <a:off x="4283968" y="980976"/>
            <a:ext cx="4789714" cy="12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6084168" y="980728"/>
            <a:ext cx="14233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Z</a:t>
            </a:r>
            <a:r>
              <a:rPr lang="fr-FR" b="1" dirty="0" smtClean="0">
                <a:solidFill>
                  <a:srgbClr val="FF0000"/>
                </a:solidFill>
              </a:rPr>
              <a:t>&gt;3.1 </a:t>
            </a:r>
            <a:r>
              <a:rPr lang="fr-FR" b="1" dirty="0" err="1" smtClean="0">
                <a:solidFill>
                  <a:srgbClr val="FF0000"/>
                </a:solidFill>
              </a:rPr>
              <a:t>GeV</a:t>
            </a:r>
            <a:r>
              <a:rPr lang="fr-FR" b="1" dirty="0" smtClean="0">
                <a:solidFill>
                  <a:srgbClr val="FF0000"/>
                </a:solidFill>
              </a:rPr>
              <a:t>/c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99992" y="162880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sz="1400" b="1" dirty="0" smtClean="0">
                <a:solidFill>
                  <a:srgbClr val="1F497D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rgbClr val="1F497D"/>
                </a:solidFill>
              </a:rPr>
              <a:t>(</a:t>
            </a:r>
            <a:r>
              <a:rPr lang="fr-FR" sz="1400" b="1" dirty="0" smtClean="0">
                <a:solidFill>
                  <a:srgbClr val="1F497D"/>
                </a:solidFill>
                <a:latin typeface="Symbol" pitchFamily="18" charset="2"/>
              </a:rPr>
              <a:t>Y)</a:t>
            </a:r>
            <a:r>
              <a:rPr lang="fr-FR" sz="1400" b="1" dirty="0" smtClean="0">
                <a:solidFill>
                  <a:srgbClr val="1F497D"/>
                </a:solidFill>
              </a:rPr>
              <a:t>~ 18.4%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724128" y="16288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5" cstate="print"/>
          <a:srcRect l="890" t="67588" r="1498" b="1035"/>
          <a:stretch>
            <a:fillRect/>
          </a:stretch>
        </p:blipFill>
        <p:spPr bwMode="auto">
          <a:xfrm>
            <a:off x="4139952" y="5109818"/>
            <a:ext cx="4960000" cy="127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6156176" y="5100526"/>
            <a:ext cx="124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Z</a:t>
            </a:r>
            <a:r>
              <a:rPr lang="fr-FR" b="1" dirty="0" smtClean="0">
                <a:solidFill>
                  <a:srgbClr val="FF0000"/>
                </a:solidFill>
              </a:rPr>
              <a:t>&gt;7 </a:t>
            </a:r>
            <a:r>
              <a:rPr lang="fr-FR" b="1" dirty="0" err="1" smtClean="0">
                <a:solidFill>
                  <a:srgbClr val="FF0000"/>
                </a:solidFill>
              </a:rPr>
              <a:t>GeV</a:t>
            </a:r>
            <a:r>
              <a:rPr lang="fr-FR" b="1" dirty="0" smtClean="0">
                <a:solidFill>
                  <a:srgbClr val="FF0000"/>
                </a:solidFill>
              </a:rPr>
              <a:t>/c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427984" y="5829898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sz="1400" b="1" dirty="0" smtClean="0">
                <a:solidFill>
                  <a:srgbClr val="1F497D"/>
                </a:solidFill>
                <a:latin typeface="Lucida Calligraphy" pitchFamily="66" charset="0"/>
              </a:rPr>
              <a:t>A</a:t>
            </a:r>
            <a:r>
              <a:rPr lang="fr-FR" sz="1400" b="1" dirty="0" smtClean="0">
                <a:solidFill>
                  <a:srgbClr val="1F497D"/>
                </a:solidFill>
              </a:rPr>
              <a:t>(</a:t>
            </a:r>
            <a:r>
              <a:rPr lang="fr-FR" sz="1400" b="1" dirty="0" smtClean="0">
                <a:solidFill>
                  <a:srgbClr val="1F497D"/>
                </a:solidFill>
                <a:latin typeface="Symbol" pitchFamily="18" charset="2"/>
              </a:rPr>
              <a:t>Y)</a:t>
            </a:r>
            <a:r>
              <a:rPr lang="fr-FR" sz="1400" b="1" dirty="0" smtClean="0">
                <a:solidFill>
                  <a:srgbClr val="1F497D"/>
                </a:solidFill>
              </a:rPr>
              <a:t>~ 16.1%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652120" y="560458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size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grpSp>
        <p:nvGrpSpPr>
          <p:cNvPr id="4" name="Groupe 10"/>
          <p:cNvGrpSpPr/>
          <p:nvPr/>
        </p:nvGrpSpPr>
        <p:grpSpPr>
          <a:xfrm>
            <a:off x="81352" y="1916832"/>
            <a:ext cx="3338520" cy="2448272"/>
            <a:chOff x="5104734" y="1081485"/>
            <a:chExt cx="3338520" cy="24482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409" r="8860" b="15385"/>
            <a:stretch>
              <a:fillRect/>
            </a:stretch>
          </p:blipFill>
          <p:spPr bwMode="auto">
            <a:xfrm>
              <a:off x="5104734" y="1081485"/>
              <a:ext cx="33385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615616" y="1220183"/>
              <a:ext cx="929278" cy="1981035"/>
            </a:xfrm>
            <a:prstGeom prst="rect">
              <a:avLst/>
            </a:prstGeom>
            <a:solidFill>
              <a:srgbClr val="D1634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pSp>
        <p:nvGrpSpPr>
          <p:cNvPr id="7" name="Groupe 34"/>
          <p:cNvGrpSpPr/>
          <p:nvPr/>
        </p:nvGrpSpPr>
        <p:grpSpPr>
          <a:xfrm>
            <a:off x="5940152" y="980728"/>
            <a:ext cx="3024326" cy="2304256"/>
            <a:chOff x="5652120" y="908720"/>
            <a:chExt cx="3168342" cy="2432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0925" t="5625" r="1973" b="49024"/>
            <a:stretch>
              <a:fillRect/>
            </a:stretch>
          </p:blipFill>
          <p:spPr bwMode="auto">
            <a:xfrm>
              <a:off x="565212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/>
          </p:nvGraphicFramePr>
          <p:xfrm>
            <a:off x="7033197" y="2385288"/>
            <a:ext cx="1377950" cy="620712"/>
          </p:xfrm>
          <a:graphic>
            <a:graphicData uri="http://schemas.openxmlformats.org/presentationml/2006/ole">
              <p:oleObj spid="_x0000_s296962" name="Équation" r:id="rId5" imgW="1295280" imgH="583920" progId="Equation.3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37584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>
              <a:off x="601216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6541351" y="2501757"/>
              <a:ext cx="335565" cy="17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302039" y="1976302"/>
              <a:ext cx="953740" cy="35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50 </a:t>
              </a:r>
              <a:r>
                <a:rPr lang="fr-FR" sz="1400" dirty="0" err="1" smtClean="0"/>
                <a:t>GeV</a:t>
              </a:r>
              <a:r>
                <a:rPr lang="fr-FR" sz="1400" dirty="0" smtClean="0"/>
                <a:t>/c</a:t>
              </a:r>
              <a:endParaRPr lang="fr-FR" sz="1400" baseline="30000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623719" y="4221088"/>
            <a:ext cx="246031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EMCal</a:t>
            </a:r>
            <a:r>
              <a:rPr lang="fr-FR" sz="1400" dirty="0" smtClean="0"/>
              <a:t> @ 205 cm </a:t>
            </a:r>
          </a:p>
          <a:p>
            <a:r>
              <a:rPr lang="fr-FR" sz="1400" dirty="0" smtClean="0">
                <a:latin typeface="Symbol" pitchFamily="18" charset="2"/>
              </a:rPr>
              <a:t>p</a:t>
            </a:r>
            <a:r>
              <a:rPr lang="fr-FR" sz="1400" baseline="30000" dirty="0" smtClean="0"/>
              <a:t>+/-</a:t>
            </a:r>
            <a:r>
              <a:rPr lang="fr-FR" sz="1400" dirty="0" smtClean="0"/>
              <a:t> stop </a:t>
            </a:r>
            <a:r>
              <a:rPr lang="fr-FR" sz="1400" dirty="0" err="1" smtClean="0"/>
              <a:t>decaying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1 </a:t>
            </a:r>
            <a:r>
              <a:rPr lang="fr-FR" sz="1400" dirty="0" err="1" smtClean="0">
                <a:latin typeface="Symbol" pitchFamily="18" charset="2"/>
              </a:rPr>
              <a:t>l</a:t>
            </a:r>
            <a:r>
              <a:rPr lang="fr-FR" sz="1400" baseline="-25000" dirty="0" err="1" smtClean="0"/>
              <a:t>I</a:t>
            </a:r>
            <a:r>
              <a:rPr lang="fr-FR" sz="1400" dirty="0" smtClean="0"/>
              <a:t> in </a:t>
            </a:r>
            <a:r>
              <a:rPr lang="fr-FR" sz="1400" dirty="0" err="1" smtClean="0"/>
              <a:t>tungsten</a:t>
            </a:r>
            <a:r>
              <a:rPr lang="fr-FR" sz="1400" dirty="0" smtClean="0"/>
              <a:t> (</a:t>
            </a:r>
            <a:r>
              <a:rPr lang="fr-FR" sz="1400" dirty="0" err="1" smtClean="0">
                <a:latin typeface="Symbol" pitchFamily="18" charset="2"/>
              </a:rPr>
              <a:t>l</a:t>
            </a:r>
            <a:r>
              <a:rPr lang="fr-FR" sz="1400" baseline="-25000" dirty="0" err="1" smtClean="0"/>
              <a:t>I</a:t>
            </a:r>
            <a:r>
              <a:rPr lang="fr-FR" sz="1400" dirty="0" smtClean="0"/>
              <a:t>~10cm)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stop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decaying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@ 2.15 m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660232" y="3861048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Absorber position</a:t>
            </a:r>
            <a:endParaRPr lang="fr-FR" sz="20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51520" y="5373216"/>
            <a:ext cx="784887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All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stopped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a 2.0 m long Fe absorber</a:t>
            </a:r>
          </a:p>
          <a:p>
            <a:r>
              <a:rPr lang="fr-FR" sz="1400" dirty="0" smtClean="0">
                <a:sym typeface="Wingdings" pitchFamily="2" charset="2"/>
              </a:rPr>
              <a:t> 2.0 m long Fe absorber 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E/</a:t>
            </a:r>
            <a:r>
              <a:rPr lang="fr-FR" sz="1400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err="1" smtClean="0">
                <a:sym typeface="Wingdings" pitchFamily="2" charset="2"/>
              </a:rPr>
              <a:t>x</a:t>
            </a:r>
            <a:r>
              <a:rPr lang="fr-FR" sz="1400" dirty="0" smtClean="0">
                <a:sym typeface="Wingdings" pitchFamily="2" charset="2"/>
              </a:rPr>
              <a:t> ~ 15.6 x 200 ~ 3.1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 : </a:t>
            </a:r>
            <a:r>
              <a:rPr lang="fr-FR" sz="1400" dirty="0" err="1" smtClean="0">
                <a:sym typeface="Wingdings" pitchFamily="2" charset="2"/>
              </a:rPr>
              <a:t>cut</a:t>
            </a:r>
            <a:r>
              <a:rPr lang="fr-FR" sz="1400" dirty="0" smtClean="0">
                <a:sym typeface="Wingdings" pitchFamily="2" charset="2"/>
              </a:rPr>
              <a:t> all muons </a:t>
            </a:r>
            <a:r>
              <a:rPr lang="fr-FR" sz="1400" dirty="0" err="1" smtClean="0">
                <a:sym typeface="Wingdings" pitchFamily="2" charset="2"/>
              </a:rPr>
              <a:t>with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P</a:t>
            </a:r>
            <a:r>
              <a:rPr lang="fr-FR" sz="1400" baseline="-25000" dirty="0" err="1" smtClean="0">
                <a:sym typeface="Wingdings" pitchFamily="2" charset="2"/>
              </a:rPr>
              <a:t>lab</a:t>
            </a:r>
            <a:r>
              <a:rPr lang="fr-FR" sz="1400" dirty="0" smtClean="0">
                <a:sym typeface="Wingdings" pitchFamily="2" charset="2"/>
              </a:rPr>
              <a:t> &lt; 3.1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3.2 m long Fe absorber 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 </a:t>
            </a:r>
            <a:r>
              <a:rPr lang="fr-FR" sz="1400" dirty="0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E/</a:t>
            </a:r>
            <a:r>
              <a:rPr lang="fr-FR" sz="1400" dirty="0" err="1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x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~ 15.6 x 320 ~ 5 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: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cut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all muons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P</a:t>
            </a:r>
            <a:r>
              <a:rPr lang="fr-FR" sz="1400" b="1" baseline="-25000" dirty="0" err="1" smtClean="0">
                <a:solidFill>
                  <a:srgbClr val="1F497D"/>
                </a:solidFill>
                <a:sym typeface="Wingdings" pitchFamily="2" charset="2"/>
              </a:rPr>
              <a:t>lab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&lt; 5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</a:p>
          <a:p>
            <a:pPr>
              <a:buFont typeface="Wingdings"/>
              <a:buChar char="è"/>
            </a:pP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3.8 m long Fe absorber 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 </a:t>
            </a:r>
            <a:r>
              <a:rPr lang="fr-FR" sz="1400" dirty="0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E/</a:t>
            </a:r>
            <a:r>
              <a:rPr lang="fr-FR" sz="1400" dirty="0" err="1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x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~ 15.6 x 380 ~ 6 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: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cut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all muons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P</a:t>
            </a:r>
            <a:r>
              <a:rPr lang="fr-FR" sz="1400" b="1" baseline="-25000" dirty="0" err="1" smtClean="0">
                <a:solidFill>
                  <a:srgbClr val="1F497D"/>
                </a:solidFill>
                <a:sym typeface="Wingdings" pitchFamily="2" charset="2"/>
              </a:rPr>
              <a:t>lab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&lt; 6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endParaRPr lang="fr-FR" sz="1400" b="1" dirty="0" smtClean="0">
              <a:solidFill>
                <a:srgbClr val="1F497D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4.5 m long Fe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abosrber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 </a:t>
            </a:r>
            <a:r>
              <a:rPr lang="fr-FR" sz="1400" dirty="0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E/</a:t>
            </a:r>
            <a:r>
              <a:rPr lang="fr-FR" sz="1400" dirty="0" err="1" smtClean="0">
                <a:solidFill>
                  <a:srgbClr val="1F497D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x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~ 15.6 x 450 ~ 7 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: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cut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all muons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P</a:t>
            </a:r>
            <a:r>
              <a:rPr lang="fr-FR" sz="1400" b="1" baseline="-25000" dirty="0" err="1" smtClean="0">
                <a:solidFill>
                  <a:srgbClr val="1F497D"/>
                </a:solidFill>
                <a:sym typeface="Wingdings" pitchFamily="2" charset="2"/>
              </a:rPr>
              <a:t>lab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&lt; 7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GeV</a:t>
            </a:r>
            <a:endParaRPr lang="fr-FR" sz="1400" b="1" dirty="0" smtClean="0">
              <a:solidFill>
                <a:srgbClr val="1F497D"/>
              </a:solidFill>
              <a:sym typeface="Wingdings" pitchFamily="2" charset="2"/>
            </a:endParaRPr>
          </a:p>
        </p:txBody>
      </p:sp>
      <p:grpSp>
        <p:nvGrpSpPr>
          <p:cNvPr id="8" name="Groupe 36"/>
          <p:cNvGrpSpPr/>
          <p:nvPr/>
        </p:nvGrpSpPr>
        <p:grpSpPr>
          <a:xfrm>
            <a:off x="2915816" y="1412776"/>
            <a:ext cx="2952328" cy="432048"/>
            <a:chOff x="971600" y="2852936"/>
            <a:chExt cx="2952328" cy="4320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971600" y="2852936"/>
              <a:ext cx="29523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71600" y="2874538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663300"/>
                  </a:solidFill>
                  <a:latin typeface="Symbol" pitchFamily="18" charset="2"/>
                </a:rPr>
                <a:t>m</a:t>
              </a:r>
              <a:r>
                <a:rPr lang="fr-FR" sz="1600" b="1" baseline="30000" dirty="0" smtClean="0">
                  <a:solidFill>
                    <a:srgbClr val="663300"/>
                  </a:solidFill>
                </a:rPr>
                <a:t>+/-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 </a:t>
              </a:r>
              <a:r>
                <a:rPr lang="fr-FR" sz="1600" b="1" dirty="0" err="1" smtClean="0">
                  <a:solidFill>
                    <a:srgbClr val="663300"/>
                  </a:solidFill>
                </a:rPr>
                <a:t>momentum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 up to ~50 </a:t>
              </a:r>
              <a:r>
                <a:rPr lang="fr-FR" sz="1600" b="1" dirty="0" err="1" smtClean="0">
                  <a:solidFill>
                    <a:srgbClr val="663300"/>
                  </a:solidFill>
                </a:rPr>
                <a:t>GeV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/c</a:t>
              </a:r>
              <a:endParaRPr lang="fr-FR" sz="1600" b="1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11" name="Groupe 44"/>
          <p:cNvGrpSpPr/>
          <p:nvPr/>
        </p:nvGrpSpPr>
        <p:grpSpPr>
          <a:xfrm>
            <a:off x="3347864" y="3212977"/>
            <a:ext cx="3312367" cy="2232247"/>
            <a:chOff x="5878981" y="3717032"/>
            <a:chExt cx="3265019" cy="252027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78981" y="3717032"/>
              <a:ext cx="3265019" cy="252027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6366668" y="5126533"/>
              <a:ext cx="869628" cy="246683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387426" y="3862789"/>
              <a:ext cx="1867819" cy="646331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dE</a:t>
              </a:r>
              <a:r>
                <a:rPr lang="fr-FR" sz="1100" dirty="0" smtClean="0"/>
                <a:t>/</a:t>
              </a:r>
              <a:r>
                <a:rPr lang="fr-FR" sz="1100" dirty="0" err="1" smtClean="0"/>
                <a:t>dx</a:t>
              </a:r>
              <a:r>
                <a:rPr lang="fr-FR" sz="1100" dirty="0" smtClean="0"/>
                <a:t> ~ 2 MeV g</a:t>
              </a:r>
              <a:r>
                <a:rPr lang="fr-FR" sz="1100" baseline="30000" dirty="0" smtClean="0"/>
                <a:t>-1</a:t>
              </a:r>
              <a:r>
                <a:rPr lang="fr-FR" sz="1100" dirty="0" smtClean="0"/>
                <a:t> cm</a:t>
              </a:r>
              <a:r>
                <a:rPr lang="fr-FR" sz="1100" baseline="30000" dirty="0" smtClean="0"/>
                <a:t>2</a:t>
              </a:r>
            </a:p>
            <a:p>
              <a:r>
                <a:rPr lang="fr-FR" sz="1100" dirty="0" smtClean="0"/>
                <a:t>Fe </a:t>
              </a:r>
              <a:r>
                <a:rPr lang="fr-FR" sz="1100" dirty="0" err="1" smtClean="0"/>
                <a:t>density</a:t>
              </a:r>
              <a:r>
                <a:rPr lang="fr-FR" sz="1100" dirty="0" smtClean="0"/>
                <a:t> ~ 7.8 g cm</a:t>
              </a:r>
              <a:r>
                <a:rPr lang="fr-FR" sz="1100" baseline="30000" dirty="0" smtClean="0"/>
                <a:t>-3</a:t>
              </a:r>
              <a:r>
                <a:rPr lang="fr-FR" sz="1100" dirty="0" smtClean="0"/>
                <a:t> </a:t>
              </a:r>
            </a:p>
            <a:p>
              <a:r>
                <a:rPr lang="fr-FR" sz="1400" b="1" dirty="0" err="1" smtClean="0">
                  <a:sym typeface="Wingdings" pitchFamily="2" charset="2"/>
                </a:rPr>
                <a:t>dE</a:t>
              </a:r>
              <a:r>
                <a:rPr lang="fr-FR" sz="1400" b="1" dirty="0" smtClean="0">
                  <a:sym typeface="Wingdings" pitchFamily="2" charset="2"/>
                </a:rPr>
                <a:t>/</a:t>
              </a:r>
              <a:r>
                <a:rPr lang="fr-FR" sz="1400" b="1" dirty="0" err="1" smtClean="0">
                  <a:sym typeface="Wingdings" pitchFamily="2" charset="2"/>
                </a:rPr>
                <a:t>dx</a:t>
              </a:r>
              <a:r>
                <a:rPr lang="fr-FR" sz="1400" b="1" dirty="0" smtClean="0">
                  <a:sym typeface="Wingdings" pitchFamily="2" charset="2"/>
                </a:rPr>
                <a:t> ~ 15.6 MeV cm</a:t>
              </a:r>
              <a:r>
                <a:rPr lang="fr-FR" sz="1400" b="1" baseline="30000" dirty="0" smtClean="0">
                  <a:sym typeface="Wingdings" pitchFamily="2" charset="2"/>
                </a:rPr>
                <a:t>-1</a:t>
              </a:r>
              <a:endParaRPr lang="fr-FR" sz="1400" b="1" baseline="30000" dirty="0" smtClean="0"/>
            </a:p>
          </p:txBody>
        </p:sp>
      </p:grpSp>
      <p:sp>
        <p:nvSpPr>
          <p:cNvPr id="31" name="Flèche à angle droit 30"/>
          <p:cNvSpPr/>
          <p:nvPr/>
        </p:nvSpPr>
        <p:spPr>
          <a:xfrm rot="10800000">
            <a:off x="1403648" y="1628800"/>
            <a:ext cx="1368152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67544" y="4365104"/>
            <a:ext cx="24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m Fe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 l="10245" t="18323" r="10388" b="9849"/>
          <a:stretch>
            <a:fillRect/>
          </a:stretch>
        </p:blipFill>
        <p:spPr bwMode="auto">
          <a:xfrm>
            <a:off x="3165253" y="1268760"/>
            <a:ext cx="5869160" cy="24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 l="10245" t="18323" r="10388" b="9849"/>
          <a:stretch>
            <a:fillRect/>
          </a:stretch>
        </p:blipFill>
        <p:spPr bwMode="auto">
          <a:xfrm flipV="1">
            <a:off x="3167336" y="3692567"/>
            <a:ext cx="5869160" cy="24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3673030" y="103299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427984" y="103299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118137" y="103299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5868144" y="103299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588224" y="103299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7308304" y="103299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575150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575150" y="2905199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575150" y="2564904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575150" y="225712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483779" y="1916832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483779" y="1556792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715100" y="607355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470054" y="607355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118126" y="607355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5910214" y="607355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630294" y="607355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50374" y="607355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25" name="Trapèze 24"/>
          <p:cNvSpPr/>
          <p:nvPr/>
        </p:nvSpPr>
        <p:spPr>
          <a:xfrm rot="16200000">
            <a:off x="4412754" y="2045605"/>
            <a:ext cx="4176465" cy="3342852"/>
          </a:xfrm>
          <a:prstGeom prst="trapezoid">
            <a:avLst>
              <a:gd name="adj" fmla="val 40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rot="5400000">
            <a:off x="5278929" y="3715235"/>
            <a:ext cx="3104453" cy="1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6200000" flipH="1">
            <a:off x="4853926" y="3715875"/>
            <a:ext cx="2537781" cy="1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6200000" flipH="1">
            <a:off x="4415910" y="3716010"/>
            <a:ext cx="1938007" cy="18144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5727814" y="3708017"/>
            <a:ext cx="3731728" cy="5342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6158858" y="3714361"/>
            <a:ext cx="4176464" cy="5342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6230866" y="3714361"/>
            <a:ext cx="4176464" cy="5342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6302874" y="3714361"/>
            <a:ext cx="4176464" cy="5342"/>
          </a:xfrm>
          <a:prstGeom prst="line">
            <a:avLst/>
          </a:prstGeom>
          <a:ln w="571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èze 56"/>
          <p:cNvSpPr/>
          <p:nvPr/>
        </p:nvSpPr>
        <p:spPr>
          <a:xfrm rot="16200000">
            <a:off x="6466889" y="1910221"/>
            <a:ext cx="288033" cy="3597785"/>
          </a:xfrm>
          <a:prstGeom prst="trapezoid">
            <a:avLst>
              <a:gd name="adj" fmla="val 32814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9" name="Groupe 58"/>
          <p:cNvGrpSpPr/>
          <p:nvPr/>
        </p:nvGrpSpPr>
        <p:grpSpPr>
          <a:xfrm>
            <a:off x="696491" y="3573016"/>
            <a:ext cx="2075309" cy="2880320"/>
            <a:chOff x="264443" y="3717032"/>
            <a:chExt cx="2075309" cy="2880320"/>
          </a:xfrm>
        </p:grpSpPr>
        <p:pic>
          <p:nvPicPr>
            <p:cNvPr id="2529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374" t="17155" r="10643" b="9694"/>
            <a:stretch>
              <a:fillRect/>
            </a:stretch>
          </p:blipFill>
          <p:spPr bwMode="auto">
            <a:xfrm>
              <a:off x="264443" y="3717032"/>
              <a:ext cx="2075309" cy="144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374" t="17155" r="10643" b="9694"/>
            <a:stretch>
              <a:fillRect/>
            </a:stretch>
          </p:blipFill>
          <p:spPr bwMode="auto">
            <a:xfrm flipV="1">
              <a:off x="264443" y="5147660"/>
              <a:ext cx="2075309" cy="144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ZoneTexte 63"/>
          <p:cNvSpPr txBox="1"/>
          <p:nvPr/>
        </p:nvSpPr>
        <p:spPr>
          <a:xfrm>
            <a:off x="107504" y="4365104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10 cm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107504" y="3985319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20 cm</a:t>
            </a:r>
            <a:endParaRPr lang="fr-FR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107504" y="3573016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30 cm</a:t>
            </a:r>
            <a:endParaRPr lang="fr-FR" sz="1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793092" y="638132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20</a:t>
            </a:r>
            <a:endParaRPr lang="fr-FR" sz="1050" dirty="0"/>
          </a:p>
        </p:txBody>
      </p:sp>
      <p:sp>
        <p:nvSpPr>
          <p:cNvPr id="71" name="ZoneTexte 70"/>
          <p:cNvSpPr txBox="1"/>
          <p:nvPr/>
        </p:nvSpPr>
        <p:spPr>
          <a:xfrm>
            <a:off x="1266690" y="6381328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60 </a:t>
            </a:r>
            <a:endParaRPr lang="fr-FR" sz="1050" dirty="0"/>
          </a:p>
        </p:txBody>
      </p:sp>
      <p:sp>
        <p:nvSpPr>
          <p:cNvPr id="75" name="ZoneTexte 74"/>
          <p:cNvSpPr txBox="1"/>
          <p:nvPr/>
        </p:nvSpPr>
        <p:spPr>
          <a:xfrm>
            <a:off x="1749653" y="6381328"/>
            <a:ext cx="4219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100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Pb+Pb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7200800" cy="5073427"/>
          </a:xfrm>
        </p:spPr>
        <p:txBody>
          <a:bodyPr/>
          <a:lstStyle/>
          <a:p>
            <a:r>
              <a:rPr lang="fr-FR" dirty="0" err="1" smtClean="0"/>
              <a:t>Generated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EPOS 1.6 : 10000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85" t="5743" r="7590" b="972"/>
          <a:stretch>
            <a:fillRect/>
          </a:stretch>
        </p:blipFill>
        <p:spPr bwMode="auto">
          <a:xfrm>
            <a:off x="4604803" y="1628800"/>
            <a:ext cx="3351573" cy="271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504" y="1589593"/>
          <a:ext cx="3600399" cy="459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7988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Cent (%)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&lt;</a:t>
                      </a:r>
                      <a:r>
                        <a:rPr lang="fr-FR" sz="1400" dirty="0" err="1" smtClean="0"/>
                        <a:t>Npart</a:t>
                      </a:r>
                      <a:r>
                        <a:rPr lang="fr-FR" sz="1400" dirty="0" smtClean="0"/>
                        <a:t>&gt;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Npart</a:t>
                      </a:r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[</a:t>
                      </a:r>
                      <a:r>
                        <a:rPr lang="fr-FR" sz="1400" dirty="0" err="1" smtClean="0"/>
                        <a:t>min,max</a:t>
                      </a:r>
                      <a:r>
                        <a:rPr lang="fr-FR" sz="1400" dirty="0" smtClean="0"/>
                        <a:t>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 – 10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333.0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[277, 402[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 – 20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231.5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[193, 277[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 – 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161.2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[132, 193[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– 40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109.3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[89, 132[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40 – 50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71.4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[55, 89[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 – 60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43.0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[33, 55[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60 – 70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24.4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[17, 33[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70 – 80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12.1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[8, 17[</a:t>
                      </a:r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80 – 90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5.8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[4, 8[</a:t>
                      </a:r>
                      <a:endParaRPr lang="fr-FR" sz="1400" dirty="0"/>
                    </a:p>
                  </a:txBody>
                  <a:tcPr anchor="ctr"/>
                </a:tc>
              </a:tr>
              <a:tr h="3796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90 – 100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2.8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[2, 4[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 l="3018" t="10690" r="8357" b="1866"/>
          <a:stretch>
            <a:fillRect/>
          </a:stretch>
        </p:blipFill>
        <p:spPr bwMode="auto">
          <a:xfrm>
            <a:off x="3851920" y="4437112"/>
            <a:ext cx="25157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 cstate="print"/>
          <a:srcRect l="882" t="10690" r="8357" b="1866"/>
          <a:stretch>
            <a:fillRect/>
          </a:stretch>
        </p:blipFill>
        <p:spPr bwMode="auto">
          <a:xfrm>
            <a:off x="6435617" y="4437113"/>
            <a:ext cx="25764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charmonia</a:t>
            </a:r>
            <a:r>
              <a:rPr lang="fr-FR" dirty="0" smtClean="0"/>
              <a:t> in p+A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5824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908720"/>
            <a:ext cx="266429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923928" y="1412776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64088" y="3429000"/>
            <a:ext cx="291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hlinkClick r:id="rId4"/>
              </a:rPr>
              <a:t>Euro. Phys. J. C48 (2006) 329.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124744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A7EBB"/>
                </a:solidFill>
              </a:rPr>
              <a:t>J/</a:t>
            </a:r>
            <a:r>
              <a:rPr lang="fr-FR" sz="2000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2000" dirty="0" smtClean="0">
                <a:solidFill>
                  <a:srgbClr val="4A7EBB"/>
                </a:solidFill>
              </a:rPr>
              <a:t> and </a:t>
            </a:r>
            <a:r>
              <a:rPr lang="fr-FR" sz="2000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2000" dirty="0" smtClean="0">
                <a:solidFill>
                  <a:srgbClr val="4A7EBB"/>
                </a:solidFill>
              </a:rPr>
              <a:t>’ </a:t>
            </a:r>
            <a:r>
              <a:rPr lang="fr-FR" sz="2000" b="1" dirty="0" smtClean="0">
                <a:solidFill>
                  <a:srgbClr val="4A7EBB"/>
                </a:solidFill>
              </a:rPr>
              <a:t>suppression</a:t>
            </a:r>
            <a:r>
              <a:rPr lang="fr-FR" sz="2000" dirty="0" smtClean="0">
                <a:solidFill>
                  <a:srgbClr val="4A7EBB"/>
                </a:solidFill>
              </a:rPr>
              <a:t> in p+A collisions as a </a:t>
            </a:r>
            <a:r>
              <a:rPr lang="fr-FR" sz="2000" dirty="0" err="1" smtClean="0">
                <a:solidFill>
                  <a:srgbClr val="4A7EBB"/>
                </a:solidFill>
              </a:rPr>
              <a:t>function</a:t>
            </a:r>
            <a:r>
              <a:rPr lang="fr-FR" sz="2000" dirty="0" smtClean="0">
                <a:solidFill>
                  <a:srgbClr val="4A7EBB"/>
                </a:solidFill>
              </a:rPr>
              <a:t> of L</a:t>
            </a:r>
          </a:p>
          <a:p>
            <a:endParaRPr lang="fr-FR" sz="2000" b="1" dirty="0" smtClean="0"/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different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states </a:t>
            </a:r>
            <a:r>
              <a:rPr lang="fr-FR" sz="2000" b="1" dirty="0" err="1" smtClean="0">
                <a:solidFill>
                  <a:srgbClr val="FF0000"/>
                </a:solidFill>
              </a:rPr>
              <a:t>gives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key</a:t>
            </a:r>
            <a:r>
              <a:rPr lang="fr-FR" sz="2000" b="1" dirty="0" smtClean="0">
                <a:solidFill>
                  <a:srgbClr val="FF0000"/>
                </a:solidFill>
              </a:rPr>
              <a:t> information on </a:t>
            </a:r>
            <a:r>
              <a:rPr lang="fr-FR" sz="2000" b="1" dirty="0" err="1" smtClean="0">
                <a:solidFill>
                  <a:srgbClr val="FF0000"/>
                </a:solidFill>
              </a:rPr>
              <a:t>nuclear</a:t>
            </a:r>
            <a:r>
              <a:rPr lang="fr-FR" sz="2000" b="1" dirty="0" smtClean="0">
                <a:solidFill>
                  <a:srgbClr val="FF0000"/>
                </a:solidFill>
              </a:rPr>
              <a:t> « absorption » and production </a:t>
            </a:r>
            <a:r>
              <a:rPr lang="fr-FR" sz="2000" b="1" dirty="0" err="1" smtClean="0">
                <a:solidFill>
                  <a:srgbClr val="FF0000"/>
                </a:solidFill>
              </a:rPr>
              <a:t>mechanism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400506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4A7EBB"/>
                </a:solidFill>
              </a:rPr>
              <a:t>J/</a:t>
            </a:r>
            <a:r>
              <a:rPr lang="fr-FR" sz="2000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2000" dirty="0" smtClean="0">
                <a:solidFill>
                  <a:srgbClr val="4A7EBB"/>
                </a:solidFill>
              </a:rPr>
              <a:t> </a:t>
            </a:r>
            <a:r>
              <a:rPr lang="fr-FR" sz="2000" b="1" dirty="0" err="1" smtClean="0">
                <a:solidFill>
                  <a:srgbClr val="4A7EBB"/>
                </a:solidFill>
              </a:rPr>
              <a:t>rapidity</a:t>
            </a:r>
            <a:r>
              <a:rPr lang="fr-FR" sz="2000" b="1" dirty="0" smtClean="0">
                <a:solidFill>
                  <a:srgbClr val="4A7EBB"/>
                </a:solidFill>
              </a:rPr>
              <a:t> distribution </a:t>
            </a:r>
            <a:r>
              <a:rPr lang="fr-FR" sz="2000" dirty="0" smtClean="0">
                <a:solidFill>
                  <a:srgbClr val="4A7EBB"/>
                </a:solidFill>
              </a:rPr>
              <a:t>in p+A collisions</a:t>
            </a:r>
          </a:p>
          <a:p>
            <a:pPr algn="ctr"/>
            <a:endParaRPr lang="fr-FR" sz="2000" dirty="0" smtClean="0"/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in a </a:t>
            </a:r>
            <a:r>
              <a:rPr lang="fr-FR" sz="2000" b="1" dirty="0" err="1" smtClean="0">
                <a:solidFill>
                  <a:srgbClr val="FF0000"/>
                </a:solidFill>
              </a:rPr>
              <a:t>wide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rapidity</a:t>
            </a:r>
            <a:r>
              <a:rPr lang="fr-FR" sz="2000" b="1" dirty="0" smtClean="0">
                <a:solidFill>
                  <a:srgbClr val="FF0000"/>
                </a:solidFill>
              </a:rPr>
              <a:t> range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mandatory</a:t>
            </a:r>
            <a:r>
              <a:rPr lang="fr-FR" sz="2000" b="1" dirty="0" smtClean="0">
                <a:solidFill>
                  <a:srgbClr val="FF0000"/>
                </a:solidFill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</a:rPr>
              <a:t>identify</a:t>
            </a:r>
            <a:r>
              <a:rPr lang="fr-FR" sz="2000" b="1" dirty="0" smtClean="0">
                <a:solidFill>
                  <a:srgbClr val="FF0000"/>
                </a:solidFill>
              </a:rPr>
              <a:t> possible (anti)</a:t>
            </a:r>
            <a:r>
              <a:rPr lang="fr-FR" sz="20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5796136" y="4365104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5796930" y="4796358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5796930" y="5228406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5796930" y="5588446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5796930" y="5948486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H="1">
            <a:off x="7453114" y="4148286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6200000" flipH="1">
            <a:off x="7453114" y="4580334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7453114" y="5012382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6200000" flipH="1">
            <a:off x="7453114" y="5372422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H="1">
            <a:off x="7453114" y="5804470"/>
            <a:ext cx="14401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3923928" y="4149080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660232" y="105273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21328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’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161950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J/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3333FF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Pb+Pb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10000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(EPOS 1.6)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62" t="5826" r="2029" b="49020"/>
          <a:stretch>
            <a:fillRect/>
          </a:stretch>
        </p:blipFill>
        <p:spPr bwMode="auto">
          <a:xfrm>
            <a:off x="4788024" y="1268760"/>
            <a:ext cx="3607801" cy="13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 l="1100" t="5516" r="2012" b="47594"/>
          <a:stretch>
            <a:fillRect/>
          </a:stretch>
        </p:blipFill>
        <p:spPr bwMode="auto">
          <a:xfrm>
            <a:off x="4788025" y="2636912"/>
            <a:ext cx="3600400" cy="138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4139011" cy="33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Pb+Pb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2952328" cy="5073427"/>
          </a:xfrm>
        </p:spPr>
        <p:txBody>
          <a:bodyPr>
            <a:normAutofit/>
          </a:bodyPr>
          <a:lstStyle/>
          <a:p>
            <a:r>
              <a:rPr lang="fr-FR" dirty="0" smtClean="0"/>
              <a:t>10000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(EPOS 1.6)</a:t>
            </a:r>
          </a:p>
          <a:p>
            <a:pPr lvl="1"/>
            <a:r>
              <a:rPr lang="fr-FR" dirty="0" err="1" smtClean="0"/>
              <a:t>Include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lvl="2"/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E/E=20%/</a:t>
            </a:r>
            <a:r>
              <a:rPr lang="fr-FR" dirty="0" smtClean="0">
                <a:sym typeface="Symbol"/>
              </a:rPr>
              <a:t>E</a:t>
            </a:r>
            <a:endParaRPr lang="fr-FR" dirty="0" smtClean="0"/>
          </a:p>
          <a:p>
            <a:pPr lvl="1"/>
            <a:endParaRPr lang="fr-FR" sz="1800" b="1" dirty="0" smtClean="0">
              <a:solidFill>
                <a:srgbClr val="4A7EBB"/>
              </a:solidFill>
            </a:endParaRPr>
          </a:p>
          <a:p>
            <a:pPr lvl="1"/>
            <a:r>
              <a:rPr lang="fr-FR" dirty="0" err="1" smtClean="0"/>
              <a:t>Acceptance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>
                <a:latin typeface="Symbol" pitchFamily="18" charset="2"/>
              </a:rPr>
              <a:t> m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         -0.5&lt;y*&lt;0.5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                     -0.5&lt;y*&lt;0.5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62" t="5826" r="2029" b="49020"/>
          <a:stretch>
            <a:fillRect/>
          </a:stretch>
        </p:blipFill>
        <p:spPr bwMode="auto">
          <a:xfrm>
            <a:off x="3059832" y="1547428"/>
            <a:ext cx="5832648" cy="21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 l="1100" t="5516" r="2012" b="47594"/>
          <a:stretch>
            <a:fillRect/>
          </a:stretch>
        </p:blipFill>
        <p:spPr bwMode="auto">
          <a:xfrm>
            <a:off x="3059831" y="4062780"/>
            <a:ext cx="5820684" cy="224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629963" y="2042264"/>
            <a:ext cx="2022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&lt;</a:t>
            </a:r>
            <a:r>
              <a:rPr lang="fr-FR" sz="1400" b="1" dirty="0" smtClean="0">
                <a:latin typeface="Symbol" pitchFamily="18" charset="2"/>
              </a:rPr>
              <a:t>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p</a:t>
            </a:r>
            <a:r>
              <a:rPr lang="fr-FR" sz="1400" b="1" baseline="30000" dirty="0" smtClean="0"/>
              <a:t>0</a:t>
            </a:r>
            <a:r>
              <a:rPr lang="fr-FR" sz="1400" b="1" dirty="0" smtClean="0"/>
              <a:t>&gt;/</a:t>
            </a:r>
            <a:r>
              <a:rPr lang="fr-FR" sz="1400" b="1" dirty="0" err="1" smtClean="0"/>
              <a:t>event</a:t>
            </a:r>
            <a:r>
              <a:rPr lang="fr-FR" sz="1400" b="1" dirty="0" smtClean="0"/>
              <a:t> = 96.7</a:t>
            </a:r>
          </a:p>
          <a:p>
            <a:pPr algn="ctr"/>
            <a:r>
              <a:rPr lang="fr-FR" sz="1400" b="1" dirty="0" smtClean="0"/>
              <a:t>&lt;</a:t>
            </a:r>
            <a:r>
              <a:rPr lang="fr-FR" sz="1400" b="1" dirty="0" err="1" smtClean="0"/>
              <a:t>p</a:t>
            </a:r>
            <a:r>
              <a:rPr lang="fr-FR" sz="1400" b="1" baseline="-25000" dirty="0" err="1" smtClean="0"/>
              <a:t>T</a:t>
            </a:r>
            <a:r>
              <a:rPr lang="fr-FR" sz="1400" b="1" dirty="0" smtClean="0"/>
              <a:t>(</a:t>
            </a:r>
            <a:r>
              <a:rPr lang="fr-FR" sz="1400" b="1" dirty="0" smtClean="0">
                <a:latin typeface="Symbol" pitchFamily="18" charset="2"/>
              </a:rPr>
              <a:t>g</a:t>
            </a:r>
            <a:r>
              <a:rPr lang="fr-FR" sz="1400" b="1" dirty="0" smtClean="0"/>
              <a:t>)&gt; = 0.18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88224" y="2060848"/>
            <a:ext cx="2022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&lt;</a:t>
            </a:r>
            <a:r>
              <a:rPr lang="fr-FR" sz="1400" b="1" dirty="0" smtClean="0">
                <a:latin typeface="Symbol" pitchFamily="18" charset="2"/>
              </a:rPr>
              <a:t>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p</a:t>
            </a:r>
            <a:r>
              <a:rPr lang="fr-FR" sz="1400" b="1" baseline="30000" dirty="0" smtClean="0"/>
              <a:t>0</a:t>
            </a:r>
            <a:r>
              <a:rPr lang="fr-FR" sz="1400" b="1" dirty="0" smtClean="0"/>
              <a:t>&gt;/</a:t>
            </a:r>
            <a:r>
              <a:rPr lang="fr-FR" sz="1400" b="1" dirty="0" err="1" smtClean="0"/>
              <a:t>event</a:t>
            </a:r>
            <a:r>
              <a:rPr lang="fr-FR" sz="1400" b="1" dirty="0" smtClean="0"/>
              <a:t> = 96.7</a:t>
            </a:r>
          </a:p>
          <a:p>
            <a:pPr algn="ctr"/>
            <a:r>
              <a:rPr lang="fr-FR" sz="1400" b="1" dirty="0" smtClean="0"/>
              <a:t>&lt;</a:t>
            </a:r>
            <a:r>
              <a:rPr lang="fr-FR" sz="1400" b="1" dirty="0" err="1" smtClean="0"/>
              <a:t>p</a:t>
            </a:r>
            <a:r>
              <a:rPr lang="fr-FR" sz="1400" b="1" baseline="-25000" dirty="0" err="1" smtClean="0"/>
              <a:t>L</a:t>
            </a:r>
            <a:r>
              <a:rPr lang="fr-FR" sz="1400" b="1" dirty="0" smtClean="0"/>
              <a:t>(</a:t>
            </a:r>
            <a:r>
              <a:rPr lang="fr-FR" sz="1400" b="1" dirty="0" smtClean="0">
                <a:latin typeface="Symbol" pitchFamily="18" charset="2"/>
              </a:rPr>
              <a:t>g</a:t>
            </a:r>
            <a:r>
              <a:rPr lang="fr-FR" sz="1400" b="1" dirty="0" smtClean="0"/>
              <a:t>)&gt;=1.76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9872" y="4489956"/>
            <a:ext cx="230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&lt;</a:t>
            </a:r>
            <a:r>
              <a:rPr lang="fr-FR" sz="1400" b="1" dirty="0" smtClean="0">
                <a:latin typeface="Symbol" pitchFamily="18" charset="2"/>
              </a:rPr>
              <a:t>m</a:t>
            </a:r>
            <a:r>
              <a:rPr lang="fr-FR" sz="1400" b="1" baseline="30000" dirty="0" smtClean="0">
                <a:latin typeface="Symbol" pitchFamily="18" charset="2"/>
              </a:rPr>
              <a:t>+/-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p</a:t>
            </a:r>
            <a:r>
              <a:rPr lang="fr-FR" sz="1400" b="1" baseline="30000" dirty="0" smtClean="0"/>
              <a:t>+/-</a:t>
            </a:r>
            <a:r>
              <a:rPr lang="fr-FR" sz="1400" b="1" dirty="0" smtClean="0"/>
              <a:t>&gt;/</a:t>
            </a:r>
            <a:r>
              <a:rPr lang="fr-FR" sz="1400" b="1" dirty="0" err="1" smtClean="0"/>
              <a:t>event</a:t>
            </a:r>
            <a:r>
              <a:rPr lang="fr-FR" sz="1400" b="1" dirty="0" smtClean="0"/>
              <a:t> = 90.1</a:t>
            </a:r>
          </a:p>
          <a:p>
            <a:pPr algn="ctr"/>
            <a:r>
              <a:rPr lang="fr-FR" sz="1400" b="1" dirty="0" smtClean="0"/>
              <a:t>&lt;</a:t>
            </a:r>
            <a:r>
              <a:rPr lang="fr-FR" sz="1400" b="1" dirty="0" err="1" smtClean="0"/>
              <a:t>p</a:t>
            </a:r>
            <a:r>
              <a:rPr lang="fr-FR" sz="1400" b="1" baseline="-25000" dirty="0" err="1" smtClean="0"/>
              <a:t>T</a:t>
            </a:r>
            <a:r>
              <a:rPr lang="fr-FR" sz="1400" b="1" dirty="0" smtClean="0"/>
              <a:t>(</a:t>
            </a:r>
            <a:r>
              <a:rPr lang="fr-FR" sz="1400" b="1" dirty="0" smtClean="0">
                <a:latin typeface="Symbol" pitchFamily="18" charset="2"/>
              </a:rPr>
              <a:t>m</a:t>
            </a:r>
            <a:r>
              <a:rPr lang="fr-FR" sz="1400" b="1" baseline="30000" dirty="0" smtClean="0">
                <a:latin typeface="Symbol" pitchFamily="18" charset="2"/>
              </a:rPr>
              <a:t>+/-</a:t>
            </a:r>
            <a:r>
              <a:rPr lang="fr-FR" sz="1400" b="1" dirty="0" smtClean="0"/>
              <a:t>)&gt; = 0.28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74477" y="4581128"/>
            <a:ext cx="230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&lt;</a:t>
            </a:r>
            <a:r>
              <a:rPr lang="fr-FR" sz="1400" b="1" dirty="0" smtClean="0">
                <a:latin typeface="Symbol" pitchFamily="18" charset="2"/>
              </a:rPr>
              <a:t>m</a:t>
            </a:r>
            <a:r>
              <a:rPr lang="fr-FR" sz="1400" b="1" baseline="30000" dirty="0" smtClean="0">
                <a:latin typeface="Symbol" pitchFamily="18" charset="2"/>
              </a:rPr>
              <a:t>+/-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p</a:t>
            </a:r>
            <a:r>
              <a:rPr lang="fr-FR" sz="1400" b="1" baseline="30000" dirty="0" smtClean="0"/>
              <a:t>+/-</a:t>
            </a:r>
            <a:r>
              <a:rPr lang="fr-FR" sz="1400" b="1" dirty="0" smtClean="0"/>
              <a:t>&gt;/</a:t>
            </a:r>
            <a:r>
              <a:rPr lang="fr-FR" sz="1400" b="1" dirty="0" err="1" smtClean="0"/>
              <a:t>event</a:t>
            </a:r>
            <a:r>
              <a:rPr lang="fr-FR" sz="1400" b="1" dirty="0" smtClean="0"/>
              <a:t> = 90.1</a:t>
            </a:r>
          </a:p>
          <a:p>
            <a:pPr algn="ctr"/>
            <a:r>
              <a:rPr lang="fr-FR" sz="1400" b="1" dirty="0" smtClean="0"/>
              <a:t>&lt;</a:t>
            </a:r>
            <a:r>
              <a:rPr lang="fr-FR" sz="1400" b="1" dirty="0" err="1" smtClean="0"/>
              <a:t>p</a:t>
            </a:r>
            <a:r>
              <a:rPr lang="fr-FR" sz="1400" b="1" baseline="-25000" dirty="0" err="1" smtClean="0"/>
              <a:t>L</a:t>
            </a:r>
            <a:r>
              <a:rPr lang="fr-FR" sz="1400" b="1" dirty="0" smtClean="0"/>
              <a:t>(</a:t>
            </a:r>
            <a:r>
              <a:rPr lang="fr-FR" sz="1400" b="1" dirty="0" smtClean="0">
                <a:latin typeface="Symbol" pitchFamily="18" charset="2"/>
              </a:rPr>
              <a:t>m</a:t>
            </a:r>
            <a:r>
              <a:rPr lang="fr-FR" sz="1400" b="1" baseline="30000" dirty="0" smtClean="0">
                <a:latin typeface="Symbol" pitchFamily="18" charset="2"/>
              </a:rPr>
              <a:t>+/-</a:t>
            </a:r>
            <a:r>
              <a:rPr lang="fr-FR" sz="1400" b="1" dirty="0" smtClean="0"/>
              <a:t>)&gt; = 2.93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in Pb+Pb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2952328" cy="5073427"/>
          </a:xfrm>
        </p:spPr>
        <p:txBody>
          <a:bodyPr>
            <a:normAutofit/>
          </a:bodyPr>
          <a:lstStyle/>
          <a:p>
            <a:r>
              <a:rPr lang="fr-FR" dirty="0" smtClean="0"/>
              <a:t>10000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(EPOS 1.6)</a:t>
            </a:r>
            <a:endParaRPr lang="fr-FR" sz="1800" b="1" dirty="0" smtClean="0">
              <a:solidFill>
                <a:srgbClr val="4A7EBB"/>
              </a:solidFill>
            </a:endParaRPr>
          </a:p>
          <a:p>
            <a:pPr lvl="1"/>
            <a:r>
              <a:rPr lang="fr-FR" dirty="0" err="1" smtClean="0"/>
              <a:t>Acceptance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>
                <a:latin typeface="Symbol" pitchFamily="18" charset="2"/>
              </a:rPr>
              <a:t> m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         -0.5&lt;y*&lt;0.5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                     -0.5&lt;y*&lt;0.5</a:t>
            </a:r>
          </a:p>
          <a:p>
            <a:pPr lvl="1"/>
            <a:endParaRPr lang="fr-FR" sz="1800" b="1" dirty="0" smtClean="0">
              <a:solidFill>
                <a:srgbClr val="FF0000"/>
              </a:solidFill>
            </a:endParaRPr>
          </a:p>
          <a:p>
            <a:pPr lvl="1"/>
            <a:endParaRPr lang="fr-FR" sz="18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800" b="1" dirty="0" err="1" smtClean="0">
                <a:solidFill>
                  <a:srgbClr val="FF0000"/>
                </a:solidFill>
              </a:rPr>
              <a:t>Cuts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2"/>
            <a:r>
              <a:rPr lang="fr-FR" sz="1600" dirty="0" smtClean="0">
                <a:solidFill>
                  <a:srgbClr val="FF0000"/>
                </a:solidFill>
              </a:rPr>
              <a:t>P</a:t>
            </a:r>
            <a:r>
              <a:rPr lang="fr-FR" sz="1600" baseline="-25000" dirty="0" smtClean="0">
                <a:solidFill>
                  <a:srgbClr val="FF0000"/>
                </a:solidFill>
              </a:rPr>
              <a:t>z</a:t>
            </a:r>
            <a:r>
              <a:rPr lang="fr-FR" sz="1600" dirty="0" smtClean="0">
                <a:solidFill>
                  <a:srgbClr val="FF0000"/>
                </a:solidFill>
              </a:rPr>
              <a:t>&gt;5 </a:t>
            </a:r>
            <a:r>
              <a:rPr lang="fr-FR" sz="1600" dirty="0" err="1" smtClean="0">
                <a:solidFill>
                  <a:srgbClr val="FF0000"/>
                </a:solidFill>
              </a:rPr>
              <a:t>GeV</a:t>
            </a:r>
            <a:r>
              <a:rPr lang="fr-FR" sz="1600" dirty="0" smtClean="0">
                <a:solidFill>
                  <a:srgbClr val="FF0000"/>
                </a:solidFill>
              </a:rPr>
              <a:t>/c and </a:t>
            </a:r>
            <a:r>
              <a:rPr lang="fr-FR" sz="1600" dirty="0" err="1" smtClean="0">
                <a:solidFill>
                  <a:srgbClr val="FF0000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vertex</a:t>
            </a:r>
            <a:r>
              <a:rPr lang="fr-FR" sz="1600" dirty="0" smtClean="0">
                <a:solidFill>
                  <a:srgbClr val="FF0000"/>
                </a:solidFill>
              </a:rPr>
              <a:t>&lt;215 cm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0" t="5225" r="1546" b="1020"/>
          <a:stretch>
            <a:fillRect/>
          </a:stretch>
        </p:blipFill>
        <p:spPr bwMode="auto">
          <a:xfrm>
            <a:off x="3131840" y="1988840"/>
            <a:ext cx="2448272" cy="187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rot="16200000" flipH="1">
            <a:off x="2872632" y="2968132"/>
            <a:ext cx="1383033" cy="516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635896" y="2420888"/>
            <a:ext cx="5040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211960" y="2348880"/>
            <a:ext cx="104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4A7EBB"/>
                </a:solidFill>
              </a:rPr>
              <a:t>At</a:t>
            </a:r>
            <a:r>
              <a:rPr lang="fr-FR" sz="1200" b="1" dirty="0" smtClean="0">
                <a:solidFill>
                  <a:srgbClr val="4A7EBB"/>
                </a:solidFill>
              </a:rPr>
              <a:t> least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2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2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Detector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(9195 </a:t>
            </a:r>
            <a:r>
              <a:rPr lang="fr-FR" sz="1200" b="1" dirty="0" err="1" smtClean="0">
                <a:solidFill>
                  <a:srgbClr val="4A7EBB"/>
                </a:solidFill>
              </a:rPr>
              <a:t>events</a:t>
            </a:r>
            <a:r>
              <a:rPr lang="fr-FR" sz="1200" b="1" dirty="0" smtClean="0">
                <a:solidFill>
                  <a:srgbClr val="4A7EBB"/>
                </a:solidFill>
              </a:rPr>
              <a:t>)</a:t>
            </a:r>
            <a:endParaRPr lang="fr-FR" sz="1200" b="1" dirty="0">
              <a:solidFill>
                <a:srgbClr val="4A7EBB"/>
              </a:solidFill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 cstate="print"/>
          <a:srcRect l="882" t="10360" r="1950" b="1866"/>
          <a:stretch>
            <a:fillRect/>
          </a:stretch>
        </p:blipFill>
        <p:spPr bwMode="auto">
          <a:xfrm>
            <a:off x="3043571" y="4077072"/>
            <a:ext cx="25365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rot="16200000" flipH="1">
            <a:off x="2836628" y="4948351"/>
            <a:ext cx="1311025" cy="517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563888" y="4437112"/>
            <a:ext cx="5040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07904" y="4581128"/>
            <a:ext cx="892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4A7EBB"/>
                </a:solidFill>
              </a:rPr>
              <a:t>At</a:t>
            </a:r>
            <a:r>
              <a:rPr lang="fr-FR" sz="1200" b="1" dirty="0" smtClean="0">
                <a:solidFill>
                  <a:srgbClr val="4A7EBB"/>
                </a:solidFill>
              </a:rPr>
              <a:t> least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2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2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Detector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(44 </a:t>
            </a:r>
            <a:r>
              <a:rPr lang="fr-FR" sz="1200" b="1" dirty="0" err="1" smtClean="0">
                <a:solidFill>
                  <a:srgbClr val="4A7EBB"/>
                </a:solidFill>
              </a:rPr>
              <a:t>events</a:t>
            </a:r>
            <a:r>
              <a:rPr lang="fr-FR" sz="1200" b="1" dirty="0" smtClean="0">
                <a:solidFill>
                  <a:srgbClr val="4A7EBB"/>
                </a:solidFill>
              </a:rPr>
              <a:t>)</a:t>
            </a:r>
            <a:endParaRPr lang="fr-FR" sz="1200" b="1" dirty="0">
              <a:solidFill>
                <a:srgbClr val="4A7EBB"/>
              </a:solidFill>
            </a:endParaRPr>
          </a:p>
        </p:txBody>
      </p:sp>
      <p:graphicFrame>
        <p:nvGraphicFramePr>
          <p:cNvPr id="176131" name="Object 2"/>
          <p:cNvGraphicFramePr>
            <a:graphicFrameLocks noChangeAspect="1"/>
          </p:cNvGraphicFramePr>
          <p:nvPr/>
        </p:nvGraphicFramePr>
        <p:xfrm>
          <a:off x="2915816" y="1052736"/>
          <a:ext cx="5978947" cy="494434"/>
        </p:xfrm>
        <a:graphic>
          <a:graphicData uri="http://schemas.openxmlformats.org/presentationml/2006/ole">
            <p:oleObj spid="_x0000_s176131" name="Équation" r:id="rId5" imgW="6413400" imgH="482400" progId="Equation.3">
              <p:embed/>
            </p:oleObj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5940152" y="2492896"/>
            <a:ext cx="371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</a:t>
            </a:r>
            <a:r>
              <a:rPr lang="fr-FR" dirty="0" err="1" smtClean="0"/>
              <a:t>kevents</a:t>
            </a:r>
            <a:r>
              <a:rPr lang="fr-FR" dirty="0" smtClean="0"/>
              <a:t> x A² ~ 43 107 NN collisions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NA50/NA60 performances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816424" cy="23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1340768"/>
            <a:ext cx="324036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Particle</a:t>
            </a:r>
            <a:r>
              <a:rPr lang="fr-FR" sz="1200" dirty="0" smtClean="0"/>
              <a:t> Data Group, J. Phys. G </a:t>
            </a:r>
            <a:r>
              <a:rPr lang="fr-FR" sz="1200" b="1" dirty="0" smtClean="0"/>
              <a:t>37</a:t>
            </a:r>
            <a:r>
              <a:rPr lang="fr-FR" sz="1200" dirty="0" smtClean="0"/>
              <a:t>, 075021 (2010)</a:t>
            </a:r>
            <a:endParaRPr lang="fr-FR" sz="1200" dirty="0"/>
          </a:p>
        </p:txBody>
      </p:sp>
      <p:cxnSp>
        <p:nvCxnSpPr>
          <p:cNvPr id="9" name="Connecteur droit 8"/>
          <p:cNvCxnSpPr/>
          <p:nvPr/>
        </p:nvCxnSpPr>
        <p:spPr>
          <a:xfrm rot="5400000" flipH="1" flipV="1">
            <a:off x="1320553" y="3084761"/>
            <a:ext cx="112127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0800000">
            <a:off x="795339" y="2519364"/>
            <a:ext cx="1078981" cy="47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899592" y="1700808"/>
          <a:ext cx="2659354" cy="360040"/>
        </p:xfrm>
        <a:graphic>
          <a:graphicData uri="http://schemas.openxmlformats.org/presentationml/2006/ole">
            <p:oleObj spid="_x0000_s226306" name="Équation" r:id="rId4" imgW="1955520" imgH="241200" progId="Equation.3">
              <p:embed/>
            </p:oleObj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974" y="1628800"/>
            <a:ext cx="2781434" cy="27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678998" y="1340768"/>
            <a:ext cx="2544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Hera</a:t>
            </a:r>
            <a:r>
              <a:rPr lang="fr-FR" sz="1200" dirty="0" smtClean="0"/>
              <a:t>-B, Phys.Lett.B638:407-414,2006</a:t>
            </a:r>
            <a:endParaRPr lang="fr-FR" sz="1200" dirty="0"/>
          </a:p>
        </p:txBody>
      </p:sp>
      <p:cxnSp>
        <p:nvCxnSpPr>
          <p:cNvPr id="18" name="Connecteur droit 17"/>
          <p:cNvCxnSpPr/>
          <p:nvPr/>
        </p:nvCxnSpPr>
        <p:spPr>
          <a:xfrm rot="5400000" flipH="1" flipV="1">
            <a:off x="5955581" y="3485579"/>
            <a:ext cx="112127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837088" y="2924944"/>
            <a:ext cx="679128" cy="114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179512" y="4437112"/>
          <a:ext cx="8715375" cy="720725"/>
        </p:xfrm>
        <a:graphic>
          <a:graphicData uri="http://schemas.openxmlformats.org/presentationml/2006/ole">
            <p:oleObj spid="_x0000_s226307" name="Équation" r:id="rId6" imgW="64134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4752527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Results</a:t>
            </a:r>
            <a:r>
              <a:rPr lang="fr-FR" b="1" dirty="0" smtClean="0"/>
              <a:t> in p+p (</a:t>
            </a:r>
            <a:r>
              <a:rPr lang="fr-FR" b="1" dirty="0" err="1" smtClean="0"/>
              <a:t>pythia</a:t>
            </a:r>
            <a:r>
              <a:rPr lang="fr-FR" b="1" dirty="0" smtClean="0"/>
              <a:t> 6.421)</a:t>
            </a:r>
          </a:p>
          <a:p>
            <a:pPr lvl="1"/>
            <a:r>
              <a:rPr lang="fr-FR" b="1" dirty="0" smtClean="0"/>
              <a:t>20 000 </a:t>
            </a:r>
            <a:r>
              <a:rPr lang="fr-FR" b="1" dirty="0" err="1" smtClean="0"/>
              <a:t>generated</a:t>
            </a:r>
            <a:r>
              <a:rPr lang="fr-FR" b="1" dirty="0" smtClean="0"/>
              <a:t> </a:t>
            </a:r>
            <a:r>
              <a:rPr lang="fr-FR" b="1" dirty="0" err="1" smtClean="0"/>
              <a:t>events</a:t>
            </a:r>
            <a:endParaRPr lang="fr-FR" b="1" dirty="0" smtClean="0"/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8594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r>
              <a:rPr lang="fr-FR" b="1" dirty="0" smtClean="0">
                <a:solidFill>
                  <a:srgbClr val="0070C0"/>
                </a:solidFill>
              </a:rPr>
              <a:t> w/ (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accept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.~8%)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/>
              <a:t>2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Background</a:t>
            </a:r>
          </a:p>
          <a:p>
            <a:pPr lvl="2"/>
            <a:r>
              <a:rPr lang="fr-FR" dirty="0" smtClean="0"/>
              <a:t>All muons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p </a:t>
            </a:r>
            <a:r>
              <a:rPr lang="fr-FR" dirty="0" smtClean="0"/>
              <a:t>and K </a:t>
            </a:r>
            <a:r>
              <a:rPr lang="fr-FR" dirty="0" err="1" smtClean="0"/>
              <a:t>decaying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z=2 m </a:t>
            </a:r>
            <a:r>
              <a:rPr lang="fr-FR" dirty="0" smtClean="0">
                <a:sym typeface="Wingdings" pitchFamily="2" charset="2"/>
              </a:rPr>
              <a:t> ~1.2%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(0.025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No muon Pz </a:t>
            </a:r>
            <a:r>
              <a:rPr lang="fr-FR" dirty="0" err="1" smtClean="0">
                <a:sym typeface="Wingdings" pitchFamily="2" charset="2"/>
              </a:rPr>
              <a:t>cut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applied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2.4 photon </a:t>
            </a:r>
            <a:r>
              <a:rPr lang="fr-FR" dirty="0" err="1" smtClean="0">
                <a:sym typeface="Wingdings" pitchFamily="2" charset="2"/>
              </a:rPr>
              <a:t>from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baseline="30000" dirty="0" smtClean="0">
                <a:sym typeface="Wingdings" pitchFamily="2" charset="2"/>
              </a:rPr>
              <a:t>0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endParaRPr lang="fr-FR" dirty="0" smtClean="0"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1"/>
            <a:ext cx="43471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53305" y="5807005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Note : all </a:t>
            </a:r>
            <a:r>
              <a:rPr lang="fr-FR" b="1" dirty="0" err="1" smtClean="0">
                <a:solidFill>
                  <a:srgbClr val="FF0000"/>
                </a:solidFill>
              </a:rPr>
              <a:t>assuming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perfect</a:t>
            </a:r>
            <a:r>
              <a:rPr lang="fr-FR" b="1" dirty="0" smtClean="0">
                <a:solidFill>
                  <a:srgbClr val="FF0000"/>
                </a:solidFill>
              </a:rPr>
              <a:t> trigger 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            No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fake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57752" y="5169966"/>
            <a:ext cx="3999813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 J/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3.5&lt;M&lt;3.65 : S/B~4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4752527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Results</a:t>
            </a:r>
            <a:r>
              <a:rPr lang="fr-FR" b="1" dirty="0" smtClean="0"/>
              <a:t> in p+p (</a:t>
            </a:r>
            <a:r>
              <a:rPr lang="fr-FR" b="1" dirty="0" err="1" smtClean="0"/>
              <a:t>pythia</a:t>
            </a:r>
            <a:r>
              <a:rPr lang="fr-FR" b="1" dirty="0" smtClean="0"/>
              <a:t> 6.421)</a:t>
            </a:r>
          </a:p>
          <a:p>
            <a:pPr lvl="1"/>
            <a:r>
              <a:rPr lang="fr-FR" b="1" dirty="0" smtClean="0"/>
              <a:t>100 000 </a:t>
            </a:r>
            <a:r>
              <a:rPr lang="fr-FR" b="1" dirty="0" err="1" smtClean="0"/>
              <a:t>generated</a:t>
            </a:r>
            <a:r>
              <a:rPr lang="fr-FR" b="1" dirty="0" smtClean="0"/>
              <a:t> </a:t>
            </a:r>
            <a:r>
              <a:rPr lang="fr-FR" b="1" dirty="0" err="1" smtClean="0"/>
              <a:t>events</a:t>
            </a:r>
            <a:endParaRPr lang="fr-FR" b="1" dirty="0" smtClean="0"/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8594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r>
              <a:rPr lang="fr-FR" b="1" dirty="0" smtClean="0">
                <a:solidFill>
                  <a:srgbClr val="0070C0"/>
                </a:solidFill>
              </a:rPr>
              <a:t> w/ (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accept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.~8%)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/>
              <a:t>2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Background</a:t>
            </a:r>
          </a:p>
          <a:p>
            <a:pPr lvl="2"/>
            <a:r>
              <a:rPr lang="fr-FR" dirty="0" smtClean="0"/>
              <a:t>All muons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p </a:t>
            </a:r>
            <a:r>
              <a:rPr lang="fr-FR" dirty="0" smtClean="0"/>
              <a:t>and K </a:t>
            </a:r>
            <a:r>
              <a:rPr lang="fr-FR" dirty="0" err="1" smtClean="0"/>
              <a:t>decaying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z=2 m </a:t>
            </a:r>
            <a:r>
              <a:rPr lang="fr-FR" dirty="0" smtClean="0">
                <a:sym typeface="Wingdings" pitchFamily="2" charset="2"/>
              </a:rPr>
              <a:t> ~1.2%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(0.025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No muon Pz </a:t>
            </a:r>
            <a:r>
              <a:rPr lang="fr-FR" dirty="0" err="1" smtClean="0">
                <a:sym typeface="Wingdings" pitchFamily="2" charset="2"/>
              </a:rPr>
              <a:t>cut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applied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2.4 photon </a:t>
            </a:r>
            <a:r>
              <a:rPr lang="fr-FR" dirty="0" err="1" smtClean="0">
                <a:sym typeface="Wingdings" pitchFamily="2" charset="2"/>
              </a:rPr>
              <a:t>from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baseline="30000" dirty="0" smtClean="0">
                <a:sym typeface="Wingdings" pitchFamily="2" charset="2"/>
              </a:rPr>
              <a:t>0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endParaRPr lang="fr-FR" dirty="0" smtClean="0"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1"/>
            <a:ext cx="43471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53305" y="5807005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Note : all </a:t>
            </a:r>
            <a:r>
              <a:rPr lang="fr-FR" b="1" dirty="0" err="1" smtClean="0">
                <a:solidFill>
                  <a:srgbClr val="FF0000"/>
                </a:solidFill>
              </a:rPr>
              <a:t>assuming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perfect</a:t>
            </a:r>
            <a:r>
              <a:rPr lang="fr-FR" b="1" dirty="0" smtClean="0">
                <a:solidFill>
                  <a:srgbClr val="FF0000"/>
                </a:solidFill>
              </a:rPr>
              <a:t> trigger 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            No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fake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57752" y="5169966"/>
            <a:ext cx="3999813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 J/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3.5&lt;M&lt;3.65 : S/B~4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background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p+p collisions</a:t>
            </a:r>
          </a:p>
          <a:p>
            <a:pPr lvl="1"/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h</a:t>
            </a:r>
            <a:r>
              <a:rPr lang="fr-FR" dirty="0" smtClean="0"/>
              <a:t>*~0, &lt;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charged</a:t>
            </a:r>
            <a:r>
              <a:rPr lang="fr-FR" baseline="-25000" dirty="0" smtClean="0"/>
              <a:t> </a:t>
            </a:r>
            <a:r>
              <a:rPr lang="fr-FR" baseline="-25000" dirty="0" smtClean="0">
                <a:latin typeface="Symbol" pitchFamily="18" charset="2"/>
              </a:rPr>
              <a:t>p</a:t>
            </a:r>
            <a:r>
              <a:rPr lang="fr-FR" dirty="0" smtClean="0"/>
              <a:t>&gt; ~ 2.2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&lt;N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&gt;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z=2m : 0.025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/</a:t>
            </a:r>
            <a:r>
              <a:rPr lang="fr-FR" dirty="0" err="1" smtClean="0"/>
              <a:t>event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 0 – 5% </a:t>
            </a:r>
            <a:r>
              <a:rPr lang="fr-FR" dirty="0" err="1" smtClean="0"/>
              <a:t>most</a:t>
            </a:r>
            <a:r>
              <a:rPr lang="fr-FR" dirty="0" smtClean="0"/>
              <a:t> central Pb+Pb collisions</a:t>
            </a:r>
          </a:p>
          <a:p>
            <a:pPr lvl="1"/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h</a:t>
            </a:r>
            <a:r>
              <a:rPr lang="fr-FR" dirty="0" smtClean="0"/>
              <a:t>*~0, &lt;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charged</a:t>
            </a:r>
            <a:r>
              <a:rPr lang="fr-FR" baseline="-25000" dirty="0" smtClean="0"/>
              <a:t> </a:t>
            </a:r>
            <a:r>
              <a:rPr lang="fr-FR" baseline="-25000" dirty="0" smtClean="0">
                <a:latin typeface="Symbol" pitchFamily="18" charset="2"/>
              </a:rPr>
              <a:t>p</a:t>
            </a:r>
            <a:r>
              <a:rPr lang="fr-FR" dirty="0" smtClean="0"/>
              <a:t>&gt; ~ 500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&lt;N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&gt; </a:t>
            </a:r>
            <a:r>
              <a:rPr lang="fr-FR" dirty="0" err="1" smtClean="0"/>
              <a:t>before</a:t>
            </a:r>
            <a:r>
              <a:rPr lang="fr-FR" dirty="0" smtClean="0"/>
              <a:t> z=2m : 0.025 × 500/2.2 ~ 6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/</a:t>
            </a:r>
            <a:r>
              <a:rPr lang="fr-FR" dirty="0" err="1" smtClean="0"/>
              <a:t>event</a:t>
            </a:r>
            <a:r>
              <a:rPr lang="fr-FR" dirty="0" smtClean="0"/>
              <a:t>                     (0.4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/</a:t>
            </a:r>
            <a:r>
              <a:rPr lang="fr-FR" dirty="0" err="1" smtClean="0"/>
              <a:t>event</a:t>
            </a:r>
            <a:r>
              <a:rPr lang="fr-FR" dirty="0" smtClean="0"/>
              <a:t> w/P</a:t>
            </a:r>
            <a:r>
              <a:rPr lang="fr-FR" baseline="-25000" dirty="0" smtClean="0"/>
              <a:t>z</a:t>
            </a:r>
            <a:r>
              <a:rPr lang="fr-FR" dirty="0" smtClean="0"/>
              <a:t>&gt;5GeV)</a:t>
            </a:r>
          </a:p>
          <a:p>
            <a:pPr lvl="2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may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an issue for the trigger</a:t>
            </a:r>
          </a:p>
          <a:p>
            <a:pPr lvl="2">
              <a:buNone/>
            </a:pPr>
            <a:r>
              <a:rPr lang="fr-FR" dirty="0" smtClean="0">
                <a:sym typeface="Wingdings" pitchFamily="2" charset="2"/>
              </a:rPr>
              <a:t> alternative design to </a:t>
            </a:r>
            <a:r>
              <a:rPr lang="fr-FR" dirty="0" err="1" smtClean="0">
                <a:sym typeface="Wingdings" pitchFamily="2" charset="2"/>
              </a:rPr>
              <a:t>reduce</a:t>
            </a:r>
            <a:r>
              <a:rPr lang="fr-FR" dirty="0" smtClean="0">
                <a:sym typeface="Wingdings" pitchFamily="2" charset="2"/>
              </a:rPr>
              <a:t> the </a:t>
            </a:r>
            <a:r>
              <a:rPr lang="fr-FR" dirty="0" err="1" smtClean="0">
                <a:sym typeface="Wingdings" pitchFamily="2" charset="2"/>
              </a:rPr>
              <a:t>bkg</a:t>
            </a:r>
            <a:r>
              <a:rPr lang="fr-FR" dirty="0" smtClean="0">
                <a:sym typeface="Wingdings" pitchFamily="2" charset="2"/>
              </a:rPr>
              <a:t>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– alternative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Measure</a:t>
            </a:r>
            <a:r>
              <a:rPr lang="fr-FR" dirty="0" smtClean="0"/>
              <a:t> cc </a:t>
            </a:r>
            <a:r>
              <a:rPr lang="fr-FR" dirty="0" err="1" smtClean="0"/>
              <a:t>within</a:t>
            </a:r>
            <a:r>
              <a:rPr lang="fr-FR" dirty="0" smtClean="0"/>
              <a:t> -0.5&lt;y*&lt;0.5</a:t>
            </a:r>
          </a:p>
          <a:p>
            <a:pPr lvl="1"/>
            <a:r>
              <a:rPr lang="fr-FR" dirty="0" smtClean="0"/>
              <a:t>In Pb+Pb @ </a:t>
            </a:r>
            <a:r>
              <a:rPr lang="fr-FR" dirty="0" smtClean="0">
                <a:sym typeface="Symbol"/>
              </a:rPr>
              <a:t>s ~ 17 </a:t>
            </a:r>
            <a:r>
              <a:rPr lang="fr-FR" dirty="0" err="1" smtClean="0">
                <a:sym typeface="Symbol"/>
              </a:rPr>
              <a:t>GeV</a:t>
            </a:r>
            <a:endParaRPr lang="fr-FR" dirty="0" smtClean="0">
              <a:sym typeface="Symbol"/>
            </a:endParaRPr>
          </a:p>
          <a:p>
            <a:pPr lvl="1"/>
            <a:r>
              <a:rPr lang="fr-FR" dirty="0" smtClean="0">
                <a:sym typeface="Symbol"/>
              </a:rPr>
              <a:t>Channel cc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ym typeface="Wingdings" pitchFamily="2" charset="2"/>
              </a:rPr>
              <a:t> 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</a:t>
            </a:r>
            <a:r>
              <a:rPr lang="fr-FR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</a:p>
          <a:p>
            <a:pPr lvl="1"/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measured</a:t>
            </a:r>
            <a:r>
              <a:rPr lang="fr-FR" dirty="0" smtClean="0">
                <a:sym typeface="Wingdings" pitchFamily="2" charset="2"/>
              </a:rPr>
              <a:t> in y*</a:t>
            </a:r>
            <a:r>
              <a:rPr lang="fr-FR" dirty="0" smtClean="0">
                <a:sym typeface="Symbol"/>
              </a:rPr>
              <a:t>[-0.5:0.5] / 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measured</a:t>
            </a:r>
            <a:r>
              <a:rPr lang="fr-FR" dirty="0" smtClean="0">
                <a:sym typeface="Symbol"/>
              </a:rPr>
              <a:t> in y* [-1:-0.5]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598" r="53622" b="48125"/>
          <a:stretch>
            <a:fillRect/>
          </a:stretch>
        </p:blipFill>
        <p:spPr bwMode="auto">
          <a:xfrm>
            <a:off x="77032" y="3644900"/>
            <a:ext cx="3347864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056744" y="3924345"/>
            <a:ext cx="118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PYTHIA 6.421</a:t>
            </a:r>
          </a:p>
          <a:p>
            <a:r>
              <a:rPr lang="fr-FR" sz="1400" b="1" dirty="0" smtClean="0"/>
              <a:t>10000 </a:t>
            </a:r>
            <a:r>
              <a:rPr lang="fr-FR" sz="1400" b="1" dirty="0" err="1" smtClean="0"/>
              <a:t>events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47864" y="4221088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sz="1600" b="1" baseline="30000" dirty="0" smtClean="0">
                <a:solidFill>
                  <a:srgbClr val="FF0000"/>
                </a:solidFill>
                <a:latin typeface="Symbol" pitchFamily="18" charset="2"/>
              </a:rPr>
              <a:t>+/-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 [-0.5,0.5]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1880" y="443711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 [-1,-0.5]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491880" y="4773600"/>
            <a:ext cx="951377" cy="1552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78" t="5394" r="54634" b="48165"/>
          <a:stretch>
            <a:fillRect/>
          </a:stretch>
        </p:blipFill>
        <p:spPr bwMode="auto">
          <a:xfrm>
            <a:off x="4851970" y="2729966"/>
            <a:ext cx="4184526" cy="350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588274" y="41490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baseline="-25000" dirty="0" smtClean="0">
                <a:solidFill>
                  <a:srgbClr val="FF0000"/>
                </a:solidFill>
              </a:rPr>
              <a:t>J/</a:t>
            </a:r>
            <a:r>
              <a:rPr lang="fr-FR" b="1" baseline="-250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FF0000"/>
                </a:solidFill>
              </a:rPr>
              <a:t>~18%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88274" y="48598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A</a:t>
            </a:r>
            <a:r>
              <a:rPr lang="fr-FR" b="1" baseline="-25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~2.8%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8034" y="3306030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2837 </a:t>
            </a:r>
            <a:r>
              <a:rPr lang="fr-FR" sz="1200" b="1" dirty="0" err="1" smtClean="0"/>
              <a:t>events</a:t>
            </a:r>
            <a:endParaRPr lang="fr-FR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208655" y="651605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Y*=0 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 Y=2.92</a:t>
            </a:r>
            <a:endParaRPr lang="fr-FR" dirty="0">
              <a:solidFill>
                <a:srgbClr val="3333FF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6732240" y="6300028"/>
            <a:ext cx="504056" cy="72008"/>
          </a:xfrm>
          <a:prstGeom prst="straightConnector1">
            <a:avLst/>
          </a:prstGeom>
          <a:ln w="38100">
            <a:solidFill>
              <a:srgbClr val="3333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plein 24"/>
          <p:cNvSpPr>
            <a:spLocks noChangeAspect="1"/>
          </p:cNvSpPr>
          <p:nvPr/>
        </p:nvSpPr>
        <p:spPr>
          <a:xfrm rot="2700000" flipH="1" flipV="1">
            <a:off x="200980" y="1621897"/>
            <a:ext cx="3720103" cy="372592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Alternative design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Detector size and position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rot="10800000">
            <a:off x="285720" y="3638372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V="1">
            <a:off x="1069964" y="3427220"/>
            <a:ext cx="442118" cy="875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38210" y="320974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5400000" flipH="1" flipV="1">
            <a:off x="427802" y="4495628"/>
            <a:ext cx="1715306" cy="79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4348" y="44120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0" y="2638240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0" y="3709810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14282" y="378124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285852" y="5495760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plein 25"/>
          <p:cNvSpPr>
            <a:spLocks noChangeAspect="1"/>
          </p:cNvSpPr>
          <p:nvPr/>
        </p:nvSpPr>
        <p:spPr>
          <a:xfrm rot="2700000">
            <a:off x="222257" y="1957809"/>
            <a:ext cx="3720103" cy="372592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14414" y="550794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538" t="16124" r="5565" b="1690"/>
          <a:stretch>
            <a:fillRect/>
          </a:stretch>
        </p:blipFill>
        <p:spPr bwMode="auto">
          <a:xfrm>
            <a:off x="3707904" y="1916832"/>
            <a:ext cx="4818997" cy="32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6643701" y="366961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904753" y="450932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143372" y="457200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57817" y="409824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&gt;2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83968" y="3645024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0000FF"/>
                </a:solidFill>
              </a:rPr>
              <a:t>[-1.0:-0.5]</a:t>
            </a:r>
            <a:endParaRPr lang="fr-FR" sz="1100" b="1" dirty="0">
              <a:solidFill>
                <a:srgbClr val="0000FF"/>
              </a:solidFill>
            </a:endParaRPr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>
          <a:xfrm>
            <a:off x="3000332" y="1428736"/>
            <a:ext cx="6143668" cy="4286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Benchmark: a detector covering -1&lt;</a:t>
            </a: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&lt;-0.5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222658" y="5143512"/>
            <a:ext cx="54537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The </a:t>
            </a:r>
            <a:r>
              <a:rPr lang="fr-FR" dirty="0" err="1" smtClean="0">
                <a:sym typeface="Wingdings" pitchFamily="2" charset="2"/>
              </a:rPr>
              <a:t>closer</a:t>
            </a:r>
            <a:r>
              <a:rPr lang="fr-FR" dirty="0" smtClean="0">
                <a:sym typeface="Wingdings" pitchFamily="2" charset="2"/>
              </a:rPr>
              <a:t> position to the 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Dg</a:t>
            </a:r>
            <a:r>
              <a:rPr lang="fr-FR" dirty="0" smtClean="0">
                <a:sym typeface="Wingdings" pitchFamily="2" charset="2"/>
              </a:rPr>
              <a:t>&gt;2cm </a:t>
            </a:r>
            <a:r>
              <a:rPr lang="fr-FR" dirty="0" err="1" smtClean="0">
                <a:sym typeface="Wingdings" pitchFamily="2" charset="2"/>
              </a:rPr>
              <a:t>gives</a:t>
            </a:r>
            <a:r>
              <a:rPr lang="fr-FR" dirty="0" smtClean="0">
                <a:sym typeface="Wingdings" pitchFamily="2" charset="2"/>
              </a:rPr>
              <a:t>:</a:t>
            </a:r>
          </a:p>
          <a:p>
            <a:pPr lvl="1">
              <a:buFont typeface="Wingdings"/>
              <a:buChar char="è"/>
            </a:pPr>
            <a:r>
              <a:rPr lang="fr-FR" sz="1600" dirty="0" smtClean="0">
                <a:sym typeface="Wingdings" pitchFamily="2" charset="2"/>
              </a:rPr>
              <a:t>Z =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103 cm [-1.0:-0.5]</a:t>
            </a:r>
            <a:r>
              <a:rPr lang="fr-FR" sz="1600" dirty="0" smtClean="0">
                <a:sym typeface="Wingdings" pitchFamily="2" charset="2"/>
              </a:rPr>
              <a:t>	</a:t>
            </a:r>
            <a:endParaRPr lang="fr-FR" sz="1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fr-FR" sz="1600" dirty="0" err="1" smtClean="0">
                <a:sym typeface="Wingdings" pitchFamily="2" charset="2"/>
              </a:rPr>
              <a:t>R</a:t>
            </a:r>
            <a:r>
              <a:rPr lang="fr-FR" sz="1600" baseline="-25000" dirty="0" err="1" smtClean="0">
                <a:sym typeface="Wingdings" pitchFamily="2" charset="2"/>
              </a:rPr>
              <a:t>min</a:t>
            </a:r>
            <a:r>
              <a:rPr lang="fr-FR" sz="1600" dirty="0" smtClean="0">
                <a:sym typeface="Wingdings" pitchFamily="2" charset="2"/>
              </a:rPr>
              <a:t>=15 cm and </a:t>
            </a:r>
            <a:r>
              <a:rPr lang="fr-FR" sz="1600" dirty="0" err="1" smtClean="0">
                <a:sym typeface="Wingdings" pitchFamily="2" charset="2"/>
              </a:rPr>
              <a:t>R</a:t>
            </a:r>
            <a:r>
              <a:rPr lang="fr-FR" sz="1600" baseline="-25000" dirty="0" err="1" smtClean="0">
                <a:sym typeface="Wingdings" pitchFamily="2" charset="2"/>
              </a:rPr>
              <a:t>max</a:t>
            </a:r>
            <a:r>
              <a:rPr lang="fr-FR" sz="1600" dirty="0" smtClean="0">
                <a:sym typeface="Wingdings" pitchFamily="2" charset="2"/>
              </a:rPr>
              <a:t> = 31 cm</a:t>
            </a:r>
            <a:endParaRPr lang="fr-FR" sz="1600" dirty="0" smtClean="0"/>
          </a:p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963464" y="6093296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339933"/>
                </a:solidFill>
              </a:rPr>
              <a:t>Should</a:t>
            </a:r>
            <a:r>
              <a:rPr lang="fr-FR" sz="2000" b="1" dirty="0" smtClean="0">
                <a:solidFill>
                  <a:srgbClr val="339933"/>
                </a:solidFill>
              </a:rPr>
              <a:t> </a:t>
            </a:r>
            <a:r>
              <a:rPr lang="fr-FR" sz="2000" b="1" dirty="0" err="1" smtClean="0">
                <a:solidFill>
                  <a:srgbClr val="339933"/>
                </a:solidFill>
              </a:rPr>
              <a:t>be</a:t>
            </a:r>
            <a:r>
              <a:rPr lang="fr-FR" sz="2000" b="1" dirty="0" smtClean="0">
                <a:solidFill>
                  <a:srgbClr val="339933"/>
                </a:solidFill>
              </a:rPr>
              <a:t> ok </a:t>
            </a:r>
            <a:r>
              <a:rPr lang="fr-FR" sz="2000" b="1" dirty="0" err="1" smtClean="0">
                <a:solidFill>
                  <a:srgbClr val="339933"/>
                </a:solidFill>
              </a:rPr>
              <a:t>with</a:t>
            </a:r>
            <a:r>
              <a:rPr lang="fr-FR" sz="2000" b="1" dirty="0" smtClean="0">
                <a:solidFill>
                  <a:srgbClr val="339933"/>
                </a:solidFill>
              </a:rPr>
              <a:t> 0.5 × 0.5 cm² pads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38" name="Espace réservé du pied de page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39" name="Octogone 38"/>
          <p:cNvSpPr/>
          <p:nvPr/>
        </p:nvSpPr>
        <p:spPr>
          <a:xfrm>
            <a:off x="7956376" y="332656"/>
            <a:ext cx="1080120" cy="936104"/>
          </a:xfrm>
          <a:prstGeom prst="octagon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Must check </a:t>
            </a:r>
            <a:r>
              <a:rPr lang="fr-FR" sz="1000" b="1" dirty="0" err="1" smtClean="0">
                <a:solidFill>
                  <a:schemeClr val="bg1"/>
                </a:solidFill>
              </a:rPr>
              <a:t>numbers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err="1" smtClean="0">
                <a:solidFill>
                  <a:schemeClr val="bg1"/>
                </a:solidFill>
              </a:rPr>
              <a:t>with</a:t>
            </a:r>
            <a:r>
              <a:rPr lang="fr-FR" sz="1000" b="1" dirty="0" smtClean="0">
                <a:solidFill>
                  <a:schemeClr val="bg1"/>
                </a:solidFill>
              </a:rPr>
              <a:t> full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680520" cy="5073427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in p+p (</a:t>
            </a:r>
            <a:r>
              <a:rPr lang="fr-FR" dirty="0" err="1" smtClean="0"/>
              <a:t>pythia</a:t>
            </a:r>
            <a:r>
              <a:rPr lang="fr-FR" dirty="0" smtClean="0"/>
              <a:t> 6.421)</a:t>
            </a:r>
          </a:p>
          <a:p>
            <a:pPr lvl="1"/>
            <a:r>
              <a:rPr lang="fr-FR" b="1" dirty="0" smtClean="0"/>
              <a:t>100 000 </a:t>
            </a:r>
            <a:r>
              <a:rPr lang="fr-FR" b="1" dirty="0" err="1" smtClean="0"/>
              <a:t>generated</a:t>
            </a:r>
            <a:r>
              <a:rPr lang="fr-FR" b="1" dirty="0" smtClean="0"/>
              <a:t> </a:t>
            </a:r>
            <a:r>
              <a:rPr lang="fr-FR" b="1" dirty="0" err="1" smtClean="0"/>
              <a:t>events</a:t>
            </a:r>
            <a:endParaRPr lang="fr-FR" b="1" dirty="0" smtClean="0"/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2837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r>
              <a:rPr lang="fr-FR" b="1" dirty="0" smtClean="0">
                <a:solidFill>
                  <a:srgbClr val="0070C0"/>
                </a:solidFill>
              </a:rPr>
              <a:t> w/ (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accept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.~3%)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/>
              <a:t>2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-1&lt;y*&lt;-0.5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Background</a:t>
            </a:r>
          </a:p>
          <a:p>
            <a:pPr lvl="2"/>
            <a:r>
              <a:rPr lang="fr-FR" dirty="0" smtClean="0"/>
              <a:t>All muons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p </a:t>
            </a:r>
            <a:r>
              <a:rPr lang="fr-FR" dirty="0" smtClean="0"/>
              <a:t>and K </a:t>
            </a:r>
            <a:r>
              <a:rPr lang="fr-FR" dirty="0" err="1" smtClean="0"/>
              <a:t>decaying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z=1 m              </a:t>
            </a:r>
            <a:r>
              <a:rPr lang="fr-FR" dirty="0" smtClean="0">
                <a:sym typeface="Wingdings" pitchFamily="2" charset="2"/>
              </a:rPr>
              <a:t> ~0.5%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(0.01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No muon Pz </a:t>
            </a:r>
            <a:r>
              <a:rPr lang="fr-FR" dirty="0" err="1" smtClean="0">
                <a:sym typeface="Wingdings" pitchFamily="2" charset="2"/>
              </a:rPr>
              <a:t>cut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applied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1.0 photon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event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880" y="938175"/>
            <a:ext cx="4201476" cy="37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53305" y="5807005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Note : all </a:t>
            </a:r>
            <a:r>
              <a:rPr lang="fr-FR" b="1" dirty="0" err="1" smtClean="0">
                <a:solidFill>
                  <a:srgbClr val="FF0000"/>
                </a:solidFill>
              </a:rPr>
              <a:t>assuming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perfect</a:t>
            </a:r>
            <a:r>
              <a:rPr lang="fr-FR" b="1" dirty="0" smtClean="0">
                <a:solidFill>
                  <a:srgbClr val="FF0000"/>
                </a:solidFill>
              </a:rPr>
              <a:t> trigger 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            No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fake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4653136"/>
            <a:ext cx="3999813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 J/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3.5&lt;M&lt;3.65 : S/B~9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9974" y="5661248"/>
            <a:ext cx="292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Reduce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bkg</a:t>
            </a:r>
            <a:r>
              <a:rPr lang="fr-FR" b="1" dirty="0" smtClean="0">
                <a:solidFill>
                  <a:srgbClr val="0000FF"/>
                </a:solidFill>
              </a:rPr>
              <a:t> by a factor ~ 2</a:t>
            </a:r>
          </a:p>
          <a:p>
            <a:r>
              <a:rPr lang="fr-FR" b="1" dirty="0" err="1" smtClean="0">
                <a:solidFill>
                  <a:srgbClr val="0000FF"/>
                </a:solidFill>
              </a:rPr>
              <a:t>Reduce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bkg</a:t>
            </a:r>
            <a:r>
              <a:rPr lang="fr-FR" b="1" dirty="0" smtClean="0">
                <a:solidFill>
                  <a:srgbClr val="0000FF"/>
                </a:solidFill>
              </a:rPr>
              <a:t> by a factor &gt; 2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50206" cy="550072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sz="2400" dirty="0" err="1" smtClean="0"/>
              <a:t>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landscape</a:t>
            </a:r>
            <a:endParaRPr lang="fr-FR" sz="2400" dirty="0" smtClean="0"/>
          </a:p>
          <a:p>
            <a:pPr lvl="1">
              <a:defRPr/>
            </a:pPr>
            <a:r>
              <a:rPr lang="fr-FR" sz="1900" b="1" dirty="0" err="1" smtClean="0"/>
              <a:t>Fixed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target</a:t>
            </a:r>
            <a:r>
              <a:rPr lang="fr-FR" sz="1900" b="1" dirty="0" smtClean="0"/>
              <a:t> : SPS/CERN NA38/50/60 </a:t>
            </a:r>
            <a:r>
              <a:rPr lang="fr-FR" sz="1900" b="1" dirty="0" err="1" smtClean="0"/>
              <a:t>experiments</a:t>
            </a:r>
            <a:r>
              <a:rPr lang="fr-FR" sz="1900" b="1" dirty="0" smtClean="0"/>
              <a:t> – </a:t>
            </a:r>
            <a:r>
              <a:rPr lang="fr-FR" sz="1900" b="1" dirty="0" smtClean="0">
                <a:sym typeface="Symbol"/>
              </a:rPr>
              <a:t></a:t>
            </a:r>
            <a:r>
              <a:rPr lang="fr-FR" sz="1900" b="1" dirty="0" err="1" smtClean="0"/>
              <a:t>s</a:t>
            </a:r>
            <a:r>
              <a:rPr lang="fr-FR" sz="1900" b="1" baseline="-25000" dirty="0" err="1" smtClean="0"/>
              <a:t>NN</a:t>
            </a:r>
            <a:r>
              <a:rPr lang="fr-FR" sz="1900" b="1" dirty="0" smtClean="0"/>
              <a:t> = 17 – 30 </a:t>
            </a:r>
            <a:r>
              <a:rPr lang="fr-FR" sz="1900" b="1" dirty="0" err="1" smtClean="0"/>
              <a:t>GeV</a:t>
            </a:r>
            <a:endParaRPr lang="fr-FR" sz="1900" b="1" dirty="0" smtClean="0"/>
          </a:p>
          <a:p>
            <a:pPr lvl="2">
              <a:defRPr/>
            </a:pPr>
            <a:r>
              <a:rPr lang="fr-FR" sz="1500" b="1" dirty="0" err="1" smtClean="0">
                <a:solidFill>
                  <a:srgbClr val="008000"/>
                </a:solidFill>
              </a:rPr>
              <a:t>Statistic</a:t>
            </a:r>
            <a:r>
              <a:rPr lang="fr-FR" sz="1500" b="1" dirty="0" smtClean="0">
                <a:solidFill>
                  <a:srgbClr val="008000"/>
                </a:solidFill>
              </a:rPr>
              <a:t> :100 000’s J/</a:t>
            </a:r>
            <a:r>
              <a:rPr lang="fr-FR" sz="1500" b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  <a:endParaRPr lang="fr-FR" sz="1500" b="1" dirty="0" smtClean="0">
              <a:solidFill>
                <a:srgbClr val="008000"/>
              </a:solidFill>
            </a:endParaRPr>
          </a:p>
          <a:p>
            <a:pPr lvl="2">
              <a:defRPr/>
            </a:pPr>
            <a:r>
              <a:rPr lang="fr-FR" sz="1500" b="1" dirty="0" smtClean="0">
                <a:solidFill>
                  <a:srgbClr val="008000"/>
                </a:solidFill>
              </a:rPr>
              <a:t>Data sets : p+A w/ A=p, d, Be, Al, Cu, Ag, W, Pb; S+U, In+In, Pb+Pb</a:t>
            </a:r>
          </a:p>
          <a:p>
            <a:pPr lvl="2"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Small </a:t>
            </a:r>
            <a:r>
              <a:rPr lang="fr-FR" sz="1500" b="1" dirty="0" err="1" smtClean="0">
                <a:solidFill>
                  <a:srgbClr val="FF0000"/>
                </a:solidFill>
              </a:rPr>
              <a:t>rapidity</a:t>
            </a:r>
            <a:r>
              <a:rPr lang="fr-FR" sz="1500" b="1" dirty="0" smtClean="0">
                <a:solidFill>
                  <a:srgbClr val="FF0000"/>
                </a:solidFill>
              </a:rPr>
              <a:t> </a:t>
            </a:r>
            <a:r>
              <a:rPr lang="fr-FR" sz="1500" b="1" dirty="0" err="1" smtClean="0">
                <a:solidFill>
                  <a:srgbClr val="FF0000"/>
                </a:solidFill>
              </a:rPr>
              <a:t>coverage</a:t>
            </a:r>
            <a:r>
              <a:rPr lang="fr-FR" sz="1500" b="1" dirty="0" smtClean="0">
                <a:solidFill>
                  <a:srgbClr val="FF0000"/>
                </a:solidFill>
              </a:rPr>
              <a:t> (</a:t>
            </a:r>
            <a:r>
              <a:rPr lang="fr-FR" sz="1500" b="1" dirty="0" err="1" smtClean="0">
                <a:solidFill>
                  <a:srgbClr val="FF0000"/>
                </a:solidFill>
              </a:rPr>
              <a:t>typically</a:t>
            </a:r>
            <a:r>
              <a:rPr lang="fr-FR" sz="1500" b="1" dirty="0" smtClean="0">
                <a:solidFill>
                  <a:srgbClr val="FF0000"/>
                </a:solidFill>
              </a:rPr>
              <a:t> y 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fr-FR" sz="1500" b="1" dirty="0" smtClean="0">
                <a:solidFill>
                  <a:srgbClr val="FF0000"/>
                </a:solidFill>
              </a:rPr>
              <a:t>[0,1])</a:t>
            </a:r>
          </a:p>
          <a:p>
            <a:pPr lvl="1">
              <a:defRPr/>
            </a:pPr>
            <a:endParaRPr lang="fr-FR" sz="1900" dirty="0" smtClean="0"/>
          </a:p>
          <a:p>
            <a:pPr lvl="1">
              <a:defRPr/>
            </a:pPr>
            <a:r>
              <a:rPr lang="fr-FR" sz="1900" b="1" dirty="0" err="1" smtClean="0"/>
              <a:t>Collider</a:t>
            </a:r>
            <a:r>
              <a:rPr lang="fr-FR" sz="1900" b="1" dirty="0" smtClean="0"/>
              <a:t> : RHIC/BNL </a:t>
            </a:r>
            <a:r>
              <a:rPr lang="fr-FR" sz="1900" b="1" dirty="0" err="1" smtClean="0"/>
              <a:t>Phenix</a:t>
            </a:r>
            <a:r>
              <a:rPr lang="fr-FR" sz="1900" b="1" dirty="0" smtClean="0"/>
              <a:t>, Star </a:t>
            </a:r>
            <a:r>
              <a:rPr lang="fr-FR" sz="1900" b="1" dirty="0" err="1" smtClean="0"/>
              <a:t>experiments</a:t>
            </a:r>
            <a:r>
              <a:rPr lang="fr-FR" sz="1900" b="1" dirty="0" smtClean="0"/>
              <a:t> – </a:t>
            </a:r>
            <a:r>
              <a:rPr lang="fr-FR" sz="1900" b="1" dirty="0" smtClean="0">
                <a:sym typeface="Symbol"/>
              </a:rPr>
              <a:t></a:t>
            </a:r>
            <a:r>
              <a:rPr lang="fr-FR" sz="1900" b="1" dirty="0" err="1" smtClean="0"/>
              <a:t>s</a:t>
            </a:r>
            <a:r>
              <a:rPr lang="fr-FR" sz="1900" b="1" baseline="-25000" dirty="0" err="1" smtClean="0"/>
              <a:t>NN</a:t>
            </a:r>
            <a:r>
              <a:rPr lang="fr-FR" sz="1900" b="1" dirty="0" smtClean="0"/>
              <a:t> = 200 </a:t>
            </a:r>
            <a:r>
              <a:rPr lang="fr-FR" sz="1900" b="1" dirty="0" err="1" smtClean="0"/>
              <a:t>GeV</a:t>
            </a:r>
            <a:endParaRPr lang="fr-FR" sz="1900" b="1" dirty="0" smtClean="0"/>
          </a:p>
          <a:p>
            <a:pPr lvl="2">
              <a:defRPr/>
            </a:pPr>
            <a:r>
              <a:rPr lang="fr-FR" sz="1500" b="1" dirty="0" err="1" smtClean="0">
                <a:solidFill>
                  <a:srgbClr val="FF0000"/>
                </a:solidFill>
              </a:rPr>
              <a:t>Statistic</a:t>
            </a:r>
            <a:r>
              <a:rPr lang="fr-FR" sz="1500" b="1" dirty="0" smtClean="0">
                <a:solidFill>
                  <a:srgbClr val="FF0000"/>
                </a:solidFill>
              </a:rPr>
              <a:t> : 1000’s J/</a:t>
            </a:r>
            <a:r>
              <a:rPr lang="fr-FR" sz="1500" b="1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fr-FR" sz="1500" b="1" dirty="0" smtClean="0">
                <a:solidFill>
                  <a:srgbClr val="FF0000"/>
                </a:solidFill>
              </a:rPr>
              <a:t> (10000’s </a:t>
            </a:r>
            <a:r>
              <a:rPr lang="fr-FR" sz="1500" b="1" dirty="0" err="1" smtClean="0">
                <a:solidFill>
                  <a:srgbClr val="FF0000"/>
                </a:solidFill>
              </a:rPr>
              <a:t>since</a:t>
            </a:r>
            <a:r>
              <a:rPr lang="fr-FR" sz="1500" b="1" dirty="0" smtClean="0">
                <a:solidFill>
                  <a:srgbClr val="FF0000"/>
                </a:solidFill>
              </a:rPr>
              <a:t> 2007)</a:t>
            </a:r>
          </a:p>
          <a:p>
            <a:pPr lvl="2"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Data sets : p+p, d+Au, Cu+Cu, Au+Au</a:t>
            </a:r>
          </a:p>
          <a:p>
            <a:pPr lvl="2">
              <a:defRPr/>
            </a:pPr>
            <a:r>
              <a:rPr lang="fr-FR" sz="1500" b="1" dirty="0" smtClean="0">
                <a:solidFill>
                  <a:srgbClr val="008000"/>
                </a:solidFill>
              </a:rPr>
              <a:t>Large </a:t>
            </a:r>
            <a:r>
              <a:rPr lang="fr-FR" sz="1500" b="1" dirty="0" err="1" smtClean="0">
                <a:solidFill>
                  <a:srgbClr val="008000"/>
                </a:solidFill>
              </a:rPr>
              <a:t>rapidity</a:t>
            </a:r>
            <a:r>
              <a:rPr lang="fr-FR" sz="1500" b="1" dirty="0" smtClean="0">
                <a:solidFill>
                  <a:srgbClr val="008000"/>
                </a:solidFill>
              </a:rPr>
              <a:t> </a:t>
            </a:r>
            <a:r>
              <a:rPr lang="fr-FR" sz="1500" b="1" dirty="0" err="1" smtClean="0">
                <a:solidFill>
                  <a:srgbClr val="008000"/>
                </a:solidFill>
              </a:rPr>
              <a:t>coverage</a:t>
            </a:r>
            <a:r>
              <a:rPr lang="fr-FR" sz="1500" b="1" dirty="0" smtClean="0">
                <a:solidFill>
                  <a:srgbClr val="008000"/>
                </a:solidFill>
              </a:rPr>
              <a:t> (y </a:t>
            </a:r>
            <a:r>
              <a:rPr lang="fr-FR" sz="1500" b="1" dirty="0" smtClean="0">
                <a:solidFill>
                  <a:srgbClr val="008000"/>
                </a:solidFill>
                <a:sym typeface="Symbol"/>
              </a:rPr>
              <a:t> [-0.5,0.5], </a:t>
            </a:r>
            <a:r>
              <a:rPr lang="fr-FR" sz="1500" b="1" dirty="0" smtClean="0">
                <a:solidFill>
                  <a:srgbClr val="008000"/>
                </a:solidFill>
              </a:rPr>
              <a:t>y </a:t>
            </a:r>
            <a:r>
              <a:rPr lang="fr-FR" sz="1500" b="1" dirty="0" smtClean="0">
                <a:solidFill>
                  <a:srgbClr val="008000"/>
                </a:solidFill>
                <a:sym typeface="Symbol"/>
              </a:rPr>
              <a:t> </a:t>
            </a:r>
            <a:r>
              <a:rPr lang="fr-FR" sz="1500" b="1" dirty="0" smtClean="0">
                <a:solidFill>
                  <a:srgbClr val="008000"/>
                </a:solidFill>
              </a:rPr>
              <a:t>[-2.2,-1.2] and y </a:t>
            </a:r>
            <a:r>
              <a:rPr lang="fr-FR" sz="1500" b="1" dirty="0" smtClean="0">
                <a:solidFill>
                  <a:srgbClr val="008000"/>
                </a:solidFill>
                <a:sym typeface="Symbol"/>
              </a:rPr>
              <a:t> [1.2,2.2]</a:t>
            </a:r>
            <a:r>
              <a:rPr lang="fr-FR" sz="1500" b="1" dirty="0" smtClean="0">
                <a:solidFill>
                  <a:srgbClr val="008000"/>
                </a:solidFill>
              </a:rPr>
              <a:t>)</a:t>
            </a:r>
          </a:p>
          <a:p>
            <a:pPr lvl="1">
              <a:defRPr/>
            </a:pPr>
            <a:endParaRPr lang="fr-FR" sz="1900" dirty="0" smtClean="0"/>
          </a:p>
          <a:p>
            <a:pPr lvl="1">
              <a:defRPr/>
            </a:pPr>
            <a:r>
              <a:rPr lang="fr-FR" sz="1900" b="1" dirty="0" err="1" smtClean="0"/>
              <a:t>Collider</a:t>
            </a:r>
            <a:r>
              <a:rPr lang="fr-FR" sz="1900" b="1" dirty="0" smtClean="0"/>
              <a:t> : LHC/CERN Alice, CMS, Atlas </a:t>
            </a:r>
            <a:r>
              <a:rPr lang="fr-FR" sz="1900" b="1" dirty="0" err="1" smtClean="0"/>
              <a:t>experiments</a:t>
            </a:r>
            <a:r>
              <a:rPr lang="fr-FR" sz="1900" b="1" dirty="0" smtClean="0"/>
              <a:t> (</a:t>
            </a:r>
            <a:r>
              <a:rPr lang="fr-FR" sz="1900" b="1" dirty="0" smtClean="0">
                <a:sym typeface="Symbol"/>
              </a:rPr>
              <a:t></a:t>
            </a:r>
            <a:r>
              <a:rPr lang="fr-FR" sz="1900" b="1" dirty="0" err="1" smtClean="0"/>
              <a:t>s</a:t>
            </a:r>
            <a:r>
              <a:rPr lang="fr-FR" sz="1900" b="1" baseline="-25000" dirty="0" err="1" smtClean="0"/>
              <a:t>NN</a:t>
            </a:r>
            <a:r>
              <a:rPr lang="fr-FR" sz="1900" b="1" dirty="0" smtClean="0"/>
              <a:t> = 5,5 </a:t>
            </a:r>
            <a:r>
              <a:rPr lang="fr-FR" sz="1900" b="1" dirty="0" err="1" smtClean="0"/>
              <a:t>TeV</a:t>
            </a:r>
            <a:r>
              <a:rPr lang="fr-FR" sz="1900" b="1" dirty="0" smtClean="0"/>
              <a:t>)</a:t>
            </a:r>
          </a:p>
          <a:p>
            <a:pPr lvl="2">
              <a:defRPr/>
            </a:pPr>
            <a:r>
              <a:rPr lang="fr-FR" sz="1500" b="1" dirty="0" err="1" smtClean="0">
                <a:solidFill>
                  <a:srgbClr val="008000"/>
                </a:solidFill>
              </a:rPr>
              <a:t>Statistic</a:t>
            </a:r>
            <a:r>
              <a:rPr lang="fr-FR" sz="1500" b="1" dirty="0" smtClean="0">
                <a:solidFill>
                  <a:srgbClr val="008000"/>
                </a:solidFill>
              </a:rPr>
              <a:t> : 100000’s J/</a:t>
            </a:r>
            <a:r>
              <a:rPr lang="fr-FR" sz="1500" b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  <a:endParaRPr lang="fr-FR" sz="1500" b="1" dirty="0" smtClean="0">
              <a:solidFill>
                <a:srgbClr val="008000"/>
              </a:solidFill>
            </a:endParaRPr>
          </a:p>
          <a:p>
            <a:pPr lvl="2"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Data sets : p+p, Pb+Pb, p+Pb</a:t>
            </a:r>
          </a:p>
          <a:p>
            <a:pPr lvl="2">
              <a:defRPr/>
            </a:pPr>
            <a:r>
              <a:rPr lang="fr-FR" sz="1500" b="1" dirty="0" smtClean="0">
                <a:solidFill>
                  <a:srgbClr val="008000"/>
                </a:solidFill>
              </a:rPr>
              <a:t>Large </a:t>
            </a:r>
            <a:r>
              <a:rPr lang="fr-FR" sz="1500" b="1" dirty="0" err="1" smtClean="0">
                <a:solidFill>
                  <a:srgbClr val="008000"/>
                </a:solidFill>
              </a:rPr>
              <a:t>rapidity</a:t>
            </a:r>
            <a:r>
              <a:rPr lang="fr-FR" sz="1500" b="1" dirty="0" smtClean="0">
                <a:solidFill>
                  <a:srgbClr val="008000"/>
                </a:solidFill>
              </a:rPr>
              <a:t> </a:t>
            </a:r>
            <a:r>
              <a:rPr lang="fr-FR" sz="1500" b="1" dirty="0" err="1" smtClean="0">
                <a:solidFill>
                  <a:srgbClr val="008000"/>
                </a:solidFill>
              </a:rPr>
              <a:t>coverage</a:t>
            </a:r>
            <a:r>
              <a:rPr lang="fr-FR" sz="1500" b="1" dirty="0" smtClean="0">
                <a:solidFill>
                  <a:srgbClr val="008000"/>
                </a:solidFill>
              </a:rPr>
              <a:t> (|y|&lt;2.5 ATLAS/CMS, |y|&lt;0.9 and -4.0 &lt; y &lt; -2.5 ALICE)</a:t>
            </a:r>
          </a:p>
          <a:p>
            <a:pPr>
              <a:defRPr/>
            </a:pPr>
            <a:endParaRPr lang="fr-FR" sz="3000" dirty="0" smtClean="0"/>
          </a:p>
          <a:p>
            <a:pPr>
              <a:defRPr/>
            </a:pPr>
            <a:r>
              <a:rPr lang="fr-FR" sz="2400" dirty="0" smtClean="0"/>
              <a:t>Feedback</a:t>
            </a:r>
          </a:p>
          <a:p>
            <a:pPr lvl="1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High </a:t>
            </a:r>
            <a:r>
              <a:rPr lang="fr-FR" sz="2100" b="1" dirty="0" err="1" smtClean="0">
                <a:solidFill>
                  <a:srgbClr val="008000"/>
                </a:solidFill>
              </a:rPr>
              <a:t>statistic</a:t>
            </a:r>
            <a:r>
              <a:rPr lang="fr-FR" sz="2100" dirty="0" smtClean="0">
                <a:sym typeface="Wingdings" pitchFamily="2" charset="2"/>
              </a:rPr>
              <a:t></a:t>
            </a:r>
            <a:r>
              <a:rPr lang="fr-FR" sz="2100" dirty="0" err="1" smtClean="0"/>
              <a:t>draw</a:t>
            </a:r>
            <a:r>
              <a:rPr lang="fr-FR" sz="2100" dirty="0" smtClean="0"/>
              <a:t> </a:t>
            </a:r>
            <a:r>
              <a:rPr lang="fr-FR" sz="2100" dirty="0" err="1" smtClean="0"/>
              <a:t>clear</a:t>
            </a:r>
            <a:r>
              <a:rPr lang="fr-FR" sz="2100" dirty="0" smtClean="0"/>
              <a:t> suppression pattern in </a:t>
            </a:r>
            <a:r>
              <a:rPr lang="fr-FR" sz="2100" b="1" dirty="0" smtClean="0">
                <a:solidFill>
                  <a:srgbClr val="FF0000"/>
                </a:solidFill>
              </a:rPr>
              <a:t>Hot </a:t>
            </a:r>
            <a:r>
              <a:rPr lang="fr-FR" sz="2100" b="1" dirty="0" err="1" smtClean="0">
                <a:solidFill>
                  <a:srgbClr val="FF0000"/>
                </a:solidFill>
              </a:rPr>
              <a:t>Nuclear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Matter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and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lvl="1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data set </a:t>
            </a:r>
            <a:r>
              <a:rPr lang="fr-FR" sz="2100" dirty="0" smtClean="0">
                <a:sym typeface="Wingdings" pitchFamily="2" charset="2"/>
              </a:rPr>
              <a:t> </a:t>
            </a:r>
            <a:r>
              <a:rPr lang="fr-FR" sz="2100" dirty="0" err="1" smtClean="0"/>
              <a:t>draw</a:t>
            </a:r>
            <a:r>
              <a:rPr lang="fr-FR" sz="2100" dirty="0" smtClean="0"/>
              <a:t> </a:t>
            </a:r>
            <a:r>
              <a:rPr lang="fr-FR" sz="2100" dirty="0" err="1" smtClean="0"/>
              <a:t>clear</a:t>
            </a:r>
            <a:r>
              <a:rPr lang="fr-FR" sz="2100" dirty="0" smtClean="0"/>
              <a:t> suppression pattern in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lvl="1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</a:t>
            </a:r>
            <a:r>
              <a:rPr lang="fr-FR" sz="2100" b="1" dirty="0" err="1" smtClean="0">
                <a:solidFill>
                  <a:srgbClr val="008000"/>
                </a:solidFill>
              </a:rPr>
              <a:t>rapidity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b="1" dirty="0" err="1" smtClean="0">
                <a:solidFill>
                  <a:srgbClr val="008000"/>
                </a:solidFill>
              </a:rPr>
              <a:t>coverage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dirty="0" smtClean="0">
                <a:sym typeface="Wingdings" pitchFamily="2" charset="2"/>
              </a:rPr>
              <a:t> </a:t>
            </a:r>
            <a:r>
              <a:rPr lang="fr-FR" sz="2100" dirty="0" err="1" smtClean="0"/>
              <a:t>understand</a:t>
            </a:r>
            <a:r>
              <a:rPr lang="fr-FR" sz="2100" dirty="0" smtClean="0"/>
              <a:t> suppression </a:t>
            </a:r>
            <a:r>
              <a:rPr lang="fr-FR" sz="2100" dirty="0" err="1" smtClean="0"/>
              <a:t>mechanism</a:t>
            </a:r>
            <a:r>
              <a:rPr lang="fr-FR" sz="2100" dirty="0" smtClean="0"/>
              <a:t> in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lvl="1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The </a:t>
            </a:r>
            <a:r>
              <a:rPr lang="fr-FR" sz="2100" b="1" dirty="0" err="1" smtClean="0">
                <a:solidFill>
                  <a:srgbClr val="008000"/>
                </a:solidFill>
              </a:rPr>
              <a:t>most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b="1" dirty="0" err="1" smtClean="0">
                <a:solidFill>
                  <a:srgbClr val="008000"/>
                </a:solidFill>
              </a:rPr>
              <a:t>quarkonium</a:t>
            </a:r>
            <a:r>
              <a:rPr lang="fr-FR" sz="2100" b="1" dirty="0" smtClean="0">
                <a:solidFill>
                  <a:srgbClr val="008000"/>
                </a:solidFill>
              </a:rPr>
              <a:t> states </a:t>
            </a:r>
            <a:r>
              <a:rPr lang="fr-FR" sz="2100" dirty="0" smtClean="0">
                <a:sym typeface="Wingdings" pitchFamily="2" charset="2"/>
              </a:rPr>
              <a:t></a:t>
            </a:r>
            <a:r>
              <a:rPr lang="fr-FR" sz="2100" dirty="0" smtClean="0"/>
              <a:t> </a:t>
            </a:r>
            <a:r>
              <a:rPr lang="fr-FR" sz="2100" dirty="0" err="1" smtClean="0"/>
              <a:t>understand</a:t>
            </a:r>
            <a:r>
              <a:rPr lang="fr-FR" sz="2100" dirty="0" smtClean="0"/>
              <a:t> suppression </a:t>
            </a:r>
            <a:r>
              <a:rPr lang="fr-FR" sz="2100" dirty="0" err="1" smtClean="0"/>
              <a:t>mechanism</a:t>
            </a:r>
            <a:r>
              <a:rPr lang="fr-FR" sz="2100" dirty="0" smtClean="0"/>
              <a:t> in </a:t>
            </a:r>
            <a:r>
              <a:rPr lang="fr-FR" sz="2100" b="1" dirty="0" smtClean="0">
                <a:solidFill>
                  <a:srgbClr val="FF0000"/>
                </a:solidFill>
              </a:rPr>
              <a:t>Hot </a:t>
            </a:r>
            <a:r>
              <a:rPr lang="fr-FR" sz="2100" b="1" dirty="0" err="1" smtClean="0">
                <a:solidFill>
                  <a:srgbClr val="FF0000"/>
                </a:solidFill>
              </a:rPr>
              <a:t>Nuclear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Matter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and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design </a:t>
            </a:r>
            <a:endParaRPr lang="fr-FR" dirty="0"/>
          </a:p>
        </p:txBody>
      </p:sp>
      <p:sp>
        <p:nvSpPr>
          <p:cNvPr id="58" name="Espace réservé du contenu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56" name="Espace réservé du pied de page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5" name="Espace réservé du numéro de diapositive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380312" y="364502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MuID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5" name="Groupe 80"/>
          <p:cNvGrpSpPr/>
          <p:nvPr/>
        </p:nvGrpSpPr>
        <p:grpSpPr>
          <a:xfrm>
            <a:off x="142844" y="1628800"/>
            <a:ext cx="8677628" cy="3168352"/>
            <a:chOff x="142844" y="1422068"/>
            <a:chExt cx="13025688" cy="3168352"/>
          </a:xfrm>
        </p:grpSpPr>
        <p:sp>
          <p:nvSpPr>
            <p:cNvPr id="6" name="ZoneTexte 5"/>
            <p:cNvSpPr txBox="1"/>
            <p:nvPr/>
          </p:nvSpPr>
          <p:spPr>
            <a:xfrm>
              <a:off x="2159502" y="2528610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20 cm</a:t>
              </a:r>
              <a:endParaRPr lang="fr-FR" sz="1100" dirty="0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266041" y="2607212"/>
              <a:ext cx="500066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899593" y="2708920"/>
              <a:ext cx="1205276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5400000">
              <a:off x="828154" y="2714620"/>
              <a:ext cx="14287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apèze 9"/>
            <p:cNvSpPr/>
            <p:nvPr/>
          </p:nvSpPr>
          <p:spPr>
            <a:xfrm>
              <a:off x="425175" y="3074090"/>
              <a:ext cx="279919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1" name="Trapèze 10"/>
            <p:cNvSpPr/>
            <p:nvPr/>
          </p:nvSpPr>
          <p:spPr>
            <a:xfrm flipV="1">
              <a:off x="395535" y="1556792"/>
              <a:ext cx="282883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 rot="5400000">
              <a:off x="1134772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1242861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1350950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1459038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1423127" y="270895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639305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1531216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1747393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1855482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1963571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2071660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575837" y="2214156"/>
              <a:ext cx="324266" cy="3507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 smtClean="0">
                  <a:solidFill>
                    <a:schemeClr val="tx1"/>
                  </a:solidFill>
                </a:rPr>
                <a:t>EM</a:t>
              </a:r>
              <a:endParaRPr lang="fr-FR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5536" y="2780928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30240" y="2143889"/>
              <a:ext cx="1332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 / </a:t>
              </a:r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2844" y="2357430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251521" y="4149080"/>
              <a:ext cx="12917011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86358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89886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0</a:t>
              </a:r>
              <a:endParaRPr lang="fr-FR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2332484" y="2532856"/>
              <a:ext cx="288032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1115616" y="1700808"/>
              <a:ext cx="1008112" cy="360040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2.5 T</a:t>
              </a:r>
              <a:endParaRPr lang="fr-FR" sz="1000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 rot="5400000">
              <a:off x="230374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195736" y="422108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 m</a:t>
              </a:r>
              <a:endParaRPr lang="fr-FR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 rot="5400000">
              <a:off x="3743907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563888" y="422108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 m</a:t>
              </a:r>
              <a:endParaRPr lang="fr-FR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rot="5400000">
              <a:off x="662422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447679" y="4221088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 m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75837" y="2852936"/>
              <a:ext cx="324266" cy="2973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 smtClean="0">
                  <a:solidFill>
                    <a:schemeClr val="tx1"/>
                  </a:solidFill>
                </a:rPr>
                <a:t>EM</a:t>
              </a:r>
              <a:endParaRPr lang="fr-FR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1114846" y="2358172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40 cm</a:t>
              </a:r>
              <a:endParaRPr lang="fr-FR" sz="11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114846" y="1422068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80 cm</a:t>
              </a:r>
              <a:endParaRPr lang="fr-FR" sz="1100" dirty="0"/>
            </a:p>
          </p:txBody>
        </p:sp>
      </p:grpSp>
      <p:cxnSp>
        <p:nvCxnSpPr>
          <p:cNvPr id="41" name="Connecteur droit 40"/>
          <p:cNvCxnSpPr/>
          <p:nvPr/>
        </p:nvCxnSpPr>
        <p:spPr>
          <a:xfrm rot="5400000">
            <a:off x="6336196" y="439181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8208404" y="439181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205698" y="442782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 m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8077906" y="442782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 m</a:t>
            </a:r>
            <a:endParaRPr lang="fr-FR" dirty="0"/>
          </a:p>
        </p:txBody>
      </p:sp>
      <p:sp>
        <p:nvSpPr>
          <p:cNvPr id="45" name="Trapèze 44"/>
          <p:cNvSpPr/>
          <p:nvPr/>
        </p:nvSpPr>
        <p:spPr>
          <a:xfrm rot="16200000">
            <a:off x="2807805" y="368659"/>
            <a:ext cx="3456384" cy="5112568"/>
          </a:xfrm>
          <a:prstGeom prst="trapezoid">
            <a:avLst>
              <a:gd name="adj" fmla="val 32494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/>
          <p:nvPr/>
        </p:nvCxnSpPr>
        <p:spPr>
          <a:xfrm rot="5400000" flipH="1" flipV="1">
            <a:off x="7164849" y="2636351"/>
            <a:ext cx="576000" cy="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6876849" y="1772223"/>
            <a:ext cx="1152000" cy="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>
            <a:off x="6696428" y="1809012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5400000">
            <a:off x="6552412" y="1808628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6624420" y="1808628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6552412" y="4041260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6624420" y="4041260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6696428" y="4041260"/>
            <a:ext cx="1223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4913292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1600" dirty="0" err="1" smtClean="0"/>
              <a:t>Tracking</a:t>
            </a:r>
            <a:r>
              <a:rPr lang="fr-FR" sz="1600" dirty="0" smtClean="0"/>
              <a:t> : 100 cm long à la NA60 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P/P ~ 1%</a:t>
            </a:r>
            <a:r>
              <a:rPr lang="fr-FR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: 2.5 T </a:t>
            </a:r>
            <a:r>
              <a:rPr lang="fr-FR" sz="1600" dirty="0" err="1" smtClean="0"/>
              <a:t>dipole</a:t>
            </a:r>
            <a:r>
              <a:rPr lang="fr-FR" sz="1600" dirty="0" smtClean="0"/>
              <a:t> / 100 cm long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Calorimetry</a:t>
            </a:r>
            <a:r>
              <a:rPr lang="fr-FR" sz="1600" dirty="0" smtClean="0"/>
              <a:t> : 20 cm long </a:t>
            </a:r>
            <a:r>
              <a:rPr lang="fr-FR" sz="1600" dirty="0" err="1" smtClean="0"/>
              <a:t>calorimeter</a:t>
            </a:r>
            <a:r>
              <a:rPr lang="fr-FR" sz="1600" dirty="0" smtClean="0"/>
              <a:t> / </a:t>
            </a:r>
            <a:r>
              <a:rPr lang="fr-FR" sz="1600" dirty="0" err="1" smtClean="0"/>
              <a:t>inner</a:t>
            </a:r>
            <a:r>
              <a:rPr lang="fr-FR" sz="1600" dirty="0" smtClean="0"/>
              <a:t> radius ~ 15cm / </a:t>
            </a:r>
            <a:r>
              <a:rPr lang="fr-FR" sz="1600" dirty="0" err="1" smtClean="0"/>
              <a:t>outer</a:t>
            </a:r>
            <a:r>
              <a:rPr lang="fr-FR" sz="1600" dirty="0" smtClean="0"/>
              <a:t> radius ~ 30 cm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E/E ~ 20%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Absorber à la NA50 : 60 cm </a:t>
            </a:r>
            <a:r>
              <a:rPr lang="fr-FR" sz="1600" dirty="0" err="1" smtClean="0"/>
              <a:t>BeO</a:t>
            </a:r>
            <a:r>
              <a:rPr lang="fr-FR" sz="1600" dirty="0" smtClean="0"/>
              <a:t> + 400 cm C + 80 cm Fe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absorber @ 1m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err="1" smtClean="0">
                <a:sym typeface="Wingdings" pitchFamily="2" charset="2"/>
              </a:rPr>
              <a:t>reduce</a:t>
            </a:r>
            <a:r>
              <a:rPr lang="fr-FR" sz="1600" dirty="0" smtClean="0">
                <a:sym typeface="Wingdings" pitchFamily="2" charset="2"/>
              </a:rPr>
              <a:t> the </a:t>
            </a:r>
            <a:r>
              <a:rPr lang="fr-FR" sz="1600" dirty="0" err="1" smtClean="0">
                <a:sym typeface="Wingdings" pitchFamily="2" charset="2"/>
              </a:rPr>
              <a:t>bkg</a:t>
            </a:r>
            <a:r>
              <a:rPr lang="fr-FR" sz="1600" dirty="0" smtClean="0">
                <a:sym typeface="Wingdings" pitchFamily="2" charset="2"/>
              </a:rPr>
              <a:t> by a factor ~ 2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680520" cy="5073427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in p+p (</a:t>
            </a:r>
            <a:r>
              <a:rPr lang="fr-FR" dirty="0" err="1" smtClean="0"/>
              <a:t>pythia</a:t>
            </a:r>
            <a:r>
              <a:rPr lang="fr-FR" dirty="0" smtClean="0"/>
              <a:t> 6.421)</a:t>
            </a:r>
          </a:p>
          <a:p>
            <a:pPr lvl="1"/>
            <a:r>
              <a:rPr lang="fr-FR" b="1" dirty="0" smtClean="0"/>
              <a:t>100 000 </a:t>
            </a:r>
            <a:r>
              <a:rPr lang="fr-FR" b="1" dirty="0" err="1" smtClean="0"/>
              <a:t>generated</a:t>
            </a:r>
            <a:r>
              <a:rPr lang="fr-FR" b="1" dirty="0" smtClean="0"/>
              <a:t> </a:t>
            </a:r>
            <a:r>
              <a:rPr lang="fr-FR" b="1" dirty="0" err="1" smtClean="0"/>
              <a:t>events</a:t>
            </a:r>
            <a:endParaRPr lang="fr-FR" b="1" dirty="0" smtClean="0"/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P/P=1%</a:t>
            </a:r>
          </a:p>
          <a:p>
            <a:pPr lvl="2"/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E/E=20%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2837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r>
              <a:rPr lang="fr-FR" b="1" dirty="0" smtClean="0">
                <a:solidFill>
                  <a:srgbClr val="0070C0"/>
                </a:solidFill>
              </a:rPr>
              <a:t> w/ (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accept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.~3%)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/>
              <a:t>2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-0.5&lt;y*&lt;0.5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-1&lt;y*&lt;-0.5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Background</a:t>
            </a:r>
          </a:p>
          <a:p>
            <a:pPr lvl="2"/>
            <a:r>
              <a:rPr lang="fr-FR" dirty="0" smtClean="0"/>
              <a:t>All muons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p </a:t>
            </a:r>
            <a:r>
              <a:rPr lang="fr-FR" dirty="0" smtClean="0"/>
              <a:t>and K </a:t>
            </a:r>
            <a:r>
              <a:rPr lang="fr-FR" dirty="0" err="1" smtClean="0"/>
              <a:t>decaying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z=1 m              </a:t>
            </a:r>
            <a:r>
              <a:rPr lang="fr-FR" dirty="0" smtClean="0">
                <a:sym typeface="Wingdings" pitchFamily="2" charset="2"/>
              </a:rPr>
              <a:t> ~0.5%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(0.01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event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No muon Pz </a:t>
            </a:r>
            <a:r>
              <a:rPr lang="fr-FR" dirty="0" err="1" smtClean="0">
                <a:sym typeface="Wingdings" pitchFamily="2" charset="2"/>
              </a:rPr>
              <a:t>cut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applied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1.0 photon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event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880" y="938175"/>
            <a:ext cx="4201476" cy="37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53305" y="5807005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Note : all </a:t>
            </a:r>
            <a:r>
              <a:rPr lang="fr-FR" b="1" dirty="0" err="1" smtClean="0">
                <a:solidFill>
                  <a:srgbClr val="FF0000"/>
                </a:solidFill>
              </a:rPr>
              <a:t>assuming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perfect</a:t>
            </a:r>
            <a:r>
              <a:rPr lang="fr-FR" b="1" dirty="0" smtClean="0">
                <a:solidFill>
                  <a:srgbClr val="FF0000"/>
                </a:solidFill>
              </a:rPr>
              <a:t> trigger 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            No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fake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4653136"/>
            <a:ext cx="3999813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 J/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3.5&lt;M&lt;3.65 : S/B~9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9974" y="5661248"/>
            <a:ext cx="292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Reduce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bkg</a:t>
            </a:r>
            <a:r>
              <a:rPr lang="fr-FR" b="1" dirty="0" smtClean="0">
                <a:solidFill>
                  <a:srgbClr val="0000FF"/>
                </a:solidFill>
              </a:rPr>
              <a:t> by a factor ~ 2</a:t>
            </a:r>
          </a:p>
          <a:p>
            <a:r>
              <a:rPr lang="fr-FR" b="1" dirty="0" err="1" smtClean="0">
                <a:solidFill>
                  <a:srgbClr val="0000FF"/>
                </a:solidFill>
              </a:rPr>
              <a:t>Reduce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bkg</a:t>
            </a:r>
            <a:r>
              <a:rPr lang="fr-FR" b="1" dirty="0" smtClean="0">
                <a:solidFill>
                  <a:srgbClr val="0000FF"/>
                </a:solidFill>
              </a:rPr>
              <a:t> by a factor &gt; 2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p+p</a:t>
            </a:r>
            <a:endParaRPr lang="fr-FR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42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697" y="1556792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95536" y="4797152"/>
            <a:ext cx="4048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m"/>
            </a:pP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</a:t>
            </a:r>
            <a:endParaRPr lang="fr-FR" sz="16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buFont typeface="Symbol"/>
              <a:buChar char="m"/>
            </a:pPr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8594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8594 (100%)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</a:p>
          <a:p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2.4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 1.2% (0.025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 4</a:t>
            </a:r>
            <a:endParaRPr lang="fr-FR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918442" y="4797152"/>
            <a:ext cx="4014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2837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2837 (100%)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1.0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 0.5% (0.01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 </a:t>
            </a:r>
            <a:r>
              <a:rPr lang="fr-FR" sz="1600" b="1" dirty="0" smtClean="0">
                <a:sym typeface="Wingdings" pitchFamily="2" charset="2"/>
              </a:rPr>
              <a:t>S/B ~ 9</a:t>
            </a:r>
            <a:endParaRPr lang="fr-FR" sz="1600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p+p</a:t>
            </a:r>
            <a:endParaRPr lang="fr-FR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42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697" y="1556792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395536" y="4797152"/>
            <a:ext cx="4106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        z=2m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8594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7045 (82%)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</a:t>
            </a:r>
          </a:p>
          <a:p>
            <a:r>
              <a:rPr lang="fr-FR" sz="1600" dirty="0" smtClean="0">
                <a:sym typeface="Wingdings" pitchFamily="2" charset="2"/>
              </a:rPr>
              <a:t>0.8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 1.2% (0.025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~10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918442" y="4797152"/>
            <a:ext cx="4094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2837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2533 (89%)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</a:t>
            </a:r>
          </a:p>
          <a:p>
            <a:r>
              <a:rPr lang="fr-FR" sz="1600" dirty="0" smtClean="0">
                <a:sym typeface="Wingdings" pitchFamily="2" charset="2"/>
              </a:rPr>
              <a:t>0.6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 0.5% (0.01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 </a:t>
            </a:r>
            <a:r>
              <a:rPr lang="fr-FR" sz="1600" b="1" dirty="0" smtClean="0">
                <a:sym typeface="Wingdings" pitchFamily="2" charset="2"/>
              </a:rPr>
              <a:t>S/B ~ 13</a:t>
            </a:r>
            <a:endParaRPr lang="fr-FR" sz="1600" b="1" dirty="0"/>
          </a:p>
        </p:txBody>
      </p:sp>
      <p:sp>
        <p:nvSpPr>
          <p:cNvPr id="20" name="ZoneTexte 19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p+p</a:t>
            </a:r>
            <a:endParaRPr lang="fr-FR" dirty="0"/>
          </a:p>
        </p:txBody>
      </p:sp>
      <p:pic>
        <p:nvPicPr>
          <p:cNvPr id="20" name="Picture 3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040" y="1556792"/>
            <a:ext cx="4031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395536" y="4797152"/>
            <a:ext cx="4163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        z=2m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8385 (98%)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6868 (80%)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 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&gt; 5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0.8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0.07% (0.002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~10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918442" y="4797152"/>
            <a:ext cx="4070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1000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1000 (100%)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 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&gt; 5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0.6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0.05% (0.001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</a:t>
            </a:r>
            <a:r>
              <a:rPr lang="fr-FR" sz="1600" b="1" dirty="0" smtClean="0">
                <a:sym typeface="Wingdings" pitchFamily="2" charset="2"/>
              </a:rPr>
              <a:t>S/B ~ 13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Pb+Pb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608512" cy="5073427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err="1" smtClean="0"/>
              <a:t>Results</a:t>
            </a:r>
            <a:r>
              <a:rPr lang="fr-FR" sz="2600" dirty="0" smtClean="0"/>
              <a:t> in Pb+Pb (</a:t>
            </a:r>
            <a:r>
              <a:rPr lang="fr-FR" sz="2600" dirty="0" err="1" smtClean="0"/>
              <a:t>epos</a:t>
            </a:r>
            <a:r>
              <a:rPr lang="fr-FR" sz="2600" dirty="0" smtClean="0"/>
              <a:t> 1.6) </a:t>
            </a:r>
            <a:r>
              <a:rPr lang="fr-FR" sz="2600" dirty="0" smtClean="0">
                <a:solidFill>
                  <a:srgbClr val="FF0000"/>
                </a:solidFill>
              </a:rPr>
              <a:t>standard design</a:t>
            </a:r>
          </a:p>
          <a:p>
            <a:pPr lvl="1"/>
            <a:r>
              <a:rPr lang="fr-FR" sz="2200" b="1" dirty="0" smtClean="0"/>
              <a:t>1000 </a:t>
            </a:r>
            <a:r>
              <a:rPr lang="fr-FR" sz="2200" b="1" dirty="0" err="1" smtClean="0"/>
              <a:t>generated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events</a:t>
            </a:r>
            <a:endParaRPr lang="fr-FR" sz="2200" b="1" dirty="0" smtClean="0"/>
          </a:p>
          <a:p>
            <a:pPr lvl="2"/>
            <a:r>
              <a:rPr lang="fr-FR" sz="1900" dirty="0" err="1" smtClean="0"/>
              <a:t>Include</a:t>
            </a:r>
            <a:r>
              <a:rPr lang="fr-FR" sz="1900" dirty="0" smtClean="0"/>
              <a:t> </a:t>
            </a:r>
            <a:r>
              <a:rPr lang="fr-FR" sz="1900" dirty="0" smtClean="0">
                <a:latin typeface="Symbol" pitchFamily="18" charset="2"/>
              </a:rPr>
              <a:t>D</a:t>
            </a:r>
            <a:r>
              <a:rPr lang="fr-FR" sz="1900" dirty="0" smtClean="0"/>
              <a:t>P/P=1%</a:t>
            </a:r>
          </a:p>
          <a:p>
            <a:pPr lvl="2"/>
            <a:r>
              <a:rPr lang="fr-FR" sz="1900" dirty="0" err="1" smtClean="0"/>
              <a:t>Include</a:t>
            </a:r>
            <a:r>
              <a:rPr lang="fr-FR" sz="1900" dirty="0" smtClean="0"/>
              <a:t> </a:t>
            </a:r>
            <a:r>
              <a:rPr lang="fr-FR" sz="1900" dirty="0" smtClean="0">
                <a:latin typeface="Symbol" pitchFamily="18" charset="2"/>
              </a:rPr>
              <a:t>D</a:t>
            </a:r>
            <a:r>
              <a:rPr lang="fr-FR" sz="1900" dirty="0" smtClean="0"/>
              <a:t>E/E=20%</a:t>
            </a:r>
          </a:p>
          <a:p>
            <a:pPr lvl="1"/>
            <a:endParaRPr lang="fr-FR" dirty="0" smtClean="0"/>
          </a:p>
          <a:p>
            <a:pPr lvl="1"/>
            <a:r>
              <a:rPr lang="fr-FR" sz="2200" b="1" dirty="0" smtClean="0">
                <a:solidFill>
                  <a:srgbClr val="0070C0"/>
                </a:solidFill>
              </a:rPr>
              <a:t>1000 </a:t>
            </a:r>
            <a:r>
              <a:rPr lang="fr-FR" sz="2200" b="1" dirty="0" err="1" smtClean="0">
                <a:solidFill>
                  <a:srgbClr val="0070C0"/>
                </a:solidFill>
              </a:rPr>
              <a:t>events</a:t>
            </a:r>
            <a:endParaRPr lang="fr-FR" sz="2200" b="1" dirty="0" smtClean="0">
              <a:solidFill>
                <a:srgbClr val="0070C0"/>
              </a:solidFill>
            </a:endParaRPr>
          </a:p>
          <a:p>
            <a:pPr lvl="2"/>
            <a:r>
              <a:rPr lang="fr-FR" sz="1900" dirty="0" smtClean="0"/>
              <a:t>2 </a:t>
            </a:r>
            <a:r>
              <a:rPr lang="fr-FR" sz="1900" dirty="0" smtClean="0">
                <a:latin typeface="Symbol" pitchFamily="18" charset="2"/>
              </a:rPr>
              <a:t>m</a:t>
            </a:r>
            <a:r>
              <a:rPr lang="fr-FR" sz="1900" dirty="0" smtClean="0"/>
              <a:t> </a:t>
            </a:r>
            <a:r>
              <a:rPr lang="fr-FR" sz="1900" dirty="0" err="1" smtClean="0"/>
              <a:t>from</a:t>
            </a:r>
            <a:r>
              <a:rPr lang="fr-FR" sz="1900" dirty="0" smtClean="0"/>
              <a:t> J/</a:t>
            </a:r>
            <a:r>
              <a:rPr lang="fr-FR" sz="1900" dirty="0" smtClean="0">
                <a:latin typeface="Symbol" pitchFamily="18" charset="2"/>
              </a:rPr>
              <a:t>Y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-0.5&lt;y*&lt;0.5</a:t>
            </a:r>
          </a:p>
          <a:p>
            <a:pPr lvl="2"/>
            <a:r>
              <a:rPr lang="fr-FR" sz="1900" dirty="0" smtClean="0"/>
              <a:t>1 </a:t>
            </a:r>
            <a:r>
              <a:rPr lang="fr-FR" sz="1900" dirty="0" smtClean="0">
                <a:latin typeface="Symbol" pitchFamily="18" charset="2"/>
              </a:rPr>
              <a:t>g</a:t>
            </a:r>
            <a:r>
              <a:rPr lang="fr-FR" sz="1900" dirty="0" smtClean="0"/>
              <a:t> </a:t>
            </a:r>
            <a:r>
              <a:rPr lang="fr-FR" sz="1900" dirty="0" err="1" smtClean="0"/>
              <a:t>from</a:t>
            </a:r>
            <a:r>
              <a:rPr lang="fr-FR" sz="1900" dirty="0" smtClean="0"/>
              <a:t> </a:t>
            </a:r>
            <a:r>
              <a:rPr lang="fr-FR" sz="1900" dirty="0" smtClean="0">
                <a:latin typeface="Symbol" pitchFamily="18" charset="2"/>
              </a:rPr>
              <a:t>c</a:t>
            </a:r>
            <a:r>
              <a:rPr lang="fr-FR" sz="1900" baseline="-25000" dirty="0" smtClean="0"/>
              <a:t>c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-1&lt;y*&lt;-0.5</a:t>
            </a:r>
          </a:p>
          <a:p>
            <a:pPr lvl="1"/>
            <a:endParaRPr lang="fr-FR" dirty="0" smtClean="0"/>
          </a:p>
          <a:p>
            <a:pPr lvl="1"/>
            <a:r>
              <a:rPr lang="fr-FR" sz="2200" b="1" dirty="0" smtClean="0">
                <a:solidFill>
                  <a:srgbClr val="FF0000"/>
                </a:solidFill>
              </a:rPr>
              <a:t>Background</a:t>
            </a:r>
          </a:p>
          <a:p>
            <a:pPr lvl="2"/>
            <a:r>
              <a:rPr lang="fr-FR" sz="1900" dirty="0" smtClean="0"/>
              <a:t>All muons </a:t>
            </a:r>
            <a:r>
              <a:rPr lang="fr-FR" sz="1900" dirty="0" err="1" smtClean="0"/>
              <a:t>from</a:t>
            </a:r>
            <a:r>
              <a:rPr lang="fr-FR" sz="1900" dirty="0" smtClean="0"/>
              <a:t> </a:t>
            </a:r>
            <a:r>
              <a:rPr lang="fr-FR" sz="1900" dirty="0" err="1" smtClean="0"/>
              <a:t>charged</a:t>
            </a:r>
            <a:r>
              <a:rPr lang="fr-FR" sz="1900" dirty="0" smtClean="0"/>
              <a:t> </a:t>
            </a:r>
            <a:r>
              <a:rPr lang="fr-FR" sz="1900" dirty="0" smtClean="0">
                <a:latin typeface="Symbol" pitchFamily="18" charset="2"/>
              </a:rPr>
              <a:t>p </a:t>
            </a:r>
            <a:r>
              <a:rPr lang="fr-FR" sz="1900" dirty="0" smtClean="0"/>
              <a:t>and K </a:t>
            </a:r>
            <a:r>
              <a:rPr lang="fr-FR" sz="1900" dirty="0" err="1" smtClean="0"/>
              <a:t>decaying</a:t>
            </a:r>
            <a:r>
              <a:rPr lang="fr-FR" sz="1900" dirty="0" smtClean="0"/>
              <a:t> </a:t>
            </a:r>
            <a:r>
              <a:rPr lang="fr-FR" sz="1900" dirty="0" err="1" smtClean="0"/>
              <a:t>at</a:t>
            </a:r>
            <a:r>
              <a:rPr lang="fr-FR" sz="1900" dirty="0" smtClean="0"/>
              <a:t> </a:t>
            </a:r>
            <a:r>
              <a:rPr lang="fr-FR" sz="1900" dirty="0" err="1" smtClean="0"/>
              <a:t>most</a:t>
            </a:r>
            <a:r>
              <a:rPr lang="fr-FR" sz="1900" dirty="0" smtClean="0"/>
              <a:t> </a:t>
            </a:r>
            <a:r>
              <a:rPr lang="fr-FR" sz="1900" dirty="0" err="1" smtClean="0"/>
              <a:t>at</a:t>
            </a:r>
            <a:r>
              <a:rPr lang="fr-FR" sz="1900" dirty="0" smtClean="0"/>
              <a:t> z=2 m              </a:t>
            </a:r>
            <a:r>
              <a:rPr lang="fr-FR" sz="1900" dirty="0" smtClean="0">
                <a:sym typeface="Wingdings" pitchFamily="2" charset="2"/>
              </a:rPr>
              <a:t> ~1.2%</a:t>
            </a:r>
            <a:r>
              <a:rPr lang="fr-FR" sz="1900" dirty="0" smtClean="0"/>
              <a:t> </a:t>
            </a:r>
            <a:r>
              <a:rPr lang="fr-FR" sz="1900" dirty="0" smtClean="0">
                <a:sym typeface="Wingdings" pitchFamily="2" charset="2"/>
              </a:rPr>
              <a:t>(0.7 </a:t>
            </a:r>
            <a:r>
              <a:rPr lang="fr-FR" sz="19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900" dirty="0" smtClean="0">
                <a:sym typeface="Wingdings" pitchFamily="2" charset="2"/>
              </a:rPr>
              <a:t>/</a:t>
            </a:r>
            <a:r>
              <a:rPr lang="fr-FR" sz="1900" dirty="0" err="1" smtClean="0">
                <a:sym typeface="Wingdings" pitchFamily="2" charset="2"/>
              </a:rPr>
              <a:t>event</a:t>
            </a:r>
            <a:r>
              <a:rPr lang="fr-FR" sz="1900" dirty="0" smtClean="0">
                <a:sym typeface="Wingdings" pitchFamily="2" charset="2"/>
              </a:rPr>
              <a:t>)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No muon Pz </a:t>
            </a:r>
            <a:r>
              <a:rPr lang="fr-FR" dirty="0" err="1" smtClean="0">
                <a:sym typeface="Wingdings" pitchFamily="2" charset="2"/>
              </a:rPr>
              <a:t>cut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applied</a:t>
            </a:r>
            <a:r>
              <a:rPr lang="fr-FR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sz="1900" dirty="0" smtClean="0">
                <a:solidFill>
                  <a:srgbClr val="FF0000"/>
                </a:solidFill>
                <a:sym typeface="Wingdings" pitchFamily="2" charset="2"/>
              </a:rPr>
              <a:t>92.6 photon </a:t>
            </a:r>
            <a:r>
              <a:rPr lang="fr-FR" sz="1900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9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9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900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1900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fr-FR" sz="1900" dirty="0" err="1" smtClean="0">
                <a:solidFill>
                  <a:srgbClr val="FF0000"/>
                </a:solidFill>
                <a:sym typeface="Wingdings" pitchFamily="2" charset="2"/>
              </a:rPr>
              <a:t>event</a:t>
            </a:r>
            <a:endParaRPr lang="fr-FR" sz="19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888" y="1298215"/>
            <a:ext cx="4038600" cy="37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16016" y="5085184"/>
            <a:ext cx="4328429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 J/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chemeClr val="bg1"/>
                </a:solidFill>
                <a:sym typeface="Wingdings" pitchFamily="2" charset="2"/>
              </a:rPr>
              <a:t> 3.5&lt;M&lt;3.65 : S/B~0.14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Pb+Pb</a:t>
            </a:r>
            <a:endParaRPr lang="fr-FR" dirty="0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42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697" y="1556792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95536" y="4797152"/>
            <a:ext cx="4114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        z=2m</a:t>
            </a:r>
            <a:endParaRPr lang="fr-FR" sz="16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1000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1000 (100%)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r>
              <a:rPr lang="fr-FR" sz="1600" dirty="0" smtClean="0">
                <a:sym typeface="Wingdings" pitchFamily="2" charset="2"/>
              </a:rPr>
              <a:t>92.6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1.2% (0.7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~0.14</a:t>
            </a:r>
            <a:endParaRPr lang="fr-FR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918442" y="4797152"/>
            <a:ext cx="4014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1000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1000 (100%)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r>
              <a:rPr lang="fr-FR" sz="1600" dirty="0" smtClean="0">
                <a:sym typeface="Wingdings" pitchFamily="2" charset="2"/>
              </a:rPr>
              <a:t>44.3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0.5% (0.3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</a:t>
            </a:r>
            <a:r>
              <a:rPr lang="fr-FR" sz="1600" b="1" dirty="0" smtClean="0">
                <a:sym typeface="Wingdings" pitchFamily="2" charset="2"/>
              </a:rPr>
              <a:t>S/B ~ 0.3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Pb+Pb</a:t>
            </a:r>
            <a:endParaRPr lang="fr-FR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42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697" y="1556792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395536" y="4797152"/>
            <a:ext cx="3910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        z=2m</a:t>
            </a:r>
            <a:endParaRPr lang="fr-FR" sz="16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1000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 193 (19%)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   </a:t>
            </a:r>
          </a:p>
          <a:p>
            <a:r>
              <a:rPr lang="fr-FR" sz="1600" dirty="0" smtClean="0">
                <a:sym typeface="Wingdings" pitchFamily="2" charset="2"/>
              </a:rPr>
              <a:t>0.5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1.2% (0.7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~6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918442" y="4797152"/>
            <a:ext cx="3805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1000 (100%)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276 (28%)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 </a:t>
            </a:r>
          </a:p>
          <a:p>
            <a:r>
              <a:rPr lang="fr-FR" sz="1600" dirty="0" smtClean="0">
                <a:sym typeface="Wingdings" pitchFamily="2" charset="2"/>
              </a:rPr>
              <a:t>0.8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0.5% (0.3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</a:t>
            </a:r>
            <a:r>
              <a:rPr lang="fr-FR" sz="1600" b="1" dirty="0" smtClean="0">
                <a:sym typeface="Wingdings" pitchFamily="2" charset="2"/>
              </a:rPr>
              <a:t>S/B ~ 4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Standard design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Alternative design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– Pb+Pb</a:t>
            </a:r>
            <a:endParaRPr lang="fr-FR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7425"/>
            <a:ext cx="4040188" cy="3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697" y="1556792"/>
            <a:ext cx="4041775" cy="3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95536" y="4797152"/>
            <a:ext cx="3955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00FF"/>
                </a:solidFill>
              </a:rPr>
              <a:t> [-0.5 ; 0.5]       </a:t>
            </a:r>
            <a:r>
              <a:rPr lang="fr-FR" sz="160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00FF"/>
                </a:solidFill>
              </a:rPr>
              <a:t>-0.5 ; 0.5]        z=2m</a:t>
            </a:r>
            <a:endParaRPr lang="fr-FR" sz="16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970 (97%)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      189 (19%)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 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&gt; 5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0.5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  0.12% (0.08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 </a:t>
            </a:r>
            <a:r>
              <a:rPr lang="fr-FR" sz="1600" b="1" dirty="0" smtClean="0">
                <a:sym typeface="Wingdings" pitchFamily="2" charset="2"/>
              </a:rPr>
              <a:t>S/B ~6</a:t>
            </a:r>
            <a:endParaRPr lang="fr-FR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918442" y="4797152"/>
            <a:ext cx="3862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008000"/>
                </a:solidFill>
              </a:rPr>
              <a:t> [-0.5 ; 0.5]       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Symbol"/>
              </a:rPr>
              <a:t> [</a:t>
            </a:r>
            <a:r>
              <a:rPr lang="fr-FR" sz="1600" b="1" dirty="0" smtClean="0">
                <a:solidFill>
                  <a:srgbClr val="008000"/>
                </a:solidFill>
              </a:rPr>
              <a:t>-1 ; -0.5]          z=1m</a:t>
            </a:r>
            <a:endParaRPr lang="fr-FR" sz="16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980 (98%) J/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ym typeface="Wingdings" pitchFamily="2" charset="2"/>
              </a:rPr>
              <a:t>                             268 (27%)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600" baseline="-25000" dirty="0" smtClean="0">
                <a:sym typeface="Wingdings" pitchFamily="2" charset="2"/>
              </a:rPr>
              <a:t>c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>
              <a:sym typeface="Wingdings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100&lt;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&lt;160 MeV                   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&gt; 5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r>
              <a:rPr lang="fr-FR" sz="1600" dirty="0" smtClean="0">
                <a:sym typeface="Wingdings" pitchFamily="2" charset="2"/>
              </a:rPr>
              <a:t>0.8 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600" baseline="-25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-25000" dirty="0" smtClean="0">
                <a:sym typeface="Wingdings" pitchFamily="2" charset="2"/>
              </a:rPr>
              <a:t>0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      0.06% (0.04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evt</a:t>
            </a:r>
            <a:r>
              <a:rPr lang="fr-FR" sz="1600" dirty="0" smtClean="0">
                <a:sym typeface="Wingdings" pitchFamily="2" charset="2"/>
              </a:rPr>
              <a:t>)       </a:t>
            </a:r>
            <a:r>
              <a:rPr lang="fr-FR" sz="1600" b="1" dirty="0" smtClean="0">
                <a:sym typeface="Wingdings" pitchFamily="2" charset="2"/>
              </a:rPr>
              <a:t>S/B ~ 4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 rot="19447879">
            <a:off x="-8320" y="422322"/>
            <a:ext cx="17043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Must check </a:t>
            </a:r>
            <a:r>
              <a:rPr lang="fr-FR" sz="1400" dirty="0" err="1" smtClean="0">
                <a:solidFill>
                  <a:srgbClr val="FF0000"/>
                </a:solidFill>
              </a:rPr>
              <a:t>numbers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full simulation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0070C0"/>
                </a:solidFill>
              </a:rPr>
              <a:t>Tracking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err="1" smtClean="0"/>
              <a:t>measure</a:t>
            </a:r>
            <a:r>
              <a:rPr lang="fr-FR" dirty="0" smtClean="0"/>
              <a:t> muon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absorber </a:t>
            </a:r>
          </a:p>
          <a:p>
            <a:pPr lvl="2">
              <a:buFont typeface="Wingdings"/>
              <a:buChar char="è"/>
            </a:pP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OK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a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silicon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vertex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tracking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+ 1m long 2.5 to 4 T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dipole</a:t>
            </a:r>
            <a:endParaRPr lang="fr-FR" b="1" dirty="0" smtClean="0">
              <a:solidFill>
                <a:srgbClr val="008000"/>
              </a:solidFill>
              <a:sym typeface="Wingdings" pitchFamily="2" charset="2"/>
            </a:endParaRPr>
          </a:p>
          <a:p>
            <a:pPr lvl="2">
              <a:buFont typeface="Wingdings"/>
              <a:buChar char="è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to check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full simulations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b="1" dirty="0" err="1" smtClean="0">
                <a:solidFill>
                  <a:srgbClr val="0070C0"/>
                </a:solidFill>
              </a:rPr>
              <a:t>Calorimetry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err="1" smtClean="0"/>
              <a:t>identify</a:t>
            </a:r>
            <a:r>
              <a:rPr lang="fr-FR" dirty="0" smtClean="0"/>
              <a:t> and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photons in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busy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lvl="2">
              <a:buNone/>
            </a:pP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 OK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Tg+Si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calorimeter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(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see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Calice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collab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.)</a:t>
            </a:r>
          </a:p>
          <a:p>
            <a:pPr lvl="2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To check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full simulations (+ test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?)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Absorber</a:t>
            </a:r>
          </a:p>
          <a:p>
            <a:pPr lvl="2"/>
            <a:r>
              <a:rPr lang="fr-FR" dirty="0" smtClean="0"/>
              <a:t>À la NA50, ~ 6m long 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 OK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A compact (2m long) </a:t>
            </a:r>
            <a:r>
              <a:rPr lang="fr-FR" dirty="0" err="1" smtClean="0">
                <a:sym typeface="Wingdings" pitchFamily="2" charset="2"/>
              </a:rPr>
              <a:t>DHCal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 to 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be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investigated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 (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see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 Calice 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collab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.)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/>
            <a:r>
              <a:rPr lang="fr-FR" b="1" dirty="0" err="1" smtClean="0">
                <a:solidFill>
                  <a:srgbClr val="0070C0"/>
                </a:solidFill>
              </a:rPr>
              <a:t>MuID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/>
            <a:r>
              <a:rPr lang="fr-FR" dirty="0" smtClean="0"/>
              <a:t>trigger </a:t>
            </a:r>
            <a:r>
              <a:rPr lang="fr-FR" dirty="0" err="1" smtClean="0"/>
              <a:t>with</a:t>
            </a:r>
            <a:r>
              <a:rPr lang="fr-FR" dirty="0" smtClean="0"/>
              <a:t> good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 to 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be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sym typeface="Wingdings" pitchFamily="2" charset="2"/>
              </a:rPr>
              <a:t>investigated</a:t>
            </a:r>
            <a:endParaRPr lang="fr-FR" b="1" dirty="0" smtClean="0">
              <a:solidFill>
                <a:srgbClr val="FFC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challenges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goals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dirty="0" smtClean="0"/>
              <a:t>High </a:t>
            </a:r>
            <a:r>
              <a:rPr lang="fr-FR" dirty="0" err="1" smtClean="0"/>
              <a:t>statistic</a:t>
            </a:r>
            <a:endParaRPr lang="fr-FR" dirty="0" smtClean="0"/>
          </a:p>
          <a:p>
            <a:pPr marL="1257300" lvl="2" indent="-457200">
              <a:buFont typeface="+mj-lt"/>
              <a:buAutoNum type="arabicPeriod"/>
            </a:pPr>
            <a:r>
              <a:rPr lang="fr-FR" dirty="0" err="1" smtClean="0"/>
              <a:t>Need</a:t>
            </a:r>
            <a:r>
              <a:rPr lang="fr-FR" dirty="0" smtClean="0"/>
              <a:t> to use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Pb </a:t>
            </a:r>
            <a:r>
              <a:rPr lang="fr-FR" dirty="0" err="1" smtClean="0"/>
              <a:t>beam</a:t>
            </a:r>
            <a:r>
              <a:rPr lang="fr-FR" dirty="0" smtClean="0"/>
              <a:t> (~ 10</a:t>
            </a:r>
            <a:r>
              <a:rPr lang="fr-FR" baseline="30000" dirty="0" smtClean="0"/>
              <a:t>7</a:t>
            </a:r>
            <a:r>
              <a:rPr lang="fr-FR" dirty="0" smtClean="0"/>
              <a:t> Pb/sec)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dirty="0" err="1" smtClean="0"/>
              <a:t>Need</a:t>
            </a:r>
            <a:r>
              <a:rPr lang="fr-FR" dirty="0" smtClean="0"/>
              <a:t> to use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p </a:t>
            </a:r>
            <a:r>
              <a:rPr lang="fr-FR" dirty="0" err="1" smtClean="0"/>
              <a:t>beam</a:t>
            </a:r>
            <a:r>
              <a:rPr lang="fr-FR" dirty="0" smtClean="0"/>
              <a:t> (~ 109 p/sec)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dirty="0" smtClean="0"/>
              <a:t>Large data set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dirty="0" smtClean="0"/>
              <a:t>Large </a:t>
            </a:r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in p+A : Plan to </a:t>
            </a:r>
            <a:r>
              <a:rPr lang="fr-FR" dirty="0" err="1" smtClean="0"/>
              <a:t>measure</a:t>
            </a:r>
            <a:r>
              <a:rPr lang="fr-FR" dirty="0" smtClean="0"/>
              <a:t> cc, J/Y, Y’, open </a:t>
            </a:r>
            <a:r>
              <a:rPr lang="fr-FR" dirty="0" err="1" smtClean="0"/>
              <a:t>charm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y* [-0.5, 2]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quarkonium</a:t>
            </a:r>
            <a:r>
              <a:rPr lang="fr-FR" dirty="0" smtClean="0"/>
              <a:t> states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dirty="0" smtClean="0"/>
              <a:t>Plan to </a:t>
            </a:r>
            <a:r>
              <a:rPr lang="fr-FR" dirty="0" err="1" smtClean="0"/>
              <a:t>measure</a:t>
            </a:r>
            <a:r>
              <a:rPr lang="fr-FR" dirty="0" smtClean="0"/>
              <a:t> cc, J/Y, Y’ and open </a:t>
            </a:r>
            <a:r>
              <a:rPr lang="fr-FR" dirty="0" err="1" smtClean="0"/>
              <a:t>charm</a:t>
            </a:r>
            <a:r>
              <a:rPr lang="fr-FR" dirty="0" smtClean="0"/>
              <a:t> in Pb+Pb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: y [-0.5, 0.5]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dirty="0" err="1" smtClean="0"/>
              <a:t>Statistic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: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dirty="0" smtClean="0"/>
              <a:t>In Pb+Pb (per 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</a:p>
          <a:p>
            <a:pPr marL="1257300" lvl="2" indent="-457200">
              <a:buFont typeface="+mj-lt"/>
              <a:buAutoNum type="arabicPeriod"/>
            </a:pPr>
            <a:r>
              <a:rPr lang="fr-FR" dirty="0" smtClean="0"/>
              <a:t>In p+A (per 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design </a:t>
            </a:r>
            <a:endParaRPr lang="fr-FR" dirty="0"/>
          </a:p>
        </p:txBody>
      </p:sp>
      <p:sp>
        <p:nvSpPr>
          <p:cNvPr id="55" name="Espace réservé du contenu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Alternative compact design :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do </a:t>
            </a:r>
            <a:r>
              <a:rPr lang="fr-FR" dirty="0" err="1" smtClean="0"/>
              <a:t>that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23928" y="328498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MuID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3" name="Groupe 80"/>
          <p:cNvGrpSpPr/>
          <p:nvPr/>
        </p:nvGrpSpPr>
        <p:grpSpPr>
          <a:xfrm>
            <a:off x="142844" y="1763524"/>
            <a:ext cx="8677628" cy="3033628"/>
            <a:chOff x="142844" y="1556792"/>
            <a:chExt cx="13025688" cy="3033628"/>
          </a:xfrm>
        </p:grpSpPr>
        <p:sp>
          <p:nvSpPr>
            <p:cNvPr id="6" name="ZoneTexte 5"/>
            <p:cNvSpPr txBox="1"/>
            <p:nvPr/>
          </p:nvSpPr>
          <p:spPr>
            <a:xfrm>
              <a:off x="2159502" y="2528610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20 cm</a:t>
              </a:r>
              <a:endParaRPr lang="fr-FR" sz="1100" dirty="0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266041" y="2607212"/>
              <a:ext cx="500066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899593" y="2708920"/>
              <a:ext cx="1205276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5400000">
              <a:off x="828154" y="2714620"/>
              <a:ext cx="14287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apèze 9"/>
            <p:cNvSpPr/>
            <p:nvPr/>
          </p:nvSpPr>
          <p:spPr>
            <a:xfrm>
              <a:off x="425175" y="3074090"/>
              <a:ext cx="279919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1" name="Trapèze 10"/>
            <p:cNvSpPr/>
            <p:nvPr/>
          </p:nvSpPr>
          <p:spPr>
            <a:xfrm flipV="1">
              <a:off x="395535" y="1556792"/>
              <a:ext cx="282883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 rot="5400000">
              <a:off x="1134772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1242861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1350950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1459038" y="2715744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1423127" y="270895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639305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1531216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1747393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1855482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1963571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2071660" y="2702112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575837" y="2214156"/>
              <a:ext cx="324266" cy="3507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 smtClean="0">
                  <a:solidFill>
                    <a:schemeClr val="tx1"/>
                  </a:solidFill>
                </a:rPr>
                <a:t>EM</a:t>
              </a:r>
              <a:endParaRPr lang="fr-FR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5536" y="2780928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30240" y="2143889"/>
              <a:ext cx="1332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 / </a:t>
              </a:r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2844" y="2357430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251521" y="4149080"/>
              <a:ext cx="12917011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86358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89886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0</a:t>
              </a:r>
              <a:endParaRPr lang="fr-FR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2332484" y="2532856"/>
              <a:ext cx="288032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1115616" y="1700808"/>
              <a:ext cx="1008112" cy="360040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2.5 T</a:t>
              </a:r>
              <a:endParaRPr lang="fr-FR" sz="1000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 rot="5400000">
              <a:off x="230374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195736" y="422108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 m</a:t>
              </a:r>
              <a:endParaRPr lang="fr-FR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 rot="5400000">
              <a:off x="3743907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563888" y="422108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 m</a:t>
              </a:r>
              <a:endParaRPr lang="fr-FR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rot="5400000">
              <a:off x="6624228" y="4185084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447679" y="4221088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 m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75837" y="2852936"/>
              <a:ext cx="324266" cy="2973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 smtClean="0">
                  <a:solidFill>
                    <a:schemeClr val="tx1"/>
                  </a:solidFill>
                </a:rPr>
                <a:t>EM</a:t>
              </a:r>
              <a:endParaRPr lang="fr-FR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142765" y="2430180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20 cm</a:t>
              </a:r>
              <a:endParaRPr lang="fr-FR" sz="11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034676" y="1998132"/>
              <a:ext cx="9567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40 cm</a:t>
              </a:r>
              <a:endParaRPr lang="fr-FR" sz="1100" dirty="0"/>
            </a:p>
          </p:txBody>
        </p:sp>
      </p:grpSp>
      <p:cxnSp>
        <p:nvCxnSpPr>
          <p:cNvPr id="41" name="Connecteur droit 40"/>
          <p:cNvCxnSpPr/>
          <p:nvPr/>
        </p:nvCxnSpPr>
        <p:spPr>
          <a:xfrm rot="5400000">
            <a:off x="6336196" y="439181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8208404" y="439181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205698" y="442782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 m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8077906" y="442782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 m</a:t>
            </a:r>
            <a:endParaRPr lang="fr-FR" dirty="0"/>
          </a:p>
        </p:txBody>
      </p:sp>
      <p:sp>
        <p:nvSpPr>
          <p:cNvPr id="45" name="Trapèze 44"/>
          <p:cNvSpPr/>
          <p:nvPr/>
        </p:nvSpPr>
        <p:spPr>
          <a:xfrm rot="16200000">
            <a:off x="1763689" y="2060847"/>
            <a:ext cx="2088233" cy="1656183"/>
          </a:xfrm>
          <a:prstGeom prst="trapezoid">
            <a:avLst>
              <a:gd name="adj" fmla="val 32494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/>
          <p:nvPr/>
        </p:nvCxnSpPr>
        <p:spPr>
          <a:xfrm rot="5400000">
            <a:off x="3383868" y="2312876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4913292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1600" dirty="0" err="1" smtClean="0"/>
              <a:t>Tracking</a:t>
            </a:r>
            <a:r>
              <a:rPr lang="fr-FR" sz="1600" dirty="0" smtClean="0"/>
              <a:t> : 100 cm long à la NA60 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P/P ~ 1%</a:t>
            </a:r>
            <a:r>
              <a:rPr lang="fr-FR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: 2.5 T </a:t>
            </a:r>
            <a:r>
              <a:rPr lang="fr-FR" sz="1600" dirty="0" err="1" smtClean="0"/>
              <a:t>dipole</a:t>
            </a:r>
            <a:r>
              <a:rPr lang="fr-FR" sz="1600" dirty="0" smtClean="0"/>
              <a:t> / 100 cm long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Calorimetry</a:t>
            </a:r>
            <a:r>
              <a:rPr lang="fr-FR" sz="1600" dirty="0" smtClean="0"/>
              <a:t> : 20 cm long </a:t>
            </a:r>
            <a:r>
              <a:rPr lang="fr-FR" sz="1600" dirty="0" err="1" smtClean="0"/>
              <a:t>calorimeter</a:t>
            </a:r>
            <a:r>
              <a:rPr lang="fr-FR" sz="1600" dirty="0" smtClean="0"/>
              <a:t> / </a:t>
            </a:r>
            <a:r>
              <a:rPr lang="fr-FR" sz="1600" dirty="0" err="1" smtClean="0"/>
              <a:t>inner</a:t>
            </a:r>
            <a:r>
              <a:rPr lang="fr-FR" sz="1600" dirty="0" smtClean="0"/>
              <a:t> radius ~ 15cm / </a:t>
            </a:r>
            <a:r>
              <a:rPr lang="fr-FR" sz="1600" dirty="0" err="1" smtClean="0"/>
              <a:t>outer</a:t>
            </a:r>
            <a:r>
              <a:rPr lang="fr-FR" sz="1600" dirty="0" smtClean="0"/>
              <a:t> radius ~ 30 cm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ym typeface="Wingdings" pitchFamily="2" charset="2"/>
              </a:rPr>
              <a:t>E/E ~ 20%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Absorber : </a:t>
            </a:r>
            <a:r>
              <a:rPr lang="fr-FR" sz="1600" dirty="0" err="1" smtClean="0"/>
              <a:t>DHCal</a:t>
            </a:r>
            <a:r>
              <a:rPr lang="fr-FR" sz="1600" dirty="0" smtClean="0"/>
              <a:t>, 2m Fe long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absorber @ 1m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err="1" smtClean="0">
                <a:sym typeface="Wingdings" pitchFamily="2" charset="2"/>
              </a:rPr>
              <a:t>reduce</a:t>
            </a:r>
            <a:r>
              <a:rPr lang="fr-FR" sz="1600" dirty="0" smtClean="0">
                <a:sym typeface="Wingdings" pitchFamily="2" charset="2"/>
              </a:rPr>
              <a:t> the </a:t>
            </a:r>
            <a:r>
              <a:rPr lang="fr-FR" sz="1600" dirty="0" err="1" smtClean="0">
                <a:sym typeface="Wingdings" pitchFamily="2" charset="2"/>
              </a:rPr>
              <a:t>bkg</a:t>
            </a:r>
            <a:r>
              <a:rPr lang="fr-FR" sz="1600" dirty="0" smtClean="0">
                <a:sym typeface="Wingdings" pitchFamily="2" charset="2"/>
              </a:rPr>
              <a:t> by a factor ~ 2</a:t>
            </a:r>
            <a:endParaRPr lang="fr-FR" sz="1600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57" name="Espace réservé du pied de page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cxnSp>
        <p:nvCxnSpPr>
          <p:cNvPr id="59" name="Connecteur droit avec flèche 58"/>
          <p:cNvCxnSpPr/>
          <p:nvPr/>
        </p:nvCxnSpPr>
        <p:spPr>
          <a:xfrm rot="5400000" flipH="1" flipV="1">
            <a:off x="3923398" y="2780399"/>
            <a:ext cx="288032" cy="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5400000">
            <a:off x="3455876" y="2312876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rot="5400000">
            <a:off x="3527884" y="2312876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5400000">
            <a:off x="3383868" y="3465004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5400000">
            <a:off x="3455876" y="3465004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5400000">
            <a:off x="3527884" y="3465004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rot="16200000" flipV="1">
            <a:off x="3747571" y="2309213"/>
            <a:ext cx="648072" cy="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" t="13829" r="7037" b="1456"/>
          <a:stretch>
            <a:fillRect/>
          </a:stretch>
        </p:blipFill>
        <p:spPr bwMode="auto">
          <a:xfrm>
            <a:off x="251520" y="1268760"/>
            <a:ext cx="868741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2"/>
          <p:cNvGrpSpPr/>
          <p:nvPr/>
        </p:nvGrpSpPr>
        <p:grpSpPr>
          <a:xfrm>
            <a:off x="1187624" y="2708920"/>
            <a:ext cx="2232248" cy="2736304"/>
            <a:chOff x="1187624" y="2708920"/>
            <a:chExt cx="2232248" cy="2736304"/>
          </a:xfrm>
        </p:grpSpPr>
        <p:cxnSp>
          <p:nvCxnSpPr>
            <p:cNvPr id="12" name="Connecteur droit 11"/>
            <p:cNvCxnSpPr/>
            <p:nvPr/>
          </p:nvCxnSpPr>
          <p:spPr>
            <a:xfrm rot="5400000" flipH="1" flipV="1">
              <a:off x="647564" y="4905164"/>
              <a:ext cx="108012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 flipV="1">
              <a:off x="611560" y="4797152"/>
              <a:ext cx="129614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 flipH="1" flipV="1">
              <a:off x="611560" y="4725144"/>
              <a:ext cx="144016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 flipH="1" flipV="1">
              <a:off x="647564" y="4689140"/>
              <a:ext cx="1512168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 flipV="1">
              <a:off x="647564" y="4617132"/>
              <a:ext cx="165618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 flipH="1" flipV="1">
              <a:off x="683568" y="4581128"/>
              <a:ext cx="1728192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 flipH="1" flipV="1">
              <a:off x="719572" y="4545124"/>
              <a:ext cx="18002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 flipH="1" flipV="1">
              <a:off x="755576" y="4509120"/>
              <a:ext cx="1872208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763688" y="3429000"/>
              <a:ext cx="130869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16088" y="2708920"/>
              <a:ext cx="1503784" cy="266429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43608" y="2852936"/>
            <a:ext cx="648072" cy="576064"/>
          </a:xfrm>
          <a:prstGeom prst="rect">
            <a:avLst/>
          </a:prstGeom>
          <a:solidFill>
            <a:srgbClr val="008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3095836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3167844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3239852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851920" y="90872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-0.5&lt; y*&lt;0.5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Rapidity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" t="13829" r="7037" b="1456"/>
          <a:stretch>
            <a:fillRect/>
          </a:stretch>
        </p:blipFill>
        <p:spPr bwMode="auto">
          <a:xfrm>
            <a:off x="251520" y="1268760"/>
            <a:ext cx="868741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 rot="5400000" flipH="1" flipV="1">
            <a:off x="1007603" y="4905164"/>
            <a:ext cx="108012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971599" y="4797152"/>
            <a:ext cx="129614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 flipH="1" flipV="1">
            <a:off x="971599" y="4725144"/>
            <a:ext cx="1440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 flipH="1" flipV="1">
            <a:off x="1007603" y="4689140"/>
            <a:ext cx="151216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 flipH="1" flipV="1">
            <a:off x="1007603" y="4617132"/>
            <a:ext cx="165618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 flipH="1" flipV="1">
            <a:off x="1043607" y="4581128"/>
            <a:ext cx="172819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 flipH="1" flipV="1">
            <a:off x="1079611" y="4545124"/>
            <a:ext cx="18002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1115615" y="4509120"/>
            <a:ext cx="187220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03848" y="3429000"/>
            <a:ext cx="130869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356248" y="2708920"/>
            <a:ext cx="1503784" cy="26642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403647" y="2852936"/>
            <a:ext cx="648072" cy="576064"/>
          </a:xfrm>
          <a:prstGeom prst="rect">
            <a:avLst/>
          </a:prstGeom>
          <a:solidFill>
            <a:srgbClr val="008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7056276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7128284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7200292" y="3465004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851920" y="90872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0.5&lt; y*&lt;1.5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fr-FR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In A+A : Hot </a:t>
            </a:r>
            <a:r>
              <a:rPr lang="fr-FR" dirty="0" err="1" smtClean="0">
                <a:solidFill>
                  <a:srgbClr val="FF0000"/>
                </a:solidFill>
              </a:rPr>
              <a:t>Nuclear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Matter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effects</a:t>
            </a:r>
            <a:r>
              <a:rPr lang="fr-FR" dirty="0" smtClean="0">
                <a:solidFill>
                  <a:srgbClr val="FF0000"/>
                </a:solidFill>
              </a:rPr>
              <a:t> – test </a:t>
            </a:r>
            <a:r>
              <a:rPr lang="fr-FR" dirty="0" err="1" smtClean="0">
                <a:solidFill>
                  <a:srgbClr val="FF0000"/>
                </a:solidFill>
              </a:rPr>
              <a:t>sequential</a:t>
            </a:r>
            <a:r>
              <a:rPr lang="fr-FR" dirty="0" smtClean="0">
                <a:solidFill>
                  <a:srgbClr val="FF0000"/>
                </a:solidFill>
              </a:rPr>
              <a:t> suppression scenario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Measure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Never </a:t>
            </a:r>
            <a:r>
              <a:rPr lang="fr-FR" dirty="0" err="1" smtClean="0">
                <a:solidFill>
                  <a:srgbClr val="FF0000"/>
                </a:solidFill>
              </a:rPr>
              <a:t>done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before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 err="1" smtClean="0">
                <a:solidFill>
                  <a:srgbClr val="FF0000"/>
                </a:solidFill>
              </a:rPr>
              <a:t>current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experiment</a:t>
            </a:r>
            <a:r>
              <a:rPr lang="fr-FR" dirty="0" smtClean="0">
                <a:solidFill>
                  <a:srgbClr val="FF0000"/>
                </a:solidFill>
              </a:rPr>
              <a:t> able to do </a:t>
            </a:r>
            <a:r>
              <a:rPr lang="fr-FR" dirty="0" err="1" smtClean="0">
                <a:solidFill>
                  <a:srgbClr val="FF0000"/>
                </a:solidFill>
              </a:rPr>
              <a:t>it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Side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products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</a:rPr>
              <a:t>Measure</a:t>
            </a:r>
            <a:r>
              <a:rPr lang="fr-FR" dirty="0" smtClean="0">
                <a:solidFill>
                  <a:srgbClr val="FF0000"/>
                </a:solidFill>
              </a:rPr>
              <a:t> 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’ (</a:t>
            </a:r>
            <a:r>
              <a:rPr lang="fr-FR" dirty="0" err="1" smtClean="0">
                <a:solidFill>
                  <a:srgbClr val="FF0000"/>
                </a:solidFill>
              </a:rPr>
              <a:t>already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measured</a:t>
            </a:r>
            <a:r>
              <a:rPr lang="fr-FR" dirty="0" smtClean="0">
                <a:solidFill>
                  <a:srgbClr val="FF0000"/>
                </a:solidFill>
              </a:rPr>
              <a:t> by NA50, NA60)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</a:rPr>
              <a:t>Measure</a:t>
            </a:r>
            <a:r>
              <a:rPr lang="fr-FR" dirty="0" smtClean="0">
                <a:solidFill>
                  <a:srgbClr val="FF0000"/>
                </a:solidFill>
              </a:rPr>
              <a:t> open </a:t>
            </a:r>
            <a:r>
              <a:rPr lang="fr-FR" dirty="0" err="1" smtClean="0">
                <a:solidFill>
                  <a:srgbClr val="FF0000"/>
                </a:solidFill>
              </a:rPr>
              <a:t>charm</a:t>
            </a:r>
            <a:endParaRPr lang="fr-FR" dirty="0" smtClean="0">
              <a:solidFill>
                <a:srgbClr val="FF0000"/>
              </a:solidFill>
            </a:endParaRPr>
          </a:p>
          <a:p>
            <a:pPr lvl="2"/>
            <a:endParaRPr lang="fr-FR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9900"/>
                </a:solidFill>
              </a:rPr>
              <a:t>In p+A : Cold </a:t>
            </a:r>
            <a:r>
              <a:rPr lang="fr-FR" dirty="0" err="1" smtClean="0">
                <a:solidFill>
                  <a:srgbClr val="FF9900"/>
                </a:solidFill>
              </a:rPr>
              <a:t>Nuclear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Matter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effects</a:t>
            </a:r>
            <a:r>
              <a:rPr lang="fr-FR" dirty="0" smtClean="0">
                <a:solidFill>
                  <a:srgbClr val="FF9900"/>
                </a:solidFill>
              </a:rPr>
              <a:t> – test anti(</a:t>
            </a:r>
            <a:r>
              <a:rPr lang="fr-FR" dirty="0" err="1" smtClean="0">
                <a:solidFill>
                  <a:srgbClr val="FF9900"/>
                </a:solidFill>
              </a:rPr>
              <a:t>shadowing</a:t>
            </a:r>
            <a:r>
              <a:rPr lang="fr-FR" dirty="0" smtClean="0">
                <a:solidFill>
                  <a:srgbClr val="FF9900"/>
                </a:solidFill>
              </a:rPr>
              <a:t>)</a:t>
            </a:r>
          </a:p>
          <a:p>
            <a:pPr lvl="1"/>
            <a:r>
              <a:rPr lang="fr-FR" dirty="0" err="1" smtClean="0">
                <a:solidFill>
                  <a:srgbClr val="FF9900"/>
                </a:solidFill>
              </a:rPr>
              <a:t>Measure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smtClean="0">
                <a:solidFill>
                  <a:srgbClr val="FF990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FF9900"/>
                </a:solidFill>
              </a:rPr>
              <a:t>c</a:t>
            </a:r>
          </a:p>
          <a:p>
            <a:pPr lvl="2"/>
            <a:r>
              <a:rPr lang="fr-FR" dirty="0" err="1" smtClean="0">
                <a:solidFill>
                  <a:srgbClr val="FF9900"/>
                </a:solidFill>
              </a:rPr>
              <a:t>Nuclear</a:t>
            </a:r>
            <a:r>
              <a:rPr lang="fr-FR" dirty="0" smtClean="0">
                <a:solidFill>
                  <a:srgbClr val="FF9900"/>
                </a:solidFill>
              </a:rPr>
              <a:t> absorption</a:t>
            </a:r>
          </a:p>
          <a:p>
            <a:pPr lvl="2"/>
            <a:r>
              <a:rPr lang="fr-FR" dirty="0" err="1" smtClean="0">
                <a:solidFill>
                  <a:srgbClr val="FF9900"/>
                </a:solidFill>
              </a:rPr>
              <a:t>Shadowing</a:t>
            </a:r>
            <a:r>
              <a:rPr lang="fr-FR" dirty="0" smtClean="0">
                <a:solidFill>
                  <a:srgbClr val="FF9900"/>
                </a:solidFill>
              </a:rPr>
              <a:t>/</a:t>
            </a:r>
            <a:r>
              <a:rPr lang="fr-FR" dirty="0" err="1" smtClean="0">
                <a:solidFill>
                  <a:srgbClr val="FF9900"/>
                </a:solidFill>
              </a:rPr>
              <a:t>antishadowing</a:t>
            </a:r>
            <a:endParaRPr lang="fr-FR" dirty="0" smtClean="0">
              <a:solidFill>
                <a:srgbClr val="FF9900"/>
              </a:solidFill>
            </a:endParaRPr>
          </a:p>
          <a:p>
            <a:pPr lvl="1"/>
            <a:r>
              <a:rPr lang="fr-FR" dirty="0" err="1" smtClean="0">
                <a:solidFill>
                  <a:srgbClr val="FF9900"/>
                </a:solidFill>
              </a:rPr>
              <a:t>Side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products</a:t>
            </a:r>
            <a:r>
              <a:rPr lang="fr-FR" dirty="0" smtClean="0">
                <a:solidFill>
                  <a:srgbClr val="FF9900"/>
                </a:solidFill>
              </a:rPr>
              <a:t> :</a:t>
            </a:r>
          </a:p>
          <a:p>
            <a:pPr lvl="2"/>
            <a:r>
              <a:rPr lang="fr-FR" dirty="0" err="1" smtClean="0">
                <a:solidFill>
                  <a:srgbClr val="FF9900"/>
                </a:solidFill>
              </a:rPr>
              <a:t>Measure</a:t>
            </a:r>
            <a:r>
              <a:rPr lang="fr-FR" dirty="0" smtClean="0">
                <a:solidFill>
                  <a:srgbClr val="FF9900"/>
                </a:solidFill>
              </a:rPr>
              <a:t> J/</a:t>
            </a:r>
            <a:r>
              <a:rPr lang="fr-FR" dirty="0" smtClean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9900"/>
                </a:solidFill>
              </a:rPr>
              <a:t>, </a:t>
            </a:r>
            <a:r>
              <a:rPr lang="fr-FR" dirty="0" smtClean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9900"/>
                </a:solidFill>
              </a:rPr>
              <a:t>’ suppression by CNM</a:t>
            </a:r>
          </a:p>
          <a:p>
            <a:pPr lvl="2"/>
            <a:r>
              <a:rPr lang="fr-FR" dirty="0" err="1" smtClean="0">
                <a:solidFill>
                  <a:srgbClr val="FF9900"/>
                </a:solidFill>
              </a:rPr>
              <a:t>Only</a:t>
            </a:r>
            <a:r>
              <a:rPr lang="fr-FR" dirty="0" smtClean="0">
                <a:solidFill>
                  <a:srgbClr val="FF9900"/>
                </a:solidFill>
              </a:rPr>
              <a:t> one </a:t>
            </a:r>
            <a:r>
              <a:rPr lang="fr-FR" dirty="0" err="1" smtClean="0">
                <a:solidFill>
                  <a:srgbClr val="FF9900"/>
                </a:solidFill>
              </a:rPr>
              <a:t>rapidity</a:t>
            </a:r>
            <a:r>
              <a:rPr lang="fr-FR" dirty="0" smtClean="0">
                <a:solidFill>
                  <a:srgbClr val="FF9900"/>
                </a:solidFill>
              </a:rPr>
              <a:t> unit </a:t>
            </a:r>
            <a:r>
              <a:rPr lang="fr-FR" dirty="0" err="1" smtClean="0">
                <a:solidFill>
                  <a:srgbClr val="FF9900"/>
                </a:solidFill>
              </a:rPr>
              <a:t>done</a:t>
            </a:r>
            <a:r>
              <a:rPr lang="fr-FR" dirty="0" smtClean="0">
                <a:solidFill>
                  <a:srgbClr val="FF9900"/>
                </a:solidFill>
              </a:rPr>
              <a:t> by NA50, NA60. Can </a:t>
            </a:r>
            <a:r>
              <a:rPr lang="fr-FR" dirty="0" err="1" smtClean="0">
                <a:solidFill>
                  <a:srgbClr val="FF9900"/>
                </a:solidFill>
              </a:rPr>
              <a:t>we</a:t>
            </a:r>
            <a:r>
              <a:rPr lang="fr-FR" dirty="0" smtClean="0">
                <a:solidFill>
                  <a:srgbClr val="FF9900"/>
                </a:solidFill>
              </a:rPr>
              <a:t> do more ?</a:t>
            </a:r>
          </a:p>
          <a:p>
            <a:pPr lvl="2"/>
            <a:r>
              <a:rPr lang="fr-FR" dirty="0" err="1" smtClean="0">
                <a:solidFill>
                  <a:srgbClr val="FF9900"/>
                </a:solidFill>
              </a:rPr>
              <a:t>Measure</a:t>
            </a:r>
            <a:r>
              <a:rPr lang="fr-FR" dirty="0" smtClean="0">
                <a:solidFill>
                  <a:srgbClr val="FF9900"/>
                </a:solidFill>
              </a:rPr>
              <a:t> open </a:t>
            </a:r>
            <a:r>
              <a:rPr lang="fr-FR" dirty="0" err="1" smtClean="0">
                <a:solidFill>
                  <a:srgbClr val="FF9900"/>
                </a:solidFill>
              </a:rPr>
              <a:t>charm</a:t>
            </a:r>
            <a:endParaRPr lang="fr-FR" dirty="0" smtClean="0">
              <a:solidFill>
                <a:srgbClr val="FF990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In p+p : test </a:t>
            </a:r>
            <a:r>
              <a:rPr lang="fr-FR" dirty="0" err="1" smtClean="0">
                <a:solidFill>
                  <a:srgbClr val="00B050"/>
                </a:solidFill>
              </a:rPr>
              <a:t>pQCD</a:t>
            </a:r>
            <a:endParaRPr lang="fr-FR" dirty="0" smtClean="0">
              <a:solidFill>
                <a:srgbClr val="00B050"/>
              </a:solidFill>
            </a:endParaRP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Measure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00B050"/>
                </a:solidFill>
              </a:rPr>
              <a:t>c</a:t>
            </a:r>
            <a:r>
              <a:rPr lang="fr-FR" dirty="0" smtClean="0">
                <a:solidFill>
                  <a:srgbClr val="00B050"/>
                </a:solidFill>
              </a:rPr>
              <a:t> states</a:t>
            </a: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Measure</a:t>
            </a:r>
            <a:r>
              <a:rPr lang="fr-FR" dirty="0" smtClean="0">
                <a:solidFill>
                  <a:srgbClr val="00B050"/>
                </a:solidFill>
              </a:rPr>
              <a:t> J/</a:t>
            </a:r>
            <a:r>
              <a:rPr lang="fr-FR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00B050"/>
                </a:solidFill>
              </a:rPr>
              <a:t>, </a:t>
            </a:r>
            <a:r>
              <a:rPr lang="fr-FR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00B050"/>
                </a:solidFill>
              </a:rPr>
              <a:t>’</a:t>
            </a: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Measure</a:t>
            </a:r>
            <a:r>
              <a:rPr lang="fr-FR" dirty="0" smtClean="0">
                <a:solidFill>
                  <a:srgbClr val="00B050"/>
                </a:solidFill>
              </a:rPr>
              <a:t> open </a:t>
            </a:r>
            <a:r>
              <a:rPr lang="fr-FR" dirty="0" err="1" smtClean="0">
                <a:solidFill>
                  <a:srgbClr val="00B050"/>
                </a:solidFill>
              </a:rPr>
              <a:t>charm</a:t>
            </a:r>
            <a:endParaRPr lang="fr-FR" dirty="0" smtClean="0">
              <a:solidFill>
                <a:srgbClr val="00B050"/>
              </a:solidFill>
            </a:endParaRP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Measure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Symbol" pitchFamily="18" charset="2"/>
              </a:rPr>
              <a:t>h</a:t>
            </a:r>
            <a:r>
              <a:rPr lang="fr-FR" baseline="-25000" dirty="0" err="1" smtClean="0">
                <a:solidFill>
                  <a:srgbClr val="00B050"/>
                </a:solidFill>
              </a:rPr>
              <a:t>c</a:t>
            </a:r>
            <a:r>
              <a:rPr lang="fr-FR" dirty="0" smtClean="0">
                <a:solidFill>
                  <a:srgbClr val="00B050"/>
                </a:solidFill>
              </a:rPr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6" t="12864" r="6886" b="4441"/>
          <a:stretch>
            <a:fillRect/>
          </a:stretch>
        </p:blipFill>
        <p:spPr bwMode="auto">
          <a:xfrm>
            <a:off x="4652811" y="1500175"/>
            <a:ext cx="4395970" cy="32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846263" y="1412875"/>
          <a:ext cx="2444750" cy="863600"/>
        </p:xfrm>
        <a:graphic>
          <a:graphicData uri="http://schemas.openxmlformats.org/presentationml/2006/ole">
            <p:oleObj spid="_x0000_s4098" name="Équation" r:id="rId4" imgW="1257120" imgH="44424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79512" y="3140968"/>
          <a:ext cx="576064" cy="433787"/>
        </p:xfrm>
        <a:graphic>
          <a:graphicData uri="http://schemas.openxmlformats.org/presentationml/2006/ole">
            <p:oleObj spid="_x0000_s4099" name="Équation" r:id="rId5" imgW="596880" imgH="39348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115616" y="3140968"/>
          <a:ext cx="1045920" cy="447283"/>
        </p:xfrm>
        <a:graphic>
          <a:graphicData uri="http://schemas.openxmlformats.org/presentationml/2006/ole">
            <p:oleObj spid="_x0000_s4100" name="Équation" r:id="rId6" imgW="850680" imgH="39348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 rot="18010145">
            <a:off x="5376339" y="2908937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h*</a:t>
            </a:r>
            <a:r>
              <a:rPr lang="fr-FR" sz="1200" dirty="0" smtClean="0"/>
              <a:t>=-2.5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 rot="19394710">
            <a:off x="6398618" y="300439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h*</a:t>
            </a:r>
            <a:r>
              <a:rPr lang="fr-FR" sz="1200" dirty="0" smtClean="0"/>
              <a:t>=-2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 rot="20243613">
            <a:off x="7059561" y="3315974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h*</a:t>
            </a:r>
            <a:r>
              <a:rPr lang="fr-FR" sz="1200" dirty="0" smtClean="0"/>
              <a:t>=-1.5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 rot="20772996">
            <a:off x="7930353" y="34937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h*</a:t>
            </a:r>
            <a:r>
              <a:rPr lang="fr-FR" sz="1200" dirty="0" smtClean="0"/>
              <a:t>=-1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 rot="21249061">
            <a:off x="7949893" y="39813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Symbol" pitchFamily="18" charset="2"/>
              </a:rPr>
              <a:t>h*</a:t>
            </a:r>
            <a:r>
              <a:rPr lang="fr-FR" sz="1200" dirty="0" smtClean="0"/>
              <a:t>=0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15140" y="2428869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406" y="5013176"/>
            <a:ext cx="6909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The relevant </a:t>
            </a:r>
            <a:r>
              <a:rPr lang="fr-FR" sz="1600" b="1" dirty="0" err="1" smtClean="0"/>
              <a:t>quantity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the distance </a:t>
            </a:r>
            <a:r>
              <a:rPr lang="fr-FR" sz="1600" b="1" dirty="0" err="1" smtClean="0"/>
              <a:t>between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two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incoming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particles</a:t>
            </a:r>
            <a:r>
              <a:rPr lang="fr-FR" sz="1600" b="1" dirty="0" smtClean="0"/>
              <a:t> :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Minimal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= 1 free pad = 1 cm (for 0.5 × 0.5 cm² pad)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500 photons  250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500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 500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+ 500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1000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(1cm×1000/500)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285720" y="4049382"/>
          <a:ext cx="3278168" cy="841109"/>
        </p:xfrm>
        <a:graphic>
          <a:graphicData uri="http://schemas.openxmlformats.org/presentationml/2006/ole">
            <p:oleObj spid="_x0000_s4101" name="Équation" r:id="rId7" imgW="1930320" imgH="495000" progId="Equation.3">
              <p:embed/>
            </p:oleObj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42844" y="3631172"/>
            <a:ext cx="3886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9933"/>
                </a:solidFill>
              </a:rPr>
              <a:t>Distance </a:t>
            </a:r>
            <a:r>
              <a:rPr lang="fr-FR" b="1" dirty="0" err="1" smtClean="0">
                <a:solidFill>
                  <a:srgbClr val="339933"/>
                </a:solidFill>
              </a:rPr>
              <a:t>between</a:t>
            </a:r>
            <a:r>
              <a:rPr lang="fr-FR" b="1" dirty="0" smtClean="0">
                <a:solidFill>
                  <a:srgbClr val="339933"/>
                </a:solidFill>
              </a:rPr>
              <a:t> </a:t>
            </a:r>
            <a:r>
              <a:rPr lang="fr-FR" b="1" dirty="0" err="1" smtClean="0">
                <a:solidFill>
                  <a:srgbClr val="339933"/>
                </a:solidFill>
              </a:rPr>
              <a:t>two</a:t>
            </a:r>
            <a:r>
              <a:rPr lang="fr-FR" b="1" dirty="0" smtClean="0">
                <a:solidFill>
                  <a:srgbClr val="339933"/>
                </a:solidFill>
              </a:rPr>
              <a:t> photons:</a:t>
            </a:r>
            <a:endParaRPr lang="fr-FR" b="1" dirty="0">
              <a:solidFill>
                <a:srgbClr val="339933"/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7164288" y="4941168"/>
            <a:ext cx="1428246" cy="919941"/>
            <a:chOff x="7164288" y="4941168"/>
            <a:chExt cx="1428246" cy="919941"/>
          </a:xfrm>
        </p:grpSpPr>
        <p:sp>
          <p:nvSpPr>
            <p:cNvPr id="19" name="Rectangle 18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8" name="Groupe 60"/>
          <p:cNvGrpSpPr/>
          <p:nvPr/>
        </p:nvGrpSpPr>
        <p:grpSpPr>
          <a:xfrm>
            <a:off x="251520" y="2275338"/>
            <a:ext cx="1643074" cy="937638"/>
            <a:chOff x="1000100" y="5277444"/>
            <a:chExt cx="1643074" cy="937638"/>
          </a:xfrm>
        </p:grpSpPr>
        <p:sp>
          <p:nvSpPr>
            <p:cNvPr id="39" name="Bouée 38"/>
            <p:cNvSpPr/>
            <p:nvPr/>
          </p:nvSpPr>
          <p:spPr>
            <a:xfrm>
              <a:off x="2071670" y="5286388"/>
              <a:ext cx="571504" cy="928694"/>
            </a:xfrm>
            <a:prstGeom prst="donut">
              <a:avLst>
                <a:gd name="adj" fmla="val 31667"/>
              </a:avLst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1000100" y="5715016"/>
              <a:ext cx="128588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1000100" y="5467350"/>
              <a:ext cx="1362100" cy="2476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V="1">
              <a:off x="1000100" y="5286389"/>
              <a:ext cx="1343050" cy="42862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 rot="20551450">
              <a:off x="1367571" y="527744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  <a:latin typeface="Symbol" pitchFamily="18" charset="2"/>
                </a:rPr>
                <a:t>h</a:t>
              </a:r>
              <a:r>
                <a:rPr lang="fr-FR" sz="1200" baseline="-25000" dirty="0" err="1" smtClean="0">
                  <a:solidFill>
                    <a:schemeClr val="accent1"/>
                  </a:solidFill>
                </a:rPr>
                <a:t>min</a:t>
              </a:r>
              <a:endParaRPr lang="fr-FR" sz="1200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 rot="20967136">
              <a:off x="1713656" y="5306838"/>
              <a:ext cx="47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  <a:latin typeface="Symbol" pitchFamily="18" charset="2"/>
                </a:rPr>
                <a:t>h</a:t>
              </a:r>
              <a:r>
                <a:rPr lang="fr-FR" sz="1200" baseline="-25000" dirty="0" err="1" smtClean="0">
                  <a:solidFill>
                    <a:schemeClr val="accent1"/>
                  </a:solidFill>
                </a:rPr>
                <a:t>max</a:t>
              </a:r>
              <a:endParaRPr lang="fr-FR" sz="1200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>
              <a:off x="1428728" y="5572140"/>
              <a:ext cx="71438" cy="2857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514474" y="551497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  <a:latin typeface="Symbol" pitchFamily="18" charset="2"/>
                </a:rPr>
                <a:t>q</a:t>
              </a:r>
              <a:endParaRPr lang="fr-FR" sz="1200" dirty="0">
                <a:solidFill>
                  <a:schemeClr val="accent1"/>
                </a:solidFill>
                <a:latin typeface="Symbol" pitchFamily="18" charset="2"/>
              </a:endParaRPr>
            </a:p>
          </p:txBody>
        </p:sp>
      </p:grpSp>
      <p:graphicFrame>
        <p:nvGraphicFramePr>
          <p:cNvPr id="47" name="Objet 46"/>
          <p:cNvGraphicFramePr>
            <a:graphicFrameLocks noChangeAspect="1"/>
          </p:cNvGraphicFramePr>
          <p:nvPr/>
        </p:nvGraphicFramePr>
        <p:xfrm>
          <a:off x="2267744" y="2996952"/>
          <a:ext cx="2286482" cy="609848"/>
        </p:xfrm>
        <a:graphic>
          <a:graphicData uri="http://schemas.openxmlformats.org/presentationml/2006/ole">
            <p:oleObj spid="_x0000_s4102" name="Équation" r:id="rId8" imgW="2145960" imgH="495000" progId="Equation.3">
              <p:embed/>
            </p:oleObj>
          </a:graphicData>
        </a:graphic>
      </p:graphicFrame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65</a:t>
            </a:fld>
            <a:endParaRPr lang="fr-B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9"/>
          <p:cNvSpPr txBox="1">
            <a:spLocks/>
          </p:cNvSpPr>
          <p:nvPr/>
        </p:nvSpPr>
        <p:spPr>
          <a:xfrm>
            <a:off x="683568" y="3645024"/>
            <a:ext cx="8064896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CHIC: 3</a:t>
            </a:r>
            <a:r>
              <a:rPr kumimoji="0" lang="fr-FR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noProof="0" dirty="0" err="1" smtClean="0">
                <a:solidFill>
                  <a:srgbClr val="008000"/>
                </a:solidFill>
              </a:rPr>
              <a:t>target</a:t>
            </a:r>
            <a:r>
              <a:rPr lang="fr-FR" b="1" noProof="0" dirty="0" smtClean="0"/>
              <a:t> 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 vertex  </a:t>
            </a:r>
            <a:r>
              <a:rPr lang="fr-FR" b="1" noProof="0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noProof="0" dirty="0" smtClean="0">
                <a:sym typeface="Wingdings" pitchFamily="2" charset="2"/>
              </a:rPr>
              <a:t> 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fr-FR" b="1" noProof="0" dirty="0" err="1" smtClean="0">
                <a:solidFill>
                  <a:srgbClr val="008000"/>
                </a:solidFill>
                <a:sym typeface="Wingdings" pitchFamily="2" charset="2"/>
              </a:rPr>
              <a:t>calorimeter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 </a:t>
            </a:r>
            <a:r>
              <a:rPr lang="fr-FR" b="1" noProof="0" dirty="0" smtClean="0">
                <a:solidFill>
                  <a:srgbClr val="FF0000"/>
                </a:solidFill>
                <a:sym typeface="Wingdings" pitchFamily="2" charset="2"/>
              </a:rPr>
              <a:t>absorber</a:t>
            </a:r>
            <a:r>
              <a:rPr lang="fr-FR" b="1" noProof="0" dirty="0" smtClean="0">
                <a:sym typeface="Wingdings" pitchFamily="2" charset="2"/>
              </a:rPr>
              <a:t> </a:t>
            </a:r>
            <a:r>
              <a:rPr lang="fr-FR" b="1" noProof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noProof="0" dirty="0" smtClean="0"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sz="half" idx="1"/>
          </p:nvPr>
        </p:nvSpPr>
        <p:spPr>
          <a:xfrm>
            <a:off x="145143" y="1052737"/>
            <a:ext cx="4144976" cy="244827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dirty="0" smtClean="0"/>
              <a:t>NA38, NA50, NA51: 1</a:t>
            </a:r>
            <a:r>
              <a:rPr lang="fr-FR" sz="1800" baseline="30000" dirty="0" smtClean="0"/>
              <a:t>st</a:t>
            </a:r>
            <a:r>
              <a:rPr lang="fr-FR" sz="1800" dirty="0" smtClean="0"/>
              <a:t> </a:t>
            </a:r>
            <a:r>
              <a:rPr lang="fr-FR" sz="1800" dirty="0" err="1" smtClean="0"/>
              <a:t>generation</a:t>
            </a:r>
            <a:endParaRPr lang="fr-FR" sz="1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sz="half" idx="2"/>
          </p:nvPr>
        </p:nvSpPr>
        <p:spPr>
          <a:xfrm>
            <a:off x="4427984" y="1052737"/>
            <a:ext cx="4628930" cy="2376264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fr-FR" sz="1800" dirty="0" smtClean="0"/>
              <a:t>NA60: 2</a:t>
            </a:r>
            <a:r>
              <a:rPr lang="fr-FR" sz="1800" baseline="30000" dirty="0" smtClean="0"/>
              <a:t>nd</a:t>
            </a:r>
            <a:r>
              <a:rPr lang="fr-FR" sz="1800" dirty="0" smtClean="0"/>
              <a:t> </a:t>
            </a:r>
            <a:r>
              <a:rPr lang="fr-FR" sz="1800" dirty="0" err="1" smtClean="0"/>
              <a:t>generation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66</a:t>
            </a:fld>
            <a:endParaRPr lang="fr-B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179512" y="1556792"/>
            <a:ext cx="4032448" cy="14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556792"/>
            <a:ext cx="3633696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97936" y="3068960"/>
            <a:ext cx="3961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</a:rPr>
              <a:t>Target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absorber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spectrometer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5976" y="3068960"/>
            <a:ext cx="478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</a:rPr>
              <a:t>Target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vertex</a:t>
            </a:r>
            <a:r>
              <a:rPr lang="fr-FR" sz="1600" dirty="0" smtClean="0">
                <a:sym typeface="Wingdings" pitchFamily="2" charset="2"/>
              </a:rPr>
              <a:t> 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absorber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spectrometer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4851" y="198884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NA50</a:t>
            </a:r>
            <a:endParaRPr lang="fr-FR" dirty="0"/>
          </a:p>
        </p:txBody>
      </p:sp>
      <p:grpSp>
        <p:nvGrpSpPr>
          <p:cNvPr id="3" name="Groupe 46"/>
          <p:cNvGrpSpPr/>
          <p:nvPr/>
        </p:nvGrpSpPr>
        <p:grpSpPr>
          <a:xfrm>
            <a:off x="1763688" y="4509120"/>
            <a:ext cx="5512424" cy="1728192"/>
            <a:chOff x="-292238" y="2534472"/>
            <a:chExt cx="9374425" cy="2609040"/>
          </a:xfrm>
        </p:grpSpPr>
        <p:sp>
          <p:nvSpPr>
            <p:cNvPr id="14" name="Flèche droite 13"/>
            <p:cNvSpPr/>
            <p:nvPr/>
          </p:nvSpPr>
          <p:spPr>
            <a:xfrm>
              <a:off x="-102070" y="3893096"/>
              <a:ext cx="500066" cy="214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558883" y="4000504"/>
              <a:ext cx="8370835" cy="4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61233" y="4000504"/>
              <a:ext cx="14287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apèze 16"/>
            <p:cNvSpPr/>
            <p:nvPr/>
          </p:nvSpPr>
          <p:spPr>
            <a:xfrm>
              <a:off x="857224" y="4286256"/>
              <a:ext cx="378621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8" name="Trapèze 17"/>
            <p:cNvSpPr/>
            <p:nvPr/>
          </p:nvSpPr>
          <p:spPr>
            <a:xfrm flipV="1">
              <a:off x="857224" y="3071810"/>
              <a:ext cx="378621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rot="5400000">
              <a:off x="611128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682565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754004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825441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896880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2230860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291867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516436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2761350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3741004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43570" y="3000372"/>
              <a:ext cx="2500330" cy="207170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Muon </a:t>
              </a:r>
              <a:r>
                <a:rPr lang="fr-FR" dirty="0" err="1" smtClean="0"/>
                <a:t>Filter</a:t>
              </a:r>
              <a:endParaRPr lang="fr-FR" dirty="0" smtClean="0"/>
            </a:p>
            <a:p>
              <a:pPr algn="ctr"/>
              <a:r>
                <a:rPr lang="fr-FR" dirty="0" smtClean="0"/>
                <a:t>(absorber)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74295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75819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77343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387" y="3512862"/>
              <a:ext cx="58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10214" y="4056412"/>
              <a:ext cx="1102111" cy="43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58037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836892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86776" y="2534472"/>
              <a:ext cx="7954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MuID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292238" y="4026603"/>
              <a:ext cx="1047365" cy="46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5400000">
            <a:off x="4467800" y="5301208"/>
            <a:ext cx="936104" cy="360040"/>
          </a:xfrm>
          <a:prstGeom prst="rect">
            <a:avLst/>
          </a:prstGeom>
          <a:solidFill>
            <a:srgbClr val="FFFF00"/>
          </a:solidFill>
          <a:ln>
            <a:solidFill>
              <a:srgbClr val="BC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EMCal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3832591" y="5170055"/>
            <a:ext cx="262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2968495" y="5170055"/>
            <a:ext cx="262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size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grpSp>
        <p:nvGrpSpPr>
          <p:cNvPr id="4" name="Groupe 10"/>
          <p:cNvGrpSpPr/>
          <p:nvPr/>
        </p:nvGrpSpPr>
        <p:grpSpPr>
          <a:xfrm>
            <a:off x="0" y="2852936"/>
            <a:ext cx="3338520" cy="2448272"/>
            <a:chOff x="5104734" y="1081485"/>
            <a:chExt cx="3338520" cy="24482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409" r="8860" b="15385"/>
            <a:stretch>
              <a:fillRect/>
            </a:stretch>
          </p:blipFill>
          <p:spPr bwMode="auto">
            <a:xfrm>
              <a:off x="5104734" y="1081485"/>
              <a:ext cx="33385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615616" y="1220183"/>
              <a:ext cx="929278" cy="1981035"/>
            </a:xfrm>
            <a:prstGeom prst="rect">
              <a:avLst/>
            </a:prstGeom>
            <a:solidFill>
              <a:srgbClr val="D1634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02128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Use a 2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meters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instrumented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iron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absorber ?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67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5328592" cy="1584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  <a:p>
            <a:pPr lvl="1"/>
            <a:r>
              <a:rPr lang="fr-FR" sz="1600" dirty="0" smtClean="0"/>
              <a:t>Must use </a:t>
            </a:r>
            <a:r>
              <a:rPr lang="fr-FR" sz="1600" dirty="0" err="1" smtClean="0"/>
              <a:t>high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 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2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meters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iron</a:t>
            </a:r>
            <a:endParaRPr lang="fr-FR" sz="16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 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dirty="0" smtClean="0">
              <a:sym typeface="Wingdings" pitchFamily="2" charset="2"/>
            </a:endParaRPr>
          </a:p>
        </p:txBody>
      </p:sp>
      <p:grpSp>
        <p:nvGrpSpPr>
          <p:cNvPr id="11" name="Groupe 34"/>
          <p:cNvGrpSpPr/>
          <p:nvPr/>
        </p:nvGrpSpPr>
        <p:grpSpPr>
          <a:xfrm>
            <a:off x="5796136" y="1052736"/>
            <a:ext cx="3168342" cy="2432845"/>
            <a:chOff x="5652120" y="908720"/>
            <a:chExt cx="3168342" cy="2432845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0925" t="5625" r="1973" b="49024"/>
            <a:stretch>
              <a:fillRect/>
            </a:stretch>
          </p:blipFill>
          <p:spPr bwMode="auto">
            <a:xfrm>
              <a:off x="565212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/>
          </p:nvGraphicFramePr>
          <p:xfrm>
            <a:off x="7092280" y="1628800"/>
            <a:ext cx="1377950" cy="620712"/>
          </p:xfrm>
          <a:graphic>
            <a:graphicData uri="http://schemas.openxmlformats.org/presentationml/2006/ole">
              <p:oleObj spid="_x0000_s145410" name="Équation" r:id="rId5" imgW="1295280" imgH="583920" progId="Equation.3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37584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>
              <a:off x="601216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10800000">
              <a:off x="6804248" y="3047232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7092280" y="2852936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10</a:t>
              </a:r>
              <a:r>
                <a:rPr lang="fr-FR" sz="1400" baseline="30000" dirty="0" smtClean="0"/>
                <a:t>-6</a:t>
              </a:r>
              <a:endParaRPr lang="fr-FR" sz="1400" baseline="30000" dirty="0"/>
            </a:p>
          </p:txBody>
        </p:sp>
      </p:grpSp>
      <p:grpSp>
        <p:nvGrpSpPr>
          <p:cNvPr id="13" name="Groupe 33"/>
          <p:cNvGrpSpPr/>
          <p:nvPr/>
        </p:nvGrpSpPr>
        <p:grpSpPr>
          <a:xfrm>
            <a:off x="4427984" y="3789040"/>
            <a:ext cx="4464496" cy="2592288"/>
            <a:chOff x="323528" y="980728"/>
            <a:chExt cx="4968552" cy="2955974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468" t="6466" r="5505" b="1722"/>
            <a:stretch>
              <a:fillRect/>
            </a:stretch>
          </p:blipFill>
          <p:spPr bwMode="auto">
            <a:xfrm>
              <a:off x="323528" y="980728"/>
              <a:ext cx="4968552" cy="295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Connecteur droit 19"/>
            <p:cNvCxnSpPr/>
            <p:nvPr/>
          </p:nvCxnSpPr>
          <p:spPr>
            <a:xfrm rot="5400000" flipH="1" flipV="1">
              <a:off x="3311860" y="2600908"/>
              <a:ext cx="1080120" cy="0"/>
            </a:xfrm>
            <a:prstGeom prst="line">
              <a:avLst/>
            </a:prstGeom>
            <a:ln w="762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10800000">
              <a:off x="827584" y="2060848"/>
              <a:ext cx="3024336" cy="0"/>
            </a:xfrm>
            <a:prstGeom prst="line">
              <a:avLst/>
            </a:prstGeom>
            <a:ln w="28575">
              <a:solidFill>
                <a:srgbClr val="1F497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0800000">
              <a:off x="827584" y="3140967"/>
              <a:ext cx="3024336" cy="0"/>
            </a:xfrm>
            <a:prstGeom prst="line">
              <a:avLst/>
            </a:prstGeom>
            <a:ln w="28575">
              <a:solidFill>
                <a:srgbClr val="1F497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 flipH="1" flipV="1">
              <a:off x="2267744" y="3068960"/>
              <a:ext cx="576064" cy="0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0800000">
              <a:off x="827584" y="2780928"/>
              <a:ext cx="1728192" cy="1"/>
            </a:xfrm>
            <a:prstGeom prst="line">
              <a:avLst/>
            </a:prstGeom>
            <a:ln w="28575">
              <a:solidFill>
                <a:srgbClr val="008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10800000">
              <a:off x="827584" y="3356990"/>
              <a:ext cx="1728192" cy="1"/>
            </a:xfrm>
            <a:prstGeom prst="line">
              <a:avLst/>
            </a:prstGeom>
            <a:ln w="28575">
              <a:solidFill>
                <a:srgbClr val="008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44522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NA50 absorber: </a:t>
            </a:r>
            <a:r>
              <a:rPr lang="fr-FR" sz="1400" dirty="0" err="1" smtClean="0">
                <a:solidFill>
                  <a:srgbClr val="1F497D"/>
                </a:solidFill>
                <a:sym typeface="Wingdings" pitchFamily="2" charset="2"/>
              </a:rPr>
              <a:t>EMCal</a:t>
            </a:r>
            <a:r>
              <a:rPr lang="fr-FR" sz="1400" dirty="0" smtClean="0">
                <a:solidFill>
                  <a:srgbClr val="1F497D"/>
                </a:solidFill>
                <a:sym typeface="Wingdings" pitchFamily="2" charset="2"/>
              </a:rPr>
              <a:t> @ 2m(+0.2) + 5.2 m: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1F497D"/>
                </a:solidFill>
                <a:sym typeface="Wingdings" pitchFamily="2" charset="2"/>
              </a:rPr>
              <a:t>MuID</a:t>
            </a:r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 @ 7.4 m </a:t>
            </a:r>
            <a:endParaRPr lang="fr-FR" sz="1400" dirty="0" smtClean="0">
              <a:solidFill>
                <a:srgbClr val="1F497D"/>
              </a:solidFill>
              <a:sym typeface="Wingdings" pitchFamily="2" charset="2"/>
            </a:endParaRPr>
          </a:p>
          <a:p>
            <a:r>
              <a:rPr lang="fr-FR" sz="1400" b="1" dirty="0" smtClean="0">
                <a:solidFill>
                  <a:srgbClr val="008000"/>
                </a:solidFill>
                <a:sym typeface="Wingdings" pitchFamily="2" charset="2"/>
              </a:rPr>
              <a:t>Fe absorber: </a:t>
            </a:r>
            <a:r>
              <a:rPr lang="fr-FR" sz="1400" dirty="0" err="1" smtClean="0">
                <a:solidFill>
                  <a:srgbClr val="008000"/>
                </a:solidFill>
                <a:sym typeface="Wingdings" pitchFamily="2" charset="2"/>
              </a:rPr>
              <a:t>EMCal</a:t>
            </a:r>
            <a:r>
              <a:rPr lang="fr-FR" sz="1400" dirty="0" smtClean="0">
                <a:solidFill>
                  <a:srgbClr val="008000"/>
                </a:solidFill>
                <a:sym typeface="Wingdings" pitchFamily="2" charset="2"/>
              </a:rPr>
              <a:t> @ 2m(+0.2) + 2m: </a:t>
            </a:r>
            <a:r>
              <a:rPr lang="fr-FR" sz="1400" b="1" dirty="0" err="1" smtClean="0">
                <a:solidFill>
                  <a:srgbClr val="008000"/>
                </a:solidFill>
                <a:sym typeface="Wingdings" pitchFamily="2" charset="2"/>
              </a:rPr>
              <a:t>MuID</a:t>
            </a:r>
            <a:r>
              <a:rPr lang="fr-FR" sz="1400" b="1" dirty="0" smtClean="0">
                <a:solidFill>
                  <a:srgbClr val="008000"/>
                </a:solidFill>
                <a:sym typeface="Wingdings" pitchFamily="2" charset="2"/>
              </a:rPr>
              <a:t> @ 4.2 m </a:t>
            </a:r>
            <a:endParaRPr lang="fr-FR" sz="1400" dirty="0" smtClean="0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88224" y="4201924"/>
            <a:ext cx="112133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1F497D"/>
                </a:solidFill>
              </a:rPr>
              <a:t>R</a:t>
            </a:r>
            <a:r>
              <a:rPr lang="fr-FR" sz="1400" b="1" baseline="-25000" dirty="0" err="1" smtClean="0">
                <a:solidFill>
                  <a:srgbClr val="1F497D"/>
                </a:solidFill>
              </a:rPr>
              <a:t>min</a:t>
            </a:r>
            <a:r>
              <a:rPr lang="fr-FR" sz="1400" b="1" dirty="0" smtClean="0">
                <a:solidFill>
                  <a:srgbClr val="1F497D"/>
                </a:solidFill>
              </a:rPr>
              <a:t>~45 cm</a:t>
            </a:r>
          </a:p>
          <a:p>
            <a:r>
              <a:rPr lang="fr-FR" sz="1400" b="1" dirty="0" err="1" smtClean="0">
                <a:solidFill>
                  <a:srgbClr val="1F497D"/>
                </a:solidFill>
              </a:rPr>
              <a:t>R</a:t>
            </a:r>
            <a:r>
              <a:rPr lang="fr-FR" sz="1400" b="1" baseline="-25000" dirty="0" err="1" smtClean="0">
                <a:solidFill>
                  <a:srgbClr val="1F497D"/>
                </a:solidFill>
              </a:rPr>
              <a:t>max</a:t>
            </a:r>
            <a:r>
              <a:rPr lang="fr-FR" sz="1400" b="1" dirty="0" smtClean="0">
                <a:solidFill>
                  <a:srgbClr val="1F497D"/>
                </a:solidFill>
              </a:rPr>
              <a:t>~135 cm</a:t>
            </a:r>
            <a:endParaRPr lang="fr-FR" sz="1400" b="1" dirty="0">
              <a:solidFill>
                <a:srgbClr val="1F497D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558262" y="4849996"/>
            <a:ext cx="10299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8000"/>
                </a:solidFill>
              </a:rPr>
              <a:t>R</a:t>
            </a:r>
            <a:r>
              <a:rPr lang="fr-FR" sz="1400" b="1" baseline="-25000" dirty="0" err="1" smtClean="0">
                <a:solidFill>
                  <a:srgbClr val="008000"/>
                </a:solidFill>
              </a:rPr>
              <a:t>min</a:t>
            </a:r>
            <a:r>
              <a:rPr lang="fr-FR" sz="1400" b="1" dirty="0" smtClean="0">
                <a:solidFill>
                  <a:srgbClr val="008000"/>
                </a:solidFill>
              </a:rPr>
              <a:t>~25 cm</a:t>
            </a:r>
          </a:p>
          <a:p>
            <a:r>
              <a:rPr lang="fr-FR" sz="1400" b="1" dirty="0" err="1" smtClean="0">
                <a:solidFill>
                  <a:srgbClr val="008000"/>
                </a:solidFill>
              </a:rPr>
              <a:t>R</a:t>
            </a:r>
            <a:r>
              <a:rPr lang="fr-FR" sz="1400" b="1" baseline="-25000" dirty="0" err="1" smtClean="0">
                <a:solidFill>
                  <a:srgbClr val="008000"/>
                </a:solidFill>
              </a:rPr>
              <a:t>max</a:t>
            </a:r>
            <a:r>
              <a:rPr lang="fr-FR" sz="1400" b="1" dirty="0" smtClean="0">
                <a:solidFill>
                  <a:srgbClr val="008000"/>
                </a:solidFill>
              </a:rPr>
              <a:t>~75 cm</a:t>
            </a:r>
            <a:endParaRPr lang="fr-FR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76056" y="3429000"/>
            <a:ext cx="4067944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2008" y="3717032"/>
            <a:ext cx="4932040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485" y="908720"/>
            <a:ext cx="326501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 vertex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Detector – absorber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68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6300192" y="2336676"/>
            <a:ext cx="1301676" cy="246683"/>
          </a:xfrm>
          <a:prstGeom prst="rect">
            <a:avLst/>
          </a:prstGeom>
          <a:solidFill>
            <a:srgbClr val="D163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49"/>
          <p:cNvGrpSpPr/>
          <p:nvPr/>
        </p:nvGrpSpPr>
        <p:grpSpPr>
          <a:xfrm>
            <a:off x="107504" y="1412776"/>
            <a:ext cx="5688632" cy="1296144"/>
            <a:chOff x="179512" y="1556792"/>
            <a:chExt cx="5688632" cy="1296144"/>
          </a:xfrm>
        </p:grpSpPr>
        <p:sp>
          <p:nvSpPr>
            <p:cNvPr id="27" name="Rectangle 26"/>
            <p:cNvSpPr/>
            <p:nvPr/>
          </p:nvSpPr>
          <p:spPr>
            <a:xfrm>
              <a:off x="179512" y="1556792"/>
              <a:ext cx="5688632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9512" y="1628800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663300"/>
                  </a:solidFill>
                  <a:latin typeface="Symbol" pitchFamily="18" charset="2"/>
                </a:rPr>
                <a:t>m</a:t>
              </a:r>
              <a:r>
                <a:rPr lang="fr-FR" sz="1600" b="1" baseline="30000" dirty="0" smtClean="0">
                  <a:solidFill>
                    <a:srgbClr val="663300"/>
                  </a:solidFill>
                </a:rPr>
                <a:t>+/-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 </a:t>
              </a:r>
              <a:r>
                <a:rPr lang="fr-FR" sz="1600" b="1" dirty="0" err="1" smtClean="0">
                  <a:solidFill>
                    <a:srgbClr val="663300"/>
                  </a:solidFill>
                </a:rPr>
                <a:t>momentum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 up to ~50 </a:t>
              </a:r>
              <a:r>
                <a:rPr lang="fr-FR" sz="1600" b="1" dirty="0" err="1" smtClean="0">
                  <a:solidFill>
                    <a:srgbClr val="663300"/>
                  </a:solidFill>
                </a:rPr>
                <a:t>GeV</a:t>
              </a:r>
              <a:r>
                <a:rPr lang="fr-FR" sz="1600" b="1" dirty="0" smtClean="0">
                  <a:solidFill>
                    <a:srgbClr val="663300"/>
                  </a:solidFill>
                </a:rPr>
                <a:t>/c</a:t>
              </a:r>
              <a:endParaRPr lang="fr-FR" sz="1600" b="1" dirty="0">
                <a:solidFill>
                  <a:srgbClr val="6633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07904" y="1628800"/>
              <a:ext cx="2026517" cy="338554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dE</a:t>
              </a:r>
              <a:r>
                <a:rPr lang="fr-FR" sz="1600" dirty="0" smtClean="0"/>
                <a:t>/</a:t>
              </a:r>
              <a:r>
                <a:rPr lang="fr-FR" sz="1600" dirty="0" err="1" smtClean="0"/>
                <a:t>dx</a:t>
              </a:r>
              <a:r>
                <a:rPr lang="fr-FR" sz="1600" dirty="0" smtClean="0"/>
                <a:t> ~ 2 MeV g</a:t>
              </a:r>
              <a:r>
                <a:rPr lang="fr-FR" sz="1600" baseline="30000" dirty="0" smtClean="0"/>
                <a:t>-1</a:t>
              </a:r>
              <a:r>
                <a:rPr lang="fr-FR" sz="1600" dirty="0" smtClean="0"/>
                <a:t> cm</a:t>
              </a:r>
              <a:r>
                <a:rPr lang="fr-FR" sz="1600" baseline="30000" dirty="0" smtClean="0"/>
                <a:t>2</a:t>
              </a:r>
              <a:endParaRPr lang="fr-FR" sz="1600" baseline="30000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275856" y="1844824"/>
              <a:ext cx="2160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79512" y="1916832"/>
              <a:ext cx="4238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Fe </a:t>
              </a:r>
              <a:r>
                <a:rPr lang="fr-FR" sz="1600" dirty="0" err="1" smtClean="0"/>
                <a:t>density</a:t>
              </a:r>
              <a:r>
                <a:rPr lang="fr-FR" sz="1600" dirty="0" smtClean="0"/>
                <a:t> ~ 7.8 g cm</a:t>
              </a:r>
              <a:r>
                <a:rPr lang="fr-FR" sz="1600" baseline="30000" dirty="0" smtClean="0"/>
                <a:t>-3</a:t>
              </a:r>
              <a:r>
                <a:rPr lang="fr-FR" sz="1600" dirty="0" smtClean="0"/>
                <a:t> </a:t>
              </a:r>
              <a:r>
                <a:rPr lang="fr-FR" sz="1600" dirty="0" smtClean="0">
                  <a:sym typeface="Wingdings" pitchFamily="2" charset="2"/>
                </a:rPr>
                <a:t> </a:t>
              </a:r>
              <a:r>
                <a:rPr lang="fr-FR" sz="1600" dirty="0" err="1" smtClean="0">
                  <a:sym typeface="Wingdings" pitchFamily="2" charset="2"/>
                </a:rPr>
                <a:t>dE</a:t>
              </a:r>
              <a:r>
                <a:rPr lang="fr-FR" sz="1600" dirty="0" smtClean="0">
                  <a:sym typeface="Wingdings" pitchFamily="2" charset="2"/>
                </a:rPr>
                <a:t>/</a:t>
              </a:r>
              <a:r>
                <a:rPr lang="fr-FR" sz="1600" dirty="0" err="1" smtClean="0">
                  <a:sym typeface="Wingdings" pitchFamily="2" charset="2"/>
                </a:rPr>
                <a:t>dx</a:t>
              </a:r>
              <a:r>
                <a:rPr lang="fr-FR" sz="1600" dirty="0" smtClean="0">
                  <a:sym typeface="Wingdings" pitchFamily="2" charset="2"/>
                </a:rPr>
                <a:t> ~ 15.6 MeV cm</a:t>
              </a:r>
              <a:r>
                <a:rPr lang="fr-FR" sz="1600" baseline="30000" dirty="0" smtClean="0">
                  <a:sym typeface="Wingdings" pitchFamily="2" charset="2"/>
                </a:rPr>
                <a:t>-1</a:t>
              </a:r>
              <a:endParaRPr lang="fr-FR" sz="1600" baseline="30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79512" y="2226350"/>
              <a:ext cx="5114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With</a:t>
              </a:r>
              <a:r>
                <a:rPr lang="fr-FR" sz="1600" dirty="0" smtClean="0"/>
                <a:t> a 2m long Fe absorber </a:t>
              </a:r>
              <a:r>
                <a:rPr lang="fr-FR" sz="1600" dirty="0" smtClean="0">
                  <a:sym typeface="Wingdings" pitchFamily="2" charset="2"/>
                </a:rPr>
                <a:t> </a:t>
              </a:r>
              <a:r>
                <a:rPr lang="fr-FR" sz="1600" dirty="0" smtClean="0">
                  <a:latin typeface="Symbol" pitchFamily="18" charset="2"/>
                  <a:sym typeface="Wingdings" pitchFamily="2" charset="2"/>
                </a:rPr>
                <a:t>D</a:t>
              </a:r>
              <a:r>
                <a:rPr lang="fr-FR" sz="1600" dirty="0" smtClean="0">
                  <a:sym typeface="Wingdings" pitchFamily="2" charset="2"/>
                </a:rPr>
                <a:t>E/</a:t>
              </a:r>
              <a:r>
                <a:rPr lang="fr-FR" sz="1600" dirty="0" err="1" smtClean="0">
                  <a:latin typeface="Symbol" pitchFamily="18" charset="2"/>
                  <a:sym typeface="Wingdings" pitchFamily="2" charset="2"/>
                </a:rPr>
                <a:t>D</a:t>
              </a:r>
              <a:r>
                <a:rPr lang="fr-FR" sz="1600" dirty="0" err="1" smtClean="0">
                  <a:sym typeface="Wingdings" pitchFamily="2" charset="2"/>
                </a:rPr>
                <a:t>x</a:t>
              </a:r>
              <a:r>
                <a:rPr lang="fr-FR" sz="1600" dirty="0" smtClean="0">
                  <a:sym typeface="Wingdings" pitchFamily="2" charset="2"/>
                </a:rPr>
                <a:t> ~ 15.6 x 200 ~ 3 </a:t>
              </a:r>
              <a:r>
                <a:rPr lang="fr-FR" sz="1600" dirty="0" err="1" smtClean="0">
                  <a:sym typeface="Wingdings" pitchFamily="2" charset="2"/>
                </a:rPr>
                <a:t>GeV</a:t>
              </a:r>
              <a:r>
                <a:rPr lang="fr-FR" sz="1600" dirty="0" smtClean="0">
                  <a:sym typeface="Wingdings" pitchFamily="2" charset="2"/>
                </a:rPr>
                <a:t> </a:t>
              </a:r>
            </a:p>
            <a:p>
              <a:r>
                <a:rPr lang="fr-FR" sz="1600" dirty="0" smtClean="0">
                  <a:sym typeface="Wingdings" pitchFamily="2" charset="2"/>
                </a:rPr>
                <a:t>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cut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 all muons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with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P</a:t>
              </a:r>
              <a:r>
                <a:rPr lang="fr-FR" sz="1600" b="1" baseline="-25000" dirty="0" err="1" smtClean="0">
                  <a:solidFill>
                    <a:srgbClr val="FF0000"/>
                  </a:solidFill>
                  <a:sym typeface="Wingdings" pitchFamily="2" charset="2"/>
                </a:rPr>
                <a:t>lab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 &lt; 3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GeV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endParaRPr lang="fr-FR" sz="16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691680" y="2852936"/>
            <a:ext cx="309634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ymbol" pitchFamily="18" charset="2"/>
              </a:rPr>
              <a:t>p</a:t>
            </a:r>
            <a:r>
              <a:rPr lang="fr-FR" sz="1600" baseline="30000" dirty="0" smtClean="0"/>
              <a:t>+/-</a:t>
            </a:r>
            <a:r>
              <a:rPr lang="fr-FR" sz="1600" dirty="0" smtClean="0"/>
              <a:t> stop </a:t>
            </a:r>
            <a:r>
              <a:rPr lang="fr-FR" sz="1600" dirty="0" err="1" smtClean="0"/>
              <a:t>decaying</a:t>
            </a:r>
            <a:r>
              <a:rPr lang="fr-FR" sz="1600" dirty="0" smtClean="0"/>
              <a:t> </a:t>
            </a:r>
            <a:r>
              <a:rPr lang="fr-FR" sz="1600" dirty="0" err="1" smtClean="0"/>
              <a:t>after</a:t>
            </a:r>
            <a:r>
              <a:rPr lang="fr-FR" sz="1600" dirty="0" smtClean="0"/>
              <a:t> 1 </a:t>
            </a:r>
            <a:r>
              <a:rPr lang="fr-FR" sz="1600" dirty="0" err="1" smtClean="0">
                <a:latin typeface="Symbol" pitchFamily="18" charset="2"/>
              </a:rPr>
              <a:t>l</a:t>
            </a:r>
            <a:r>
              <a:rPr lang="fr-FR" sz="1600" baseline="-25000" dirty="0" err="1" smtClean="0"/>
              <a:t>I</a:t>
            </a:r>
            <a:r>
              <a:rPr lang="fr-FR" sz="1600" dirty="0" smtClean="0"/>
              <a:t> in </a:t>
            </a:r>
            <a:r>
              <a:rPr lang="fr-FR" sz="1600" dirty="0" err="1" smtClean="0"/>
              <a:t>tungsten</a:t>
            </a:r>
            <a:r>
              <a:rPr lang="fr-FR" sz="1600" dirty="0" smtClean="0"/>
              <a:t> (</a:t>
            </a:r>
            <a:r>
              <a:rPr lang="fr-FR" sz="1600" dirty="0" err="1" smtClean="0">
                <a:latin typeface="Symbol" pitchFamily="18" charset="2"/>
              </a:rPr>
              <a:t>l</a:t>
            </a:r>
            <a:r>
              <a:rPr lang="fr-FR" sz="1600" baseline="-25000" dirty="0" err="1" smtClean="0"/>
              <a:t>I</a:t>
            </a:r>
            <a:r>
              <a:rPr lang="fr-FR" sz="1600" dirty="0" smtClean="0"/>
              <a:t>~10cm) </a:t>
            </a:r>
          </a:p>
          <a:p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stop </a:t>
            </a:r>
            <a:r>
              <a:rPr lang="fr-FR" sz="1600" dirty="0" err="1" smtClean="0">
                <a:solidFill>
                  <a:srgbClr val="FF0000"/>
                </a:solidFill>
                <a:sym typeface="Wingdings" pitchFamily="2" charset="2"/>
              </a:rPr>
              <a:t>decaying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 @ 2.15 m</a:t>
            </a:r>
            <a:endParaRPr lang="fr-FR" sz="1600" dirty="0">
              <a:solidFill>
                <a:srgbClr val="FF0000"/>
              </a:solidFill>
            </a:endParaRPr>
          </a:p>
        </p:txBody>
      </p:sp>
      <p:grpSp>
        <p:nvGrpSpPr>
          <p:cNvPr id="6" name="Groupe 55"/>
          <p:cNvGrpSpPr/>
          <p:nvPr/>
        </p:nvGrpSpPr>
        <p:grpSpPr>
          <a:xfrm>
            <a:off x="158606" y="4869160"/>
            <a:ext cx="2325162" cy="1584176"/>
            <a:chOff x="-1764704" y="4941168"/>
            <a:chExt cx="2325162" cy="1584176"/>
          </a:xfrm>
        </p:grpSpPr>
        <p:pic>
          <p:nvPicPr>
            <p:cNvPr id="7680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882" t="10360" r="1950" b="1866"/>
            <a:stretch>
              <a:fillRect/>
            </a:stretch>
          </p:blipFill>
          <p:spPr bwMode="auto">
            <a:xfrm>
              <a:off x="-1764704" y="4941168"/>
              <a:ext cx="2325162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Connecteur droit 28"/>
            <p:cNvCxnSpPr/>
            <p:nvPr/>
          </p:nvCxnSpPr>
          <p:spPr>
            <a:xfrm rot="16200000" flipH="1">
              <a:off x="-1975276" y="5823197"/>
              <a:ext cx="1264716" cy="521"/>
            </a:xfrm>
            <a:prstGeom prst="line">
              <a:avLst/>
            </a:prstGeom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-1332834" y="5245794"/>
              <a:ext cx="504056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-1311750" y="5550331"/>
              <a:ext cx="1025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4A7EBB"/>
                  </a:solidFill>
                </a:rPr>
                <a:t>At</a:t>
              </a:r>
              <a:r>
                <a:rPr lang="fr-FR" sz="1200" dirty="0" smtClean="0">
                  <a:solidFill>
                    <a:srgbClr val="4A7EBB"/>
                  </a:solidFill>
                </a:rPr>
                <a:t> least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2 </a:t>
              </a:r>
              <a:r>
                <a:rPr lang="fr-FR" sz="1200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r>
                <a:rPr lang="fr-FR" sz="1200" dirty="0" smtClean="0">
                  <a:solidFill>
                    <a:srgbClr val="4A7EBB"/>
                  </a:solidFill>
                </a:rPr>
                <a:t> in the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Detector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(130 </a:t>
              </a:r>
              <a:r>
                <a:rPr lang="fr-FR" sz="1200" dirty="0" err="1" smtClean="0">
                  <a:solidFill>
                    <a:srgbClr val="4A7EBB"/>
                  </a:solidFill>
                </a:rPr>
                <a:t>kevents</a:t>
              </a:r>
              <a:r>
                <a:rPr lang="fr-FR" sz="1200" dirty="0" smtClean="0">
                  <a:solidFill>
                    <a:srgbClr val="4A7EBB"/>
                  </a:solidFill>
                </a:rPr>
                <a:t>)</a:t>
              </a:r>
              <a:endParaRPr lang="fr-FR" sz="1200" dirty="0">
                <a:solidFill>
                  <a:srgbClr val="4A7EBB"/>
                </a:solidFill>
              </a:endParaRPr>
            </a:p>
          </p:txBody>
        </p:sp>
      </p:grpSp>
      <p:grpSp>
        <p:nvGrpSpPr>
          <p:cNvPr id="8" name="Groupe 53"/>
          <p:cNvGrpSpPr/>
          <p:nvPr/>
        </p:nvGrpSpPr>
        <p:grpSpPr>
          <a:xfrm>
            <a:off x="5136450" y="4653136"/>
            <a:ext cx="2747918" cy="1872208"/>
            <a:chOff x="6084168" y="4653136"/>
            <a:chExt cx="2747918" cy="1872208"/>
          </a:xfrm>
        </p:grpSpPr>
        <p:pic>
          <p:nvPicPr>
            <p:cNvPr id="7681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882" t="10360" r="1950" b="1866"/>
            <a:stretch>
              <a:fillRect/>
            </a:stretch>
          </p:blipFill>
          <p:spPr bwMode="auto">
            <a:xfrm>
              <a:off x="6084168" y="4653136"/>
              <a:ext cx="274791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Connecteur droit 44"/>
            <p:cNvCxnSpPr/>
            <p:nvPr/>
          </p:nvCxnSpPr>
          <p:spPr>
            <a:xfrm rot="16200000" flipH="1">
              <a:off x="5956127" y="5717282"/>
              <a:ext cx="1264716" cy="521"/>
            </a:xfrm>
            <a:prstGeom prst="line">
              <a:avLst/>
            </a:prstGeom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6588224" y="5157192"/>
              <a:ext cx="504056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6660232" y="5262299"/>
              <a:ext cx="8029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4A7EBB"/>
                  </a:solidFill>
                </a:rPr>
                <a:t>At</a:t>
              </a:r>
              <a:r>
                <a:rPr lang="fr-FR" sz="1200" dirty="0" smtClean="0">
                  <a:solidFill>
                    <a:srgbClr val="4A7EBB"/>
                  </a:solidFill>
                </a:rPr>
                <a:t> least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2 </a:t>
              </a:r>
              <a:r>
                <a:rPr lang="fr-FR" sz="1200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r>
                <a:rPr lang="fr-FR" sz="1200" dirty="0" smtClean="0">
                  <a:solidFill>
                    <a:srgbClr val="4A7EBB"/>
                  </a:solidFill>
                </a:rPr>
                <a:t> in the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Detector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(4 </a:t>
              </a:r>
              <a:r>
                <a:rPr lang="fr-FR" sz="1200" dirty="0" err="1" smtClean="0">
                  <a:solidFill>
                    <a:srgbClr val="4A7EBB"/>
                  </a:solidFill>
                </a:rPr>
                <a:t>events</a:t>
              </a:r>
              <a:r>
                <a:rPr lang="fr-FR" sz="1200" dirty="0" smtClean="0">
                  <a:solidFill>
                    <a:srgbClr val="4A7EBB"/>
                  </a:solidFill>
                </a:rPr>
                <a:t>)</a:t>
              </a:r>
              <a:endParaRPr lang="fr-FR" sz="1200" dirty="0">
                <a:solidFill>
                  <a:srgbClr val="4A7EBB"/>
                </a:solidFill>
              </a:endParaRPr>
            </a:p>
          </p:txBody>
        </p:sp>
      </p:grpSp>
      <p:cxnSp>
        <p:nvCxnSpPr>
          <p:cNvPr id="13" name="Connecteur droit avec flèche 12"/>
          <p:cNvCxnSpPr>
            <a:stCxn id="7" idx="1"/>
          </p:cNvCxnSpPr>
          <p:nvPr/>
        </p:nvCxnSpPr>
        <p:spPr>
          <a:xfrm rot="10800000">
            <a:off x="5580114" y="1916834"/>
            <a:ext cx="720078" cy="5431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54"/>
          <p:cNvGrpSpPr/>
          <p:nvPr/>
        </p:nvGrpSpPr>
        <p:grpSpPr>
          <a:xfrm>
            <a:off x="6444208" y="3501008"/>
            <a:ext cx="2664296" cy="2060875"/>
            <a:chOff x="3275856" y="4536477"/>
            <a:chExt cx="2664296" cy="2060875"/>
          </a:xfrm>
        </p:grpSpPr>
        <p:pic>
          <p:nvPicPr>
            <p:cNvPr id="7680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50925" t="5713" r="1973" b="48602"/>
            <a:stretch>
              <a:fillRect/>
            </a:stretch>
          </p:blipFill>
          <p:spPr bwMode="auto">
            <a:xfrm>
              <a:off x="3275856" y="4536477"/>
              <a:ext cx="2664296" cy="206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0" name="Objet 39"/>
            <p:cNvGraphicFramePr>
              <a:graphicFrameLocks noChangeAspect="1"/>
            </p:cNvGraphicFramePr>
            <p:nvPr/>
          </p:nvGraphicFramePr>
          <p:xfrm>
            <a:off x="4211960" y="5226709"/>
            <a:ext cx="1377950" cy="620712"/>
          </p:xfrm>
          <a:graphic>
            <a:graphicData uri="http://schemas.openxmlformats.org/presentationml/2006/ole">
              <p:oleObj spid="_x0000_s146435" name="Équation" r:id="rId8" imgW="1295280" imgH="583920" progId="Equation.3">
                <p:embed/>
              </p:oleObj>
            </a:graphicData>
          </a:graphic>
        </p:graphicFrame>
        <p:sp>
          <p:nvSpPr>
            <p:cNvPr id="41" name="ZoneTexte 40"/>
            <p:cNvSpPr txBox="1"/>
            <p:nvPr/>
          </p:nvSpPr>
          <p:spPr>
            <a:xfrm>
              <a:off x="3995936" y="472265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0.5</a:t>
              </a:r>
              <a:endParaRPr lang="fr-FR" sz="1400" dirty="0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rot="10800000">
              <a:off x="3635896" y="4866669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47"/>
          <p:cNvGrpSpPr/>
          <p:nvPr/>
        </p:nvGrpSpPr>
        <p:grpSpPr>
          <a:xfrm>
            <a:off x="1835696" y="3789040"/>
            <a:ext cx="3168342" cy="2432845"/>
            <a:chOff x="2411770" y="908720"/>
            <a:chExt cx="3168342" cy="2432845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 l="50925" t="5625" r="1973" b="49024"/>
            <a:stretch>
              <a:fillRect/>
            </a:stretch>
          </p:blipFill>
          <p:spPr bwMode="auto">
            <a:xfrm>
              <a:off x="241177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4" name="Objet 33"/>
            <p:cNvGraphicFramePr>
              <a:graphicFrameLocks noChangeAspect="1"/>
            </p:cNvGraphicFramePr>
            <p:nvPr/>
          </p:nvGraphicFramePr>
          <p:xfrm>
            <a:off x="3851930" y="1628800"/>
            <a:ext cx="1377950" cy="620712"/>
          </p:xfrm>
          <a:graphic>
            <a:graphicData uri="http://schemas.openxmlformats.org/presentationml/2006/ole">
              <p:oleObj spid="_x0000_s146434" name="Équation" r:id="rId10" imgW="1295280" imgH="583920" progId="Equation.3">
                <p:embed/>
              </p:oleObj>
            </a:graphicData>
          </a:graphic>
        </p:graphicFrame>
        <p:sp>
          <p:nvSpPr>
            <p:cNvPr id="35" name="ZoneTexte 34"/>
            <p:cNvSpPr txBox="1"/>
            <p:nvPr/>
          </p:nvSpPr>
          <p:spPr>
            <a:xfrm>
              <a:off x="313549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rot="10800000">
              <a:off x="277181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rot="10800000">
              <a:off x="3563898" y="3047232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851930" y="2852936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10</a:t>
              </a:r>
              <a:r>
                <a:rPr lang="fr-FR" sz="1400" baseline="30000" dirty="0" smtClean="0"/>
                <a:t>-6</a:t>
              </a:r>
              <a:endParaRPr lang="fr-FR" sz="1400" baseline="30000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107504" y="4005064"/>
            <a:ext cx="146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Before</a:t>
            </a:r>
            <a:r>
              <a:rPr lang="fr-FR" b="1" dirty="0" smtClean="0"/>
              <a:t> </a:t>
            </a:r>
            <a:r>
              <a:rPr lang="fr-FR" b="1" dirty="0" err="1" smtClean="0"/>
              <a:t>cuts</a:t>
            </a:r>
            <a:endParaRPr lang="fr-FR" b="1" dirty="0" smtClean="0"/>
          </a:p>
          <a:p>
            <a:r>
              <a:rPr lang="fr-FR" b="1" dirty="0" smtClean="0"/>
              <a:t>(200 </a:t>
            </a:r>
            <a:r>
              <a:rPr lang="fr-FR" b="1" dirty="0" err="1" smtClean="0"/>
              <a:t>kevents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5202712" y="3861048"/>
            <a:ext cx="111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After</a:t>
            </a:r>
            <a:r>
              <a:rPr lang="fr-FR" b="1" dirty="0" smtClean="0"/>
              <a:t> </a:t>
            </a:r>
            <a:r>
              <a:rPr lang="fr-FR" b="1" dirty="0" err="1" smtClean="0"/>
              <a:t>cuts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3" cstate="print"/>
          <a:srcRect l="984" t="10840" r="1566" b="1720"/>
          <a:stretch>
            <a:fillRect/>
          </a:stretch>
        </p:blipFill>
        <p:spPr bwMode="auto">
          <a:xfrm>
            <a:off x="6516216" y="4826973"/>
            <a:ext cx="2304256" cy="15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 cstate="print"/>
          <a:srcRect t="36914"/>
          <a:stretch>
            <a:fillRect/>
          </a:stretch>
        </p:blipFill>
        <p:spPr bwMode="auto">
          <a:xfrm>
            <a:off x="4288472" y="1261209"/>
            <a:ext cx="4892040" cy="24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Pythia</a:t>
            </a:r>
            <a:r>
              <a:rPr lang="fr-FR" dirty="0" smtClean="0"/>
              <a:t> 6.421 – </a:t>
            </a:r>
            <a:r>
              <a:rPr lang="fr-FR" dirty="0" smtClean="0">
                <a:sym typeface="Symbol"/>
              </a:rPr>
              <a:t>s = 17.2 </a:t>
            </a:r>
            <a:r>
              <a:rPr lang="fr-FR" dirty="0" err="1" smtClean="0">
                <a:sym typeface="Symbol"/>
              </a:rPr>
              <a:t>GeV</a:t>
            </a:r>
            <a:endParaRPr lang="fr-FR" baseline="-25000" dirty="0" smtClean="0"/>
          </a:p>
          <a:p>
            <a:pPr lvl="1"/>
            <a:endParaRPr lang="fr-FR" sz="1800" b="1" dirty="0" smtClean="0"/>
          </a:p>
          <a:p>
            <a:pPr lvl="1"/>
            <a:r>
              <a:rPr lang="fr-FR" sz="1800" b="1" dirty="0" smtClean="0"/>
              <a:t>20 000 </a:t>
            </a:r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smtClean="0">
                <a:latin typeface="Symbol" pitchFamily="18" charset="2"/>
              </a:rPr>
              <a:t>c</a:t>
            </a:r>
            <a:r>
              <a:rPr lang="fr-FR" sz="1800" b="1" baseline="-25000" dirty="0" smtClean="0"/>
              <a:t>c2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events</a:t>
            </a:r>
            <a:endParaRPr lang="fr-FR" sz="1800" b="1" dirty="0" smtClean="0"/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P/P=1%</a:t>
            </a:r>
          </a:p>
          <a:p>
            <a:pPr lvl="2"/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E/E=20%/</a:t>
            </a:r>
            <a:r>
              <a:rPr lang="fr-FR" sz="1600" dirty="0" smtClean="0">
                <a:sym typeface="Symbol"/>
              </a:rPr>
              <a:t>E</a:t>
            </a:r>
            <a:endParaRPr lang="fr-FR" sz="1600" dirty="0" smtClean="0"/>
          </a:p>
          <a:p>
            <a:pPr lvl="1"/>
            <a:endParaRPr lang="fr-FR" sz="1800" b="1" dirty="0" smtClean="0">
              <a:solidFill>
                <a:srgbClr val="4A7EBB"/>
              </a:solidFill>
            </a:endParaRPr>
          </a:p>
          <a:p>
            <a:pPr lvl="1"/>
            <a:r>
              <a:rPr lang="fr-FR" sz="1800" b="1" dirty="0" err="1" smtClean="0">
                <a:solidFill>
                  <a:srgbClr val="4A7EBB"/>
                </a:solidFill>
              </a:rPr>
              <a:t>Acceptance</a:t>
            </a:r>
            <a:endParaRPr lang="fr-FR" sz="1800" b="1" dirty="0" smtClean="0">
              <a:solidFill>
                <a:srgbClr val="4A7EBB"/>
              </a:solidFill>
            </a:endParaRPr>
          </a:p>
          <a:p>
            <a:pPr lvl="2"/>
            <a:r>
              <a:rPr lang="fr-FR" sz="1600" dirty="0" smtClean="0"/>
              <a:t>2 </a:t>
            </a:r>
            <a:r>
              <a:rPr lang="fr-FR" sz="1600" dirty="0" smtClean="0">
                <a:latin typeface="Symbol" pitchFamily="18" charset="2"/>
              </a:rPr>
              <a:t>m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-0.5&lt;y*&lt;0.5</a:t>
            </a:r>
          </a:p>
          <a:p>
            <a:pPr lvl="2"/>
            <a:r>
              <a:rPr lang="fr-FR" sz="1600" dirty="0" smtClean="0"/>
              <a:t>1 </a:t>
            </a:r>
            <a:r>
              <a:rPr lang="fr-FR" sz="1600" dirty="0" smtClean="0">
                <a:latin typeface="Symbol" pitchFamily="18" charset="2"/>
              </a:rPr>
              <a:t>g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smtClean="0">
                <a:latin typeface="Symbol" pitchFamily="18" charset="2"/>
              </a:rPr>
              <a:t>c</a:t>
            </a:r>
            <a:r>
              <a:rPr lang="fr-FR" sz="1600" baseline="-25000" dirty="0" smtClean="0"/>
              <a:t>c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-0.5&lt;y*&lt;0.5</a:t>
            </a:r>
          </a:p>
          <a:p>
            <a:pPr lvl="2"/>
            <a:r>
              <a:rPr lang="fr-FR" sz="1600" dirty="0" smtClean="0"/>
              <a:t> </a:t>
            </a:r>
            <a:r>
              <a:rPr lang="fr-FR" sz="1600" dirty="0" err="1" smtClean="0"/>
              <a:t>events</a:t>
            </a:r>
            <a:endParaRPr lang="fr-FR" sz="1600" dirty="0" smtClean="0"/>
          </a:p>
          <a:p>
            <a:pPr lvl="3"/>
            <a:r>
              <a:rPr lang="fr-FR" sz="1400" dirty="0" smtClean="0">
                <a:latin typeface="Lucida Calligraphy" pitchFamily="66" charset="0"/>
              </a:rPr>
              <a:t>A(</a:t>
            </a:r>
            <a:r>
              <a:rPr lang="fr-FR" sz="1400" dirty="0" smtClean="0"/>
              <a:t>J/</a:t>
            </a:r>
            <a:r>
              <a:rPr lang="fr-FR" sz="1400" dirty="0" smtClean="0">
                <a:latin typeface="Symbol" pitchFamily="18" charset="2"/>
              </a:rPr>
              <a:t>Y)</a:t>
            </a:r>
            <a:r>
              <a:rPr lang="fr-FR" sz="1400" dirty="0" smtClean="0"/>
              <a:t> ~ 18.4%</a:t>
            </a:r>
          </a:p>
          <a:p>
            <a:pPr lvl="3"/>
            <a:r>
              <a:rPr lang="fr-FR" sz="1400" dirty="0" smtClean="0">
                <a:latin typeface="Lucida Calligraphy" pitchFamily="66" charset="0"/>
              </a:rPr>
              <a:t>A(</a:t>
            </a:r>
            <a:r>
              <a:rPr lang="fr-FR" sz="1400" dirty="0" smtClean="0">
                <a:latin typeface="Symbol" pitchFamily="18" charset="2"/>
              </a:rPr>
              <a:t>c</a:t>
            </a:r>
            <a:r>
              <a:rPr lang="fr-FR" sz="1400" baseline="-25000" dirty="0" smtClean="0"/>
              <a:t>c</a:t>
            </a:r>
            <a:r>
              <a:rPr lang="fr-FR" sz="1400" dirty="0" smtClean="0"/>
              <a:t>)~ 8.5%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800" b="1" dirty="0" err="1" smtClean="0">
                <a:solidFill>
                  <a:srgbClr val="FF0000"/>
                </a:solidFill>
              </a:rPr>
              <a:t>Cuts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2"/>
            <a:r>
              <a:rPr lang="fr-FR" sz="1600" dirty="0" smtClean="0">
                <a:solidFill>
                  <a:srgbClr val="FF0000"/>
                </a:solidFill>
              </a:rPr>
              <a:t>P</a:t>
            </a:r>
            <a:r>
              <a:rPr lang="fr-FR" sz="1600" baseline="-25000" dirty="0" smtClean="0">
                <a:solidFill>
                  <a:srgbClr val="FF0000"/>
                </a:solidFill>
              </a:rPr>
              <a:t>z</a:t>
            </a:r>
            <a:r>
              <a:rPr lang="fr-FR" sz="1600" dirty="0" smtClean="0">
                <a:solidFill>
                  <a:srgbClr val="FF0000"/>
                </a:solidFill>
              </a:rPr>
              <a:t>&gt;5 </a:t>
            </a:r>
            <a:r>
              <a:rPr lang="fr-FR" sz="1600" dirty="0" err="1" smtClean="0">
                <a:solidFill>
                  <a:srgbClr val="FF0000"/>
                </a:solidFill>
              </a:rPr>
              <a:t>GeV</a:t>
            </a:r>
            <a:r>
              <a:rPr lang="fr-FR" sz="1600" dirty="0" smtClean="0">
                <a:solidFill>
                  <a:srgbClr val="FF0000"/>
                </a:solidFill>
              </a:rPr>
              <a:t>/c and </a:t>
            </a:r>
            <a:r>
              <a:rPr lang="fr-FR" sz="1600" dirty="0" err="1" smtClean="0">
                <a:solidFill>
                  <a:srgbClr val="FF0000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vertex</a:t>
            </a:r>
            <a:r>
              <a:rPr lang="fr-FR" sz="1600" dirty="0" smtClean="0">
                <a:solidFill>
                  <a:srgbClr val="FF0000"/>
                </a:solidFill>
              </a:rPr>
              <a:t>&lt;215 cm</a:t>
            </a:r>
          </a:p>
          <a:p>
            <a:pPr lvl="2"/>
            <a:r>
              <a:rPr lang="fr-FR" sz="1600" dirty="0" smtClean="0">
                <a:solidFill>
                  <a:srgbClr val="FF0000"/>
                </a:solidFill>
                <a:latin typeface="Lucida Calligraphy" pitchFamily="66" charset="0"/>
              </a:rPr>
              <a:t>A(</a:t>
            </a:r>
            <a:r>
              <a:rPr lang="fr-FR" sz="1600" dirty="0" smtClean="0">
                <a:solidFill>
                  <a:srgbClr val="FF0000"/>
                </a:solidFill>
              </a:rPr>
              <a:t>J/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Y)</a:t>
            </a:r>
            <a:r>
              <a:rPr lang="fr-FR" sz="1600" dirty="0" smtClean="0">
                <a:solidFill>
                  <a:srgbClr val="FF0000"/>
                </a:solidFill>
              </a:rPr>
              <a:t> ~ 18.0%</a:t>
            </a:r>
          </a:p>
          <a:p>
            <a:pPr lvl="2"/>
            <a:r>
              <a:rPr lang="fr-FR" sz="1600" dirty="0" smtClean="0">
                <a:solidFill>
                  <a:srgbClr val="FF0000"/>
                </a:solidFill>
                <a:latin typeface="Lucida Calligraphy" pitchFamily="66" charset="0"/>
              </a:rPr>
              <a:t>A(</a:t>
            </a:r>
            <a:r>
              <a:rPr lang="fr-FR" sz="16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600" baseline="-25000" dirty="0" smtClean="0">
                <a:solidFill>
                  <a:srgbClr val="FF0000"/>
                </a:solidFill>
              </a:rPr>
              <a:t>c</a:t>
            </a:r>
            <a:r>
              <a:rPr lang="fr-FR" sz="1600" dirty="0" smtClean="0">
                <a:solidFill>
                  <a:srgbClr val="FF0000"/>
                </a:solidFill>
              </a:rPr>
              <a:t>) ~ 8.4%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69</a:t>
            </a:fld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4716016" y="3801814"/>
            <a:ext cx="3961341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Signal/background: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 J/</a:t>
            </a:r>
            <a:r>
              <a:rPr lang="fr-FR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 no background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fr-FR" b="1" dirty="0" err="1" smtClean="0">
                <a:solidFill>
                  <a:schemeClr val="bg1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 3.45&lt;M&lt;3.65 : S/B~2.4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7524328" y="2053297"/>
            <a:ext cx="337047" cy="93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092280" y="1765265"/>
            <a:ext cx="75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 </a:t>
            </a:r>
            <a:r>
              <a:rPr lang="fr-FR" sz="1400" dirty="0" err="1" smtClean="0"/>
              <a:t>GeV</a:t>
            </a:r>
            <a:r>
              <a:rPr lang="fr-FR" sz="1400" dirty="0" smtClean="0"/>
              <a:t>/c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796136" y="291739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68232" y="29173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endParaRPr lang="fr-FR" baseline="-25000" dirty="0">
              <a:latin typeface="Symbol" pitchFamily="18" charset="2"/>
            </a:endParaRPr>
          </a:p>
        </p:txBody>
      </p:sp>
      <p:grpSp>
        <p:nvGrpSpPr>
          <p:cNvPr id="6" name="Groupe 31"/>
          <p:cNvGrpSpPr/>
          <p:nvPr/>
        </p:nvGrpSpPr>
        <p:grpSpPr>
          <a:xfrm>
            <a:off x="4211960" y="4797152"/>
            <a:ext cx="3478558" cy="1584176"/>
            <a:chOff x="158606" y="4869160"/>
            <a:chExt cx="3478558" cy="1584176"/>
          </a:xfrm>
        </p:grpSpPr>
        <p:cxnSp>
          <p:nvCxnSpPr>
            <p:cNvPr id="23" name="Connecteur droit 22"/>
            <p:cNvCxnSpPr/>
            <p:nvPr/>
          </p:nvCxnSpPr>
          <p:spPr>
            <a:xfrm rot="16200000" flipH="1">
              <a:off x="-51966" y="5751189"/>
              <a:ext cx="1264716" cy="521"/>
            </a:xfrm>
            <a:prstGeom prst="line">
              <a:avLst/>
            </a:prstGeom>
            <a:ln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590476" y="5173786"/>
              <a:ext cx="504056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611560" y="5478323"/>
              <a:ext cx="1025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4A7EBB"/>
                  </a:solidFill>
                </a:rPr>
                <a:t>At</a:t>
              </a:r>
              <a:r>
                <a:rPr lang="fr-FR" sz="1200" dirty="0" smtClean="0">
                  <a:solidFill>
                    <a:srgbClr val="4A7EBB"/>
                  </a:solidFill>
                </a:rPr>
                <a:t> least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2 </a:t>
              </a:r>
              <a:r>
                <a:rPr lang="fr-FR" sz="1200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r>
                <a:rPr lang="fr-FR" sz="1200" dirty="0" smtClean="0">
                  <a:solidFill>
                    <a:srgbClr val="4A7EBB"/>
                  </a:solidFill>
                </a:rPr>
                <a:t> in the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Detector</a:t>
              </a:r>
            </a:p>
            <a:p>
              <a:r>
                <a:rPr lang="fr-FR" sz="1200" dirty="0" smtClean="0">
                  <a:solidFill>
                    <a:srgbClr val="4A7EBB"/>
                  </a:solidFill>
                </a:rPr>
                <a:t>(130 </a:t>
              </a:r>
              <a:r>
                <a:rPr lang="fr-FR" sz="1200" dirty="0" err="1" smtClean="0">
                  <a:solidFill>
                    <a:srgbClr val="4A7EBB"/>
                  </a:solidFill>
                </a:rPr>
                <a:t>kevents</a:t>
              </a:r>
              <a:r>
                <a:rPr lang="fr-FR" sz="1200" dirty="0" smtClean="0">
                  <a:solidFill>
                    <a:srgbClr val="4A7EBB"/>
                  </a:solidFill>
                </a:rPr>
                <a:t>)</a:t>
              </a:r>
              <a:endParaRPr lang="fr-FR" sz="1200" dirty="0">
                <a:solidFill>
                  <a:srgbClr val="4A7EBB"/>
                </a:solidFill>
              </a:endParaRPr>
            </a:p>
          </p:txBody>
        </p:sp>
        <p:grpSp>
          <p:nvGrpSpPr>
            <p:cNvPr id="7" name="Groupe 55"/>
            <p:cNvGrpSpPr/>
            <p:nvPr/>
          </p:nvGrpSpPr>
          <p:grpSpPr>
            <a:xfrm>
              <a:off x="158606" y="4869160"/>
              <a:ext cx="3478558" cy="1584176"/>
              <a:chOff x="-1764704" y="4941168"/>
              <a:chExt cx="3478558" cy="1584176"/>
            </a:xfrm>
          </p:grpSpPr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82" t="10360" r="1950" b="1866"/>
              <a:stretch>
                <a:fillRect/>
              </a:stretch>
            </p:blipFill>
            <p:spPr bwMode="auto">
              <a:xfrm>
                <a:off x="-1764704" y="4941168"/>
                <a:ext cx="2325162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Connecteur droit 27"/>
              <p:cNvCxnSpPr/>
              <p:nvPr/>
            </p:nvCxnSpPr>
            <p:spPr>
              <a:xfrm rot="16200000" flipH="1">
                <a:off x="-1975276" y="5823197"/>
                <a:ext cx="1264716" cy="521"/>
              </a:xfrm>
              <a:prstGeom prst="line">
                <a:avLst/>
              </a:prstGeom>
              <a:ln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-1332834" y="5245794"/>
                <a:ext cx="504056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-1311750" y="5550331"/>
                <a:ext cx="10408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>
                    <a:solidFill>
                      <a:srgbClr val="4A7EBB"/>
                    </a:solidFill>
                  </a:rPr>
                  <a:t>At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 least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2 </a:t>
                </a:r>
                <a:r>
                  <a:rPr lang="fr-FR" sz="1200" b="1" dirty="0" smtClean="0">
                    <a:solidFill>
                      <a:srgbClr val="4A7EBB"/>
                    </a:solidFill>
                    <a:latin typeface="Symbol" pitchFamily="18" charset="2"/>
                  </a:rPr>
                  <a:t>m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 in the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Detector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(130 </a:t>
                </a:r>
                <a:r>
                  <a:rPr lang="fr-FR" sz="1200" b="1" dirty="0" err="1" smtClean="0">
                    <a:solidFill>
                      <a:srgbClr val="4A7EBB"/>
                    </a:solidFill>
                  </a:rPr>
                  <a:t>kevents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)</a:t>
                </a:r>
                <a:endParaRPr lang="fr-FR" sz="1200" b="1" dirty="0">
                  <a:solidFill>
                    <a:srgbClr val="4A7EBB"/>
                  </a:solidFill>
                </a:endParaRPr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>
                <a:off x="899592" y="5517232"/>
                <a:ext cx="504056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899592" y="5517232"/>
                <a:ext cx="8142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>
                    <a:solidFill>
                      <a:srgbClr val="4A7EBB"/>
                    </a:solidFill>
                  </a:rPr>
                  <a:t>At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 least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2 </a:t>
                </a:r>
                <a:r>
                  <a:rPr lang="fr-FR" sz="1200" b="1" dirty="0" smtClean="0">
                    <a:solidFill>
                      <a:srgbClr val="4A7EBB"/>
                    </a:solidFill>
                    <a:latin typeface="Symbol" pitchFamily="18" charset="2"/>
                  </a:rPr>
                  <a:t>m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 in the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Detector</a:t>
                </a:r>
              </a:p>
              <a:p>
                <a:r>
                  <a:rPr lang="fr-FR" sz="1200" b="1" dirty="0" smtClean="0">
                    <a:solidFill>
                      <a:srgbClr val="4A7EBB"/>
                    </a:solidFill>
                  </a:rPr>
                  <a:t>(0 </a:t>
                </a:r>
                <a:r>
                  <a:rPr lang="fr-FR" sz="1200" b="1" dirty="0" err="1" smtClean="0">
                    <a:solidFill>
                      <a:srgbClr val="4A7EBB"/>
                    </a:solidFill>
                  </a:rPr>
                  <a:t>events</a:t>
                </a:r>
                <a:r>
                  <a:rPr lang="fr-FR" sz="1200" b="1" dirty="0" smtClean="0">
                    <a:solidFill>
                      <a:srgbClr val="4A7EBB"/>
                    </a:solidFill>
                  </a:rPr>
                  <a:t>)</a:t>
                </a:r>
                <a:endParaRPr lang="fr-FR" sz="1200" b="1" dirty="0">
                  <a:solidFill>
                    <a:srgbClr val="4A7EBB"/>
                  </a:solidFill>
                </a:endParaRPr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5436096" y="5013176"/>
            <a:ext cx="8386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200 k</a:t>
            </a:r>
          </a:p>
          <a:p>
            <a:r>
              <a:rPr lang="fr-FR" sz="1600" dirty="0" err="1" smtClean="0"/>
              <a:t>minBias</a:t>
            </a:r>
            <a:endParaRPr lang="fr-FR" sz="1600" dirty="0" smtClean="0"/>
          </a:p>
          <a:p>
            <a:r>
              <a:rPr lang="fr-FR" sz="1600" dirty="0" err="1" smtClean="0"/>
              <a:t>events</a:t>
            </a:r>
            <a:endParaRPr lang="fr-FR" sz="1600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6876256" y="4941169"/>
          <a:ext cx="891721" cy="360039"/>
        </p:xfrm>
        <a:graphic>
          <a:graphicData uri="http://schemas.openxmlformats.org/presentationml/2006/ole">
            <p:oleObj spid="_x0000_s248834" name="Équation" r:id="rId6" imgW="1054080" imgH="482400" progId="Equation.3">
              <p:embed/>
            </p:oleObj>
          </a:graphicData>
        </a:graphic>
      </p:graphicFrame>
      <p:sp>
        <p:nvSpPr>
          <p:cNvPr id="36" name="Flèche droite 35"/>
          <p:cNvSpPr/>
          <p:nvPr/>
        </p:nvSpPr>
        <p:spPr>
          <a:xfrm>
            <a:off x="6300192" y="5517232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7740352" y="5013176"/>
            <a:ext cx="8386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200 k</a:t>
            </a:r>
          </a:p>
          <a:p>
            <a:r>
              <a:rPr lang="fr-FR" sz="1600" dirty="0" err="1" smtClean="0"/>
              <a:t>minBias</a:t>
            </a:r>
            <a:endParaRPr lang="fr-FR" sz="1600" dirty="0" smtClean="0"/>
          </a:p>
          <a:p>
            <a:r>
              <a:rPr lang="fr-FR" sz="1600" dirty="0" err="1" smtClean="0"/>
              <a:t>events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sz="half" idx="1"/>
          </p:nvPr>
        </p:nvSpPr>
        <p:spPr>
          <a:xfrm>
            <a:off x="145142" y="1052736"/>
            <a:ext cx="8819346" cy="5112567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NA38, NA50, NA51: 1</a:t>
            </a:r>
            <a:r>
              <a:rPr lang="fr-FR" sz="2800" baseline="30000" dirty="0" smtClean="0"/>
              <a:t>st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generation</a:t>
            </a: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179512" y="1556792"/>
            <a:ext cx="8645296" cy="29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5157192"/>
            <a:ext cx="794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Active Target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683568" y="4077072"/>
            <a:ext cx="1296144" cy="11521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V="1">
            <a:off x="2231740" y="3825044"/>
            <a:ext cx="1440160" cy="13681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>
            <a:off x="4139952" y="4293096"/>
            <a:ext cx="1008112" cy="93610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292080" y="4221088"/>
            <a:ext cx="1152128" cy="100811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588224" y="4509120"/>
            <a:ext cx="180020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4427984" y="4221088"/>
            <a:ext cx="194421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6156176" y="4581128"/>
            <a:ext cx="100811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58740" y="5805264"/>
            <a:ext cx="76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Active </a:t>
            </a:r>
            <a:r>
              <a:rPr lang="fr-FR" b="1" dirty="0" err="1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, but </a:t>
            </a:r>
            <a:r>
              <a:rPr lang="fr-FR" b="1" dirty="0" smtClean="0">
                <a:solidFill>
                  <a:srgbClr val="FF0000"/>
                </a:solidFill>
              </a:rPr>
              <a:t>no vertex </a:t>
            </a:r>
            <a:r>
              <a:rPr lang="fr-FR" dirty="0" smtClean="0"/>
              <a:t>for open </a:t>
            </a:r>
            <a:r>
              <a:rPr lang="fr-FR" dirty="0" err="1" smtClean="0"/>
              <a:t>charm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good mass </a:t>
            </a:r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trigger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Trigger rate in Pb+Pb collisions ?</a:t>
            </a:r>
          </a:p>
          <a:p>
            <a:r>
              <a:rPr lang="fr-FR" dirty="0" smtClean="0"/>
              <a:t>Muon angle </a:t>
            </a:r>
            <a:r>
              <a:rPr lang="fr-FR" dirty="0" err="1" smtClean="0"/>
              <a:t>cut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Request</a:t>
            </a:r>
            <a:r>
              <a:rPr lang="fr-FR" b="1" dirty="0" smtClean="0">
                <a:solidFill>
                  <a:srgbClr val="FF0000"/>
                </a:solidFill>
              </a:rPr>
              <a:t> single muon </a:t>
            </a:r>
            <a:r>
              <a:rPr lang="fr-FR" b="1" dirty="0" err="1" smtClean="0">
                <a:solidFill>
                  <a:srgbClr val="FF0000"/>
                </a:solidFill>
              </a:rPr>
              <a:t>pT</a:t>
            </a:r>
            <a:r>
              <a:rPr lang="fr-FR" b="1" dirty="0" smtClean="0">
                <a:solidFill>
                  <a:srgbClr val="FF0000"/>
                </a:solidFill>
              </a:rPr>
              <a:t>&gt;0.5 </a:t>
            </a:r>
            <a:r>
              <a:rPr lang="fr-FR" b="1" dirty="0" err="1" smtClean="0">
                <a:solidFill>
                  <a:srgbClr val="FF0000"/>
                </a:solidFill>
              </a:rPr>
              <a:t>GeV</a:t>
            </a:r>
            <a:r>
              <a:rPr lang="fr-FR" b="1" dirty="0" smtClean="0">
                <a:solidFill>
                  <a:srgbClr val="FF0000"/>
                </a:solidFill>
              </a:rPr>
              <a:t>/c</a:t>
            </a:r>
          </a:p>
          <a:p>
            <a:pPr lvl="1"/>
            <a:r>
              <a:rPr lang="fr-FR" b="1" dirty="0" err="1" smtClean="0">
                <a:solidFill>
                  <a:srgbClr val="0070C0"/>
                </a:solidFill>
              </a:rPr>
              <a:t>With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P</a:t>
            </a:r>
            <a:r>
              <a:rPr lang="fr-FR" b="1" baseline="-25000" dirty="0" err="1" smtClean="0">
                <a:solidFill>
                  <a:srgbClr val="0070C0"/>
                </a:solidFill>
              </a:rPr>
              <a:t>min</a:t>
            </a:r>
            <a:r>
              <a:rPr lang="fr-FR" b="1" dirty="0" smtClean="0">
                <a:solidFill>
                  <a:srgbClr val="0070C0"/>
                </a:solidFill>
              </a:rPr>
              <a:t>&gt;5 </a:t>
            </a:r>
            <a:r>
              <a:rPr lang="fr-FR" b="1" dirty="0" err="1" smtClean="0">
                <a:solidFill>
                  <a:srgbClr val="0070C0"/>
                </a:solidFill>
              </a:rPr>
              <a:t>GeV</a:t>
            </a:r>
            <a:r>
              <a:rPr lang="fr-FR" b="1" dirty="0" smtClean="0">
                <a:solidFill>
                  <a:srgbClr val="0070C0"/>
                </a:solidFill>
              </a:rPr>
              <a:t>/c (due to absorber)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70</a:t>
            </a:fld>
            <a:endParaRPr lang="fr-BE"/>
          </a:p>
        </p:txBody>
      </p:sp>
      <p:grpSp>
        <p:nvGrpSpPr>
          <p:cNvPr id="6" name="Groupe 12"/>
          <p:cNvGrpSpPr/>
          <p:nvPr/>
        </p:nvGrpSpPr>
        <p:grpSpPr>
          <a:xfrm>
            <a:off x="4499992" y="1412776"/>
            <a:ext cx="4032448" cy="2160240"/>
            <a:chOff x="4106994" y="1412776"/>
            <a:chExt cx="2332710" cy="122413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98" t="36914" r="51518" b="31709"/>
            <a:stretch>
              <a:fillRect/>
            </a:stretch>
          </p:blipFill>
          <p:spPr bwMode="auto">
            <a:xfrm>
              <a:off x="4106994" y="1412776"/>
              <a:ext cx="233271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8"/>
            <p:cNvCxnSpPr/>
            <p:nvPr/>
          </p:nvCxnSpPr>
          <p:spPr>
            <a:xfrm rot="5400000" flipH="1" flipV="1">
              <a:off x="5076056" y="2216865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5292080" y="2071261"/>
              <a:ext cx="36004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667566" y="2708920"/>
          <a:ext cx="3328370" cy="576064"/>
        </p:xfrm>
        <a:graphic>
          <a:graphicData uri="http://schemas.openxmlformats.org/presentationml/2006/ole">
            <p:oleObj spid="_x0000_s250882" name="Équation" r:id="rId4" imgW="2641320" imgH="457200" progId="Equation.3">
              <p:embed/>
            </p:oleObj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 l="1444" t="10728" r="1950" b="1866"/>
          <a:stretch>
            <a:fillRect/>
          </a:stretch>
        </p:blipFill>
        <p:spPr bwMode="auto">
          <a:xfrm>
            <a:off x="3059832" y="3862510"/>
            <a:ext cx="2720479" cy="18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830" t="5225" r="1546" b="1020"/>
          <a:stretch>
            <a:fillRect/>
          </a:stretch>
        </p:blipFill>
        <p:spPr bwMode="auto">
          <a:xfrm>
            <a:off x="107504" y="3851756"/>
            <a:ext cx="2448272" cy="187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 rot="16200000" flipH="1">
            <a:off x="-151704" y="4831048"/>
            <a:ext cx="1383033" cy="516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11560" y="4283804"/>
            <a:ext cx="5040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187624" y="4211796"/>
            <a:ext cx="104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4A7EBB"/>
                </a:solidFill>
              </a:rPr>
              <a:t>At</a:t>
            </a:r>
            <a:r>
              <a:rPr lang="fr-FR" sz="1200" b="1" dirty="0" smtClean="0">
                <a:solidFill>
                  <a:srgbClr val="4A7EBB"/>
                </a:solidFill>
              </a:rPr>
              <a:t> least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2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2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Detector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(9195 </a:t>
            </a:r>
            <a:r>
              <a:rPr lang="fr-FR" sz="1200" b="1" dirty="0" err="1" smtClean="0">
                <a:solidFill>
                  <a:srgbClr val="4A7EBB"/>
                </a:solidFill>
              </a:rPr>
              <a:t>events</a:t>
            </a:r>
            <a:r>
              <a:rPr lang="fr-FR" sz="1200" b="1" dirty="0" smtClean="0">
                <a:solidFill>
                  <a:srgbClr val="4A7EBB"/>
                </a:solidFill>
              </a:rPr>
              <a:t>)</a:t>
            </a:r>
            <a:endParaRPr lang="fr-FR" sz="1200" b="1" dirty="0">
              <a:solidFill>
                <a:srgbClr val="4A7EBB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rot="16200000" flipH="1">
            <a:off x="2813582" y="4782181"/>
            <a:ext cx="1455041" cy="517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548062" y="4214736"/>
            <a:ext cx="5040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124126" y="4070720"/>
            <a:ext cx="892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4A7EBB"/>
                </a:solidFill>
              </a:rPr>
              <a:t>At</a:t>
            </a:r>
            <a:r>
              <a:rPr lang="fr-FR" sz="1200" b="1" dirty="0" smtClean="0">
                <a:solidFill>
                  <a:srgbClr val="4A7EBB"/>
                </a:solidFill>
              </a:rPr>
              <a:t> least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2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2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Detector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(44 </a:t>
            </a:r>
            <a:r>
              <a:rPr lang="fr-FR" sz="1200" b="1" dirty="0" err="1" smtClean="0">
                <a:solidFill>
                  <a:srgbClr val="4A7EBB"/>
                </a:solidFill>
              </a:rPr>
              <a:t>events</a:t>
            </a:r>
            <a:r>
              <a:rPr lang="fr-FR" sz="1200" b="1" dirty="0" smtClean="0">
                <a:solidFill>
                  <a:srgbClr val="4A7EBB"/>
                </a:solidFill>
              </a:rPr>
              <a:t>)</a:t>
            </a:r>
            <a:endParaRPr lang="fr-FR" sz="1200" b="1" dirty="0">
              <a:solidFill>
                <a:srgbClr val="4A7EBB"/>
              </a:solidFill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/>
        </p:nvGraphicFramePr>
        <p:xfrm>
          <a:off x="1907704" y="4211796"/>
          <a:ext cx="1152128" cy="465180"/>
        </p:xfrm>
        <a:graphic>
          <a:graphicData uri="http://schemas.openxmlformats.org/presentationml/2006/ole">
            <p:oleObj spid="_x0000_s250883" name="Équation" r:id="rId7" imgW="1054080" imgH="482400" progId="Equation.3">
              <p:embed/>
            </p:oleObj>
          </a:graphicData>
        </a:graphic>
      </p:graphicFrame>
      <p:sp>
        <p:nvSpPr>
          <p:cNvPr id="25" name="Flèche droite 24"/>
          <p:cNvSpPr/>
          <p:nvPr/>
        </p:nvSpPr>
        <p:spPr>
          <a:xfrm>
            <a:off x="2555776" y="392376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8" cstate="print"/>
          <a:srcRect l="1359" t="10835" r="1950" b="1866"/>
          <a:stretch>
            <a:fillRect/>
          </a:stretch>
        </p:blipFill>
        <p:spPr bwMode="auto">
          <a:xfrm>
            <a:off x="6300192" y="3851756"/>
            <a:ext cx="2740843" cy="18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27"/>
          <p:cNvCxnSpPr/>
          <p:nvPr/>
        </p:nvCxnSpPr>
        <p:spPr>
          <a:xfrm rot="16200000" flipH="1">
            <a:off x="6046030" y="4795042"/>
            <a:ext cx="1455041" cy="517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780510" y="4227597"/>
            <a:ext cx="5040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356574" y="4083581"/>
            <a:ext cx="814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4A7EBB"/>
                </a:solidFill>
              </a:rPr>
              <a:t>At</a:t>
            </a:r>
            <a:r>
              <a:rPr lang="fr-FR" sz="1200" b="1" dirty="0" smtClean="0">
                <a:solidFill>
                  <a:srgbClr val="4A7EBB"/>
                </a:solidFill>
              </a:rPr>
              <a:t> least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2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2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Detector</a:t>
            </a:r>
          </a:p>
          <a:p>
            <a:r>
              <a:rPr lang="fr-FR" sz="1200" b="1" dirty="0" smtClean="0">
                <a:solidFill>
                  <a:srgbClr val="4A7EBB"/>
                </a:solidFill>
              </a:rPr>
              <a:t>(3 </a:t>
            </a:r>
            <a:r>
              <a:rPr lang="fr-FR" sz="1200" b="1" dirty="0" err="1" smtClean="0">
                <a:solidFill>
                  <a:srgbClr val="4A7EBB"/>
                </a:solidFill>
              </a:rPr>
              <a:t>events</a:t>
            </a:r>
            <a:r>
              <a:rPr lang="fr-FR" sz="1200" b="1" dirty="0" smtClean="0">
                <a:solidFill>
                  <a:srgbClr val="4A7EBB"/>
                </a:solidFill>
              </a:rPr>
              <a:t>)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5796136" y="392376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5292080" y="4211796"/>
          <a:ext cx="1008112" cy="711200"/>
        </p:xfrm>
        <a:graphic>
          <a:graphicData uri="http://schemas.openxmlformats.org/presentationml/2006/ole">
            <p:oleObj spid="_x0000_s250884" name="Équation" r:id="rId9" imgW="1054080" imgH="736560" progId="Equation.3">
              <p:embed/>
            </p:oleObj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611560" y="5939988"/>
            <a:ext cx="724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dirty="0" smtClean="0">
                <a:sym typeface="Wingdings" pitchFamily="2" charset="2"/>
              </a:rPr>
              <a:t>– Trigger </a:t>
            </a:r>
            <a:r>
              <a:rPr lang="fr-FR" dirty="0" err="1" smtClean="0">
                <a:sym typeface="Wingdings" pitchFamily="2" charset="2"/>
              </a:rPr>
              <a:t>accepts</a:t>
            </a:r>
            <a:r>
              <a:rPr lang="fr-FR" dirty="0" smtClean="0">
                <a:sym typeface="Wingdings" pitchFamily="2" charset="2"/>
              </a:rPr>
              <a:t> 3/10000 </a:t>
            </a:r>
            <a:r>
              <a:rPr lang="fr-FR" dirty="0" err="1" smtClean="0">
                <a:sym typeface="Wingdings" pitchFamily="2" charset="2"/>
              </a:rPr>
              <a:t>events</a:t>
            </a:r>
            <a:r>
              <a:rPr lang="fr-FR" dirty="0" smtClean="0">
                <a:sym typeface="Wingdings" pitchFamily="2" charset="2"/>
              </a:rPr>
              <a:t>  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dirty="0" smtClean="0">
                <a:sym typeface="Wingdings" pitchFamily="2" charset="2"/>
              </a:rPr>
              <a:t> ~ 2.3 MHz x 3 10</a:t>
            </a:r>
            <a:r>
              <a:rPr lang="fr-FR" baseline="30000" dirty="0" smtClean="0">
                <a:sym typeface="Wingdings" pitchFamily="2" charset="2"/>
              </a:rPr>
              <a:t>-4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~ 700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46"/>
          <p:cNvGrpSpPr/>
          <p:nvPr/>
        </p:nvGrpSpPr>
        <p:grpSpPr>
          <a:xfrm>
            <a:off x="67688" y="2348880"/>
            <a:ext cx="5512424" cy="1728192"/>
            <a:chOff x="-292238" y="2534472"/>
            <a:chExt cx="9374425" cy="2609040"/>
          </a:xfrm>
        </p:grpSpPr>
        <p:sp>
          <p:nvSpPr>
            <p:cNvPr id="21" name="Flèche droite 20"/>
            <p:cNvSpPr/>
            <p:nvPr/>
          </p:nvSpPr>
          <p:spPr>
            <a:xfrm>
              <a:off x="-102070" y="3893096"/>
              <a:ext cx="500066" cy="214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/>
            <p:cNvCxnSpPr/>
            <p:nvPr/>
          </p:nvCxnSpPr>
          <p:spPr>
            <a:xfrm flipV="1">
              <a:off x="558883" y="4000504"/>
              <a:ext cx="8370835" cy="4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561233" y="4000504"/>
              <a:ext cx="14287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apèze 23"/>
            <p:cNvSpPr/>
            <p:nvPr/>
          </p:nvSpPr>
          <p:spPr>
            <a:xfrm>
              <a:off x="857224" y="4286256"/>
              <a:ext cx="378621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25" name="Trapèze 24"/>
            <p:cNvSpPr/>
            <p:nvPr/>
          </p:nvSpPr>
          <p:spPr>
            <a:xfrm flipV="1">
              <a:off x="857224" y="3071810"/>
              <a:ext cx="3786214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 rot="5400000">
              <a:off x="611128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682565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754004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825441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896880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2230860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1291867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2516436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2761350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>
              <a:off x="3741004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643570" y="3000372"/>
              <a:ext cx="2500330" cy="207170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Muon </a:t>
              </a:r>
              <a:r>
                <a:rPr lang="fr-FR" dirty="0" err="1" smtClean="0"/>
                <a:t>Filter</a:t>
              </a:r>
              <a:endParaRPr lang="fr-FR" dirty="0" smtClean="0"/>
            </a:p>
            <a:p>
              <a:pPr algn="ctr"/>
              <a:r>
                <a:rPr lang="fr-FR" dirty="0" smtClean="0"/>
                <a:t>(absorber)</a:t>
              </a:r>
              <a:endParaRPr lang="fr-FR" dirty="0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74295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5400000">
              <a:off x="75819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77343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387" y="3512862"/>
              <a:ext cx="58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10214" y="4056412"/>
              <a:ext cx="1102111" cy="43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358037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836892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286776" y="2534472"/>
              <a:ext cx="7954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MuID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-292238" y="4026603"/>
              <a:ext cx="1047365" cy="46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3333FF"/>
                </a:solidFill>
              </a:rPr>
              <a:t>Measure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3333FF"/>
                </a:solidFill>
              </a:rPr>
              <a:t>c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within</a:t>
            </a:r>
            <a:r>
              <a:rPr lang="fr-FR" dirty="0" smtClean="0">
                <a:solidFill>
                  <a:srgbClr val="3333FF"/>
                </a:solidFill>
              </a:rPr>
              <a:t> -0.5&lt;y*&lt;0.5</a:t>
            </a:r>
          </a:p>
          <a:p>
            <a:pPr lvl="1"/>
            <a:r>
              <a:rPr lang="fr-FR" dirty="0" smtClean="0">
                <a:solidFill>
                  <a:srgbClr val="3333FF"/>
                </a:solidFill>
              </a:rPr>
              <a:t>In Pb+Pb @ 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s ~ 17 </a:t>
            </a:r>
            <a:r>
              <a:rPr lang="fr-FR" dirty="0" err="1" smtClean="0">
                <a:solidFill>
                  <a:srgbClr val="3333FF"/>
                </a:solidFill>
                <a:sym typeface="Symbol"/>
              </a:rPr>
              <a:t>GeV</a:t>
            </a:r>
            <a:endParaRPr lang="fr-FR" dirty="0" smtClean="0">
              <a:solidFill>
                <a:srgbClr val="3333FF"/>
              </a:solidFill>
              <a:sym typeface="Symbol"/>
            </a:endParaRPr>
          </a:p>
          <a:p>
            <a:pPr lvl="1"/>
            <a:r>
              <a:rPr lang="fr-FR" dirty="0" smtClean="0">
                <a:solidFill>
                  <a:srgbClr val="3333FF"/>
                </a:solidFill>
                <a:sym typeface="Symbol"/>
              </a:rPr>
              <a:t>Channel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Symbol"/>
              </a:rPr>
              <a:t>c</a:t>
            </a:r>
            <a:r>
              <a:rPr lang="fr-FR" baseline="-25000" dirty="0" smtClean="0">
                <a:solidFill>
                  <a:srgbClr val="3333FF"/>
                </a:solidFill>
                <a:sym typeface="Symbol"/>
              </a:rPr>
              <a:t>c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 J/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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  <a:sym typeface="Wingdings" pitchFamily="2" charset="2"/>
              </a:rPr>
              <a:t>+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  <a:sym typeface="Wingdings" pitchFamily="2" charset="2"/>
              </a:rPr>
              <a:t>-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g</a:t>
            </a:r>
          </a:p>
          <a:p>
            <a:pPr lvl="1"/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Standard design :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and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3333FF"/>
                </a:solidFill>
                <a:sym typeface="Wingdings" pitchFamily="2" charset="2"/>
              </a:rPr>
              <a:t>measured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in y* 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 [-0.5;0.5]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179512" y="4293096"/>
            <a:ext cx="5472608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Tracking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muon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absorber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Calorimetry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photons in a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: </a:t>
            </a:r>
            <a:r>
              <a:rPr lang="fr-FR" dirty="0" err="1" smtClean="0"/>
              <a:t>Experimental</a:t>
            </a:r>
            <a:r>
              <a:rPr lang="fr-FR" dirty="0" smtClean="0"/>
              <a:t> benchmark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 rot="5400000">
            <a:off x="6413822" y="3675410"/>
            <a:ext cx="648072" cy="1552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71</a:t>
            </a:fld>
            <a:endParaRPr lang="fr-BE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3925" t="15911" r="2006" b="4987"/>
          <a:stretch>
            <a:fillRect/>
          </a:stretch>
        </p:blipFill>
        <p:spPr bwMode="auto">
          <a:xfrm>
            <a:off x="5864328" y="1268760"/>
            <a:ext cx="31139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56176" y="1556792"/>
            <a:ext cx="104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PYTHIA 6.421</a:t>
            </a:r>
          </a:p>
          <a:p>
            <a:r>
              <a:rPr lang="fr-FR" sz="1200" b="1" dirty="0" smtClean="0"/>
              <a:t>20000 </a:t>
            </a:r>
            <a:r>
              <a:rPr lang="fr-FR" sz="1200" b="1" dirty="0" err="1" smtClean="0"/>
              <a:t>events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876256" y="3284984"/>
            <a:ext cx="152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Y*=0 </a:t>
            </a:r>
            <a:r>
              <a:rPr lang="fr-FR" sz="1400" dirty="0" smtClean="0">
                <a:sym typeface="Symbol"/>
              </a:rPr>
              <a:t> Y</a:t>
            </a:r>
            <a:r>
              <a:rPr lang="fr-FR" sz="1400" baseline="-25000" dirty="0" smtClean="0">
                <a:sym typeface="Symbol"/>
              </a:rPr>
              <a:t>CMS</a:t>
            </a:r>
            <a:r>
              <a:rPr lang="fr-FR" sz="1400" dirty="0" smtClean="0">
                <a:sym typeface="Symbol"/>
              </a:rPr>
              <a:t>~2.92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7201086" y="3248186"/>
            <a:ext cx="21602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76256" y="3841303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Y*(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</a:rPr>
              <a:t>)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 [-0.5,0.5]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3925" t="16249" r="1871" b="4025"/>
          <a:stretch>
            <a:fillRect/>
          </a:stretch>
        </p:blipFill>
        <p:spPr bwMode="auto">
          <a:xfrm>
            <a:off x="5868144" y="4147484"/>
            <a:ext cx="3096344" cy="20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7524328" y="4797152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A</a:t>
            </a:r>
            <a:r>
              <a:rPr lang="fr-FR" b="1" baseline="-25000" dirty="0" smtClean="0">
                <a:solidFill>
                  <a:srgbClr val="3333FF"/>
                </a:solidFill>
              </a:rPr>
              <a:t>J/</a:t>
            </a:r>
            <a:r>
              <a:rPr lang="fr-FR" b="1" baseline="-25000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~18.4%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52292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A</a:t>
            </a:r>
            <a:r>
              <a:rPr lang="fr-FR" b="1" baseline="-25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~8.5%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6256" y="3625279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3333FF"/>
                </a:solidFill>
              </a:rPr>
              <a:t>Y*(</a:t>
            </a:r>
            <a:r>
              <a:rPr lang="fr-FR" sz="1400" b="1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sz="1400" b="1" baseline="30000" dirty="0" smtClean="0">
                <a:solidFill>
                  <a:srgbClr val="3333FF"/>
                </a:solidFill>
                <a:latin typeface="Symbol" pitchFamily="18" charset="2"/>
              </a:rPr>
              <a:t>+/-</a:t>
            </a:r>
            <a:r>
              <a:rPr lang="fr-FR" sz="1400" b="1" dirty="0" smtClean="0">
                <a:solidFill>
                  <a:srgbClr val="3333FF"/>
                </a:solidFill>
              </a:rPr>
              <a:t> )</a:t>
            </a:r>
            <a:r>
              <a:rPr lang="fr-FR" sz="1400" b="1" dirty="0" smtClean="0">
                <a:solidFill>
                  <a:srgbClr val="3333FF"/>
                </a:solidFill>
                <a:sym typeface="Symbol"/>
              </a:rPr>
              <a:t> [-0.5,0.5]</a:t>
            </a:r>
            <a:endParaRPr lang="fr-FR" sz="1400" b="1" dirty="0">
              <a:solidFill>
                <a:srgbClr val="3333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5400000">
            <a:off x="2771800" y="3140968"/>
            <a:ext cx="936104" cy="360040"/>
          </a:xfrm>
          <a:prstGeom prst="rect">
            <a:avLst/>
          </a:prstGeom>
          <a:solidFill>
            <a:srgbClr val="FFFF00"/>
          </a:solidFill>
          <a:ln>
            <a:solidFill>
              <a:srgbClr val="BC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EMCal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2136591" y="3297847"/>
            <a:ext cx="262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1272495" y="3297847"/>
            <a:ext cx="262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/>
          <p:cNvSpPr txBox="1"/>
          <p:nvPr/>
        </p:nvSpPr>
        <p:spPr>
          <a:xfrm>
            <a:off x="251520" y="3861048"/>
            <a:ext cx="38884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st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distance </a:t>
            </a:r>
          </a:p>
          <a:p>
            <a:r>
              <a:rPr lang="fr-FR" sz="1400" b="1" dirty="0" err="1" smtClean="0"/>
              <a:t>between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incoming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particles</a:t>
            </a:r>
            <a:endParaRPr lang="fr-FR" sz="1400" b="1" dirty="0" smtClean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Min.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</a:t>
            </a:r>
          </a:p>
          <a:p>
            <a:r>
              <a:rPr lang="fr-FR" sz="1400" dirty="0" smtClean="0">
                <a:sym typeface="Wingdings" pitchFamily="2" charset="2"/>
              </a:rPr>
              <a:t>     = 1 free pad = 1 cm (for 0.5×0.5 cm²)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                </a:t>
            </a:r>
          </a:p>
          <a:p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N photons  N/2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r>
              <a:rPr lang="fr-FR" sz="1400" dirty="0" smtClean="0">
                <a:sym typeface="Wingdings" pitchFamily="2" charset="2"/>
              </a:rPr>
              <a:t>     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2N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(1cm×2N/N)</a:t>
            </a:r>
          </a:p>
        </p:txBody>
      </p:sp>
      <p:grpSp>
        <p:nvGrpSpPr>
          <p:cNvPr id="4" name="Groupe 29"/>
          <p:cNvGrpSpPr/>
          <p:nvPr/>
        </p:nvGrpSpPr>
        <p:grpSpPr>
          <a:xfrm>
            <a:off x="4529631" y="1124744"/>
            <a:ext cx="3714777" cy="2523040"/>
            <a:chOff x="500033" y="3263414"/>
            <a:chExt cx="2694779" cy="166578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53095"/>
            <a:stretch>
              <a:fillRect/>
            </a:stretch>
          </p:blipFill>
          <p:spPr bwMode="auto">
            <a:xfrm>
              <a:off x="500033" y="3263414"/>
              <a:ext cx="2694779" cy="166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Connecteur droit 9"/>
            <p:cNvCxnSpPr/>
            <p:nvPr/>
          </p:nvCxnSpPr>
          <p:spPr>
            <a:xfrm>
              <a:off x="1905011" y="3631033"/>
              <a:ext cx="857239" cy="369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909633" y="3609975"/>
              <a:ext cx="92869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928662" y="4000504"/>
              <a:ext cx="185738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1104900" y="3627015"/>
              <a:ext cx="800085" cy="3639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llipse 60"/>
          <p:cNvSpPr/>
          <p:nvPr/>
        </p:nvSpPr>
        <p:spPr>
          <a:xfrm>
            <a:off x="5076056" y="5877272"/>
            <a:ext cx="3672408" cy="648072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092280" y="2420888"/>
          <a:ext cx="1656184" cy="585684"/>
        </p:xfrm>
        <a:graphic>
          <a:graphicData uri="http://schemas.openxmlformats.org/presentationml/2006/ole">
            <p:oleObj spid="_x0000_s254978" name="Équation" r:id="rId4" imgW="1257120" imgH="444240" progId="Equation.3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004048" y="908720"/>
            <a:ext cx="399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most</a:t>
            </a:r>
            <a:r>
              <a:rPr lang="fr-FR" sz="2000" b="1" dirty="0" smtClean="0"/>
              <a:t> ~ 500 photons/</a:t>
            </a:r>
            <a:r>
              <a:rPr lang="fr-FR" sz="2000" b="1" dirty="0" err="1" smtClean="0"/>
              <a:t>rapidity</a:t>
            </a:r>
            <a:r>
              <a:rPr lang="fr-FR" sz="2000" b="1" dirty="0" smtClean="0"/>
              <a:t> unit</a:t>
            </a:r>
            <a:endParaRPr lang="fr-FR" sz="2000" b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72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17" name="Flèche droite 16"/>
          <p:cNvSpPr/>
          <p:nvPr/>
        </p:nvSpPr>
        <p:spPr>
          <a:xfrm>
            <a:off x="4211960" y="1412776"/>
            <a:ext cx="432048" cy="216024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4788024" y="3933056"/>
            <a:ext cx="41044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EM </a:t>
            </a:r>
            <a:r>
              <a:rPr lang="fr-FR" sz="1400" b="1" dirty="0" err="1" smtClean="0"/>
              <a:t>shower</a:t>
            </a:r>
            <a:r>
              <a:rPr lang="fr-FR" sz="1400" b="1" dirty="0" smtClean="0"/>
              <a:t> transverse size </a:t>
            </a:r>
          </a:p>
          <a:p>
            <a:pPr>
              <a:buFont typeface="Wingdings"/>
              <a:buChar char="à"/>
            </a:pPr>
            <a:r>
              <a:rPr lang="fr-FR" sz="1400" b="1" dirty="0" err="1" smtClean="0">
                <a:sym typeface="Wingdings" pitchFamily="2" charset="2"/>
              </a:rPr>
              <a:t>Moliere</a:t>
            </a:r>
            <a:r>
              <a:rPr lang="fr-FR" sz="1400" b="1" dirty="0" smtClean="0">
                <a:sym typeface="Wingdings" pitchFamily="2" charset="2"/>
              </a:rPr>
              <a:t> Radius R</a:t>
            </a:r>
            <a:r>
              <a:rPr lang="fr-FR" sz="1400" b="1" baseline="-25000" dirty="0" smtClean="0">
                <a:sym typeface="Wingdings" pitchFamily="2" charset="2"/>
              </a:rPr>
              <a:t>M</a:t>
            </a:r>
            <a:r>
              <a:rPr lang="fr-FR" sz="1400" b="1" dirty="0" smtClean="0">
                <a:sym typeface="Wingdings" pitchFamily="2" charset="2"/>
              </a:rPr>
              <a:t> : 90% of the </a:t>
            </a:r>
            <a:r>
              <a:rPr lang="fr-FR" sz="1400" b="1" dirty="0" err="1" smtClean="0">
                <a:sym typeface="Wingdings" pitchFamily="2" charset="2"/>
              </a:rPr>
              <a:t>shower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energy</a:t>
            </a: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                            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(2 R</a:t>
            </a:r>
            <a:r>
              <a:rPr lang="fr-FR" sz="1400" b="1" baseline="-25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  <p:grpSp>
        <p:nvGrpSpPr>
          <p:cNvPr id="6" name="Groupe 32"/>
          <p:cNvGrpSpPr/>
          <p:nvPr/>
        </p:nvGrpSpPr>
        <p:grpSpPr>
          <a:xfrm>
            <a:off x="2843808" y="4005064"/>
            <a:ext cx="1008112" cy="648072"/>
            <a:chOff x="7164288" y="4941168"/>
            <a:chExt cx="1428246" cy="919941"/>
          </a:xfrm>
        </p:grpSpPr>
        <p:sp>
          <p:nvSpPr>
            <p:cNvPr id="34" name="Rectangle 33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graphicFrame>
        <p:nvGraphicFramePr>
          <p:cNvPr id="53" name="Objet 52"/>
          <p:cNvGraphicFramePr>
            <a:graphicFrameLocks noChangeAspect="1"/>
          </p:cNvGraphicFramePr>
          <p:nvPr/>
        </p:nvGraphicFramePr>
        <p:xfrm>
          <a:off x="4788024" y="4437112"/>
          <a:ext cx="4118868" cy="769459"/>
        </p:xfrm>
        <a:graphic>
          <a:graphicData uri="http://schemas.openxmlformats.org/presentationml/2006/ole">
            <p:oleObj spid="_x0000_s254979" name="Équation" r:id="rId5" imgW="4076640" imgH="888840" progId="Equation.3">
              <p:embed/>
            </p:oleObj>
          </a:graphicData>
        </a:graphic>
      </p:graphicFrame>
      <p:cxnSp>
        <p:nvCxnSpPr>
          <p:cNvPr id="58" name="Connecteur droit 57"/>
          <p:cNvCxnSpPr/>
          <p:nvPr/>
        </p:nvCxnSpPr>
        <p:spPr>
          <a:xfrm>
            <a:off x="6876256" y="494116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8460432" y="49411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221814" cy="5500726"/>
          </a:xfrm>
        </p:spPr>
        <p:txBody>
          <a:bodyPr/>
          <a:lstStyle/>
          <a:p>
            <a:r>
              <a:rPr lang="fr-FR" dirty="0" err="1" smtClean="0"/>
              <a:t>Need</a:t>
            </a:r>
            <a:r>
              <a:rPr lang="fr-FR" dirty="0" smtClean="0"/>
              <a:t> 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   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/>
              <a:t>0 – 5% </a:t>
            </a:r>
            <a:r>
              <a:rPr lang="fr-FR" dirty="0" err="1" smtClean="0"/>
              <a:t>most</a:t>
            </a:r>
            <a:r>
              <a:rPr lang="fr-FR" dirty="0" smtClean="0"/>
              <a:t> central Pb+Pb collisions </a:t>
            </a:r>
          </a:p>
          <a:p>
            <a:pPr lvl="1">
              <a:buNone/>
            </a:pPr>
            <a:r>
              <a:rPr lang="fr-FR" dirty="0" smtClean="0"/>
              <a:t>      as </a:t>
            </a:r>
            <a:r>
              <a:rPr lang="fr-FR" dirty="0" err="1" smtClean="0"/>
              <a:t>measured</a:t>
            </a:r>
            <a:r>
              <a:rPr lang="fr-FR" dirty="0" smtClean="0"/>
              <a:t> by WA98 </a:t>
            </a:r>
          </a:p>
          <a:p>
            <a:pPr lvl="1">
              <a:buNone/>
            </a:pPr>
            <a:r>
              <a:rPr lang="fr-FR" dirty="0" smtClean="0"/>
              <a:t>      (</a:t>
            </a:r>
            <a:r>
              <a:rPr lang="fr-FR" b="1" dirty="0" smtClean="0"/>
              <a:t>Phys. </a:t>
            </a:r>
            <a:r>
              <a:rPr lang="fr-FR" b="1" dirty="0" err="1" smtClean="0"/>
              <a:t>Lett</a:t>
            </a:r>
            <a:r>
              <a:rPr lang="fr-FR" b="1" dirty="0" smtClean="0"/>
              <a:t>. B458: 422-430, 1999</a:t>
            </a:r>
            <a:r>
              <a:rPr lang="fr-FR" dirty="0" smtClean="0"/>
              <a:t>)</a:t>
            </a:r>
          </a:p>
          <a:p>
            <a:r>
              <a:rPr lang="fr-FR" dirty="0" smtClean="0">
                <a:sym typeface="Wingdings" pitchFamily="2" charset="2"/>
              </a:rPr>
              <a:t>W+Si </a:t>
            </a:r>
            <a:r>
              <a:rPr lang="fr-FR" dirty="0" err="1" smtClean="0">
                <a:sym typeface="Wingdings" pitchFamily="2" charset="2"/>
              </a:rPr>
              <a:t>calorimeter</a:t>
            </a:r>
            <a:r>
              <a:rPr lang="fr-FR" dirty="0" smtClean="0">
                <a:sym typeface="Wingdings" pitchFamily="2" charset="2"/>
              </a:rPr>
              <a:t> à la Calice</a:t>
            </a:r>
            <a:endParaRPr lang="fr-FR" dirty="0" smtClean="0"/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So far 0.5 x 0.5 cm</a:t>
            </a:r>
            <a:r>
              <a:rPr lang="fr-FR" baseline="30000" dirty="0" smtClean="0"/>
              <a:t>2</a:t>
            </a:r>
            <a:r>
              <a:rPr lang="fr-FR" dirty="0" smtClean="0"/>
              <a:t> pads</a:t>
            </a:r>
          </a:p>
          <a:p>
            <a:pPr lvl="1"/>
            <a:r>
              <a:rPr lang="fr-FR" dirty="0" smtClean="0"/>
              <a:t>24 X</a:t>
            </a:r>
            <a:r>
              <a:rPr lang="fr-FR" baseline="-25000" dirty="0" smtClean="0"/>
              <a:t>0</a:t>
            </a:r>
            <a:r>
              <a:rPr lang="fr-FR" dirty="0" smtClean="0"/>
              <a:t> in 20 cm</a:t>
            </a:r>
          </a:p>
          <a:p>
            <a:r>
              <a:rPr lang="fr-FR" dirty="0" smtClean="0"/>
              <a:t>W+Si </a:t>
            </a:r>
            <a:r>
              <a:rPr lang="fr-FR" dirty="0" err="1" smtClean="0"/>
              <a:t>calorimetry</a:t>
            </a:r>
            <a:r>
              <a:rPr lang="fr-FR" dirty="0" smtClean="0"/>
              <a:t> : 2 relevant </a:t>
            </a:r>
            <a:r>
              <a:rPr lang="fr-FR" dirty="0" err="1" smtClean="0"/>
              <a:t>quantities</a:t>
            </a:r>
            <a:endParaRPr lang="fr-FR" dirty="0" smtClean="0"/>
          </a:p>
        </p:txBody>
      </p:sp>
      <p:sp>
        <p:nvSpPr>
          <p:cNvPr id="56" name="ZoneTexte 55"/>
          <p:cNvSpPr txBox="1"/>
          <p:nvPr/>
        </p:nvSpPr>
        <p:spPr>
          <a:xfrm>
            <a:off x="5292080" y="5949280"/>
            <a:ext cx="328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Geometrical</a:t>
            </a:r>
            <a:r>
              <a:rPr lang="fr-FR" b="1" dirty="0" smtClean="0">
                <a:solidFill>
                  <a:srgbClr val="008000"/>
                </a:solidFill>
              </a:rPr>
              <a:t> condition: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b="1" dirty="0" smtClean="0">
                <a:solidFill>
                  <a:srgbClr val="008000"/>
                </a:solidFill>
              </a:rPr>
              <a:t> &gt; 2cm</a:t>
            </a:r>
            <a:endParaRPr lang="fr-F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sz="half" idx="2"/>
          </p:nvPr>
        </p:nvSpPr>
        <p:spPr>
          <a:xfrm>
            <a:off x="0" y="1052736"/>
            <a:ext cx="9056914" cy="4968551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NA60: 2</a:t>
            </a:r>
            <a:r>
              <a:rPr lang="fr-FR" sz="2800" baseline="30000" dirty="0" smtClean="0"/>
              <a:t>nd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1556791"/>
            <a:ext cx="7597727" cy="2860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5157192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</a:rPr>
              <a:t>Active Target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rgbClr val="00B0F0"/>
                </a:solidFill>
                <a:sym typeface="Wingdings" pitchFamily="2" charset="2"/>
              </a:rPr>
              <a:t>telescope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12360" y="2852936"/>
            <a:ext cx="10890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NA50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1367644" y="3537012"/>
            <a:ext cx="1872208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2447764" y="4329100"/>
            <a:ext cx="1008112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ouvrante 15"/>
          <p:cNvSpPr/>
          <p:nvPr/>
        </p:nvSpPr>
        <p:spPr>
          <a:xfrm rot="5400000">
            <a:off x="5436096" y="3212976"/>
            <a:ext cx="360040" cy="367240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124997" y="450912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See</a:t>
            </a:r>
            <a:r>
              <a:rPr lang="fr-FR" b="1" dirty="0" smtClean="0">
                <a:solidFill>
                  <a:srgbClr val="FF0000"/>
                </a:solidFill>
              </a:rPr>
              <a:t> NA50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8740" y="5661248"/>
            <a:ext cx="696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Active </a:t>
            </a:r>
            <a:r>
              <a:rPr lang="fr-FR" b="1" dirty="0" err="1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8000"/>
                </a:solidFill>
              </a:rPr>
              <a:t>vertex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for open </a:t>
            </a:r>
            <a:r>
              <a:rPr lang="fr-FR" dirty="0" err="1" smtClean="0"/>
              <a:t>charm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good mass </a:t>
            </a:r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9"/>
          <p:cNvSpPr txBox="1">
            <a:spLocks/>
          </p:cNvSpPr>
          <p:nvPr/>
        </p:nvSpPr>
        <p:spPr>
          <a:xfrm>
            <a:off x="323528" y="1052736"/>
            <a:ext cx="842493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CHIC: 3</a:t>
            </a:r>
            <a:r>
              <a:rPr kumimoji="0" lang="fr-F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noProof="0" dirty="0" smtClean="0">
                <a:solidFill>
                  <a:srgbClr val="008000"/>
                </a:solidFill>
              </a:rPr>
              <a:t>Active </a:t>
            </a:r>
            <a:r>
              <a:rPr lang="fr-FR" b="1" noProof="0" dirty="0" err="1" smtClean="0">
                <a:solidFill>
                  <a:srgbClr val="008000"/>
                </a:solidFill>
              </a:rPr>
              <a:t>target</a:t>
            </a:r>
            <a:r>
              <a:rPr lang="fr-FR" b="1" noProof="0" dirty="0" smtClean="0"/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noProof="0" dirty="0" smtClean="0">
                <a:sym typeface="Wingdings" pitchFamily="2" charset="2"/>
              </a:rPr>
              <a:t> 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 </a:t>
            </a:r>
            <a:r>
              <a:rPr lang="fr-FR" b="1" noProof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noProof="0" dirty="0" smtClean="0">
                <a:sym typeface="Wingdings" pitchFamily="2" charset="2"/>
              </a:rPr>
              <a:t>  </a:t>
            </a:r>
            <a:r>
              <a:rPr lang="fr-FR" b="1" noProof="0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3" name="Groupe 46"/>
          <p:cNvGrpSpPr/>
          <p:nvPr/>
        </p:nvGrpSpPr>
        <p:grpSpPr>
          <a:xfrm>
            <a:off x="971600" y="2060848"/>
            <a:ext cx="6624736" cy="2520280"/>
            <a:chOff x="-292238" y="2534472"/>
            <a:chExt cx="9374425" cy="2609040"/>
          </a:xfrm>
        </p:grpSpPr>
        <p:sp>
          <p:nvSpPr>
            <p:cNvPr id="14" name="Flèche droite 13"/>
            <p:cNvSpPr/>
            <p:nvPr/>
          </p:nvSpPr>
          <p:spPr>
            <a:xfrm>
              <a:off x="-102070" y="3893096"/>
              <a:ext cx="500066" cy="214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558883" y="4000504"/>
              <a:ext cx="8370835" cy="4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61233" y="4000504"/>
              <a:ext cx="14287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apèze 16"/>
            <p:cNvSpPr/>
            <p:nvPr/>
          </p:nvSpPr>
          <p:spPr>
            <a:xfrm>
              <a:off x="726721" y="4286256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8" name="Trapèze 17"/>
            <p:cNvSpPr/>
            <p:nvPr/>
          </p:nvSpPr>
          <p:spPr>
            <a:xfrm flipV="1">
              <a:off x="726721" y="3071808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rot="5400000">
              <a:off x="611128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682565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754004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825441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896880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1955264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649576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260952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2872327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3789389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43570" y="3000372"/>
              <a:ext cx="2500330" cy="207170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Muon </a:t>
              </a:r>
              <a:r>
                <a:rPr lang="fr-FR" dirty="0" err="1" smtClean="0"/>
                <a:t>Filter</a:t>
              </a:r>
              <a:endParaRPr lang="fr-FR" dirty="0" smtClean="0"/>
            </a:p>
            <a:p>
              <a:pPr algn="ctr"/>
              <a:r>
                <a:rPr lang="fr-FR" dirty="0" smtClean="0"/>
                <a:t>(absorber)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74295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75819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77343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387" y="3512862"/>
              <a:ext cx="58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10214" y="4056412"/>
              <a:ext cx="1102111" cy="43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58037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836892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86776" y="2534472"/>
              <a:ext cx="7954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MuID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292238" y="4026603"/>
              <a:ext cx="1047365" cy="46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5400000">
            <a:off x="4249143" y="3319167"/>
            <a:ext cx="1365152" cy="432690"/>
          </a:xfrm>
          <a:prstGeom prst="rect">
            <a:avLst/>
          </a:prstGeom>
          <a:solidFill>
            <a:srgbClr val="FFFF00"/>
          </a:solidFill>
          <a:ln>
            <a:solidFill>
              <a:srgbClr val="BC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EMCal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2940575" y="3453758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2116295" y="3453758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372624" y="3476248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3588647" y="3476248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755576" y="4221088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16200000" flipV="1">
            <a:off x="1583668" y="4113076"/>
            <a:ext cx="1368152" cy="72008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6200000" flipV="1">
            <a:off x="3383868" y="4617132"/>
            <a:ext cx="720080" cy="36004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16200000" flipV="1">
            <a:off x="4752020" y="4617132"/>
            <a:ext cx="720080" cy="36004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467544" y="5867980"/>
            <a:ext cx="834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Active </a:t>
            </a:r>
            <a:r>
              <a:rPr lang="fr-FR" b="1" dirty="0" err="1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8000"/>
                </a:solidFill>
              </a:rPr>
              <a:t>vertex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for open </a:t>
            </a:r>
            <a:r>
              <a:rPr lang="fr-FR" dirty="0" err="1" smtClean="0"/>
              <a:t>charm</a:t>
            </a:r>
            <a:r>
              <a:rPr lang="fr-FR" dirty="0" smtClean="0"/>
              <a:t>, </a:t>
            </a:r>
            <a:r>
              <a:rPr lang="fr-FR" b="1" dirty="0" err="1" smtClean="0">
                <a:solidFill>
                  <a:srgbClr val="008000"/>
                </a:solidFill>
              </a:rPr>
              <a:t>calorimeter</a:t>
            </a:r>
            <a:r>
              <a:rPr lang="fr-FR" dirty="0" smtClean="0"/>
              <a:t> for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and </a:t>
            </a:r>
            <a:r>
              <a:rPr lang="fr-FR" b="1" dirty="0" err="1" smtClean="0">
                <a:solidFill>
                  <a:srgbClr val="008000"/>
                </a:solidFill>
              </a:rPr>
              <a:t>very</a:t>
            </a:r>
            <a:r>
              <a:rPr lang="fr-FR" b="1" dirty="0" smtClean="0">
                <a:solidFill>
                  <a:srgbClr val="008000"/>
                </a:solidFill>
              </a:rPr>
              <a:t> good mass </a:t>
            </a:r>
            <a:r>
              <a:rPr lang="fr-FR" b="1" dirty="0" err="1" smtClean="0">
                <a:solidFill>
                  <a:srgbClr val="008000"/>
                </a:solidFill>
              </a:rPr>
              <a:t>resolution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rot="16200000" flipV="1">
            <a:off x="6300192" y="4725144"/>
            <a:ext cx="64807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6200000" flipV="1">
            <a:off x="7416316" y="4761148"/>
            <a:ext cx="504056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7818</TotalTime>
  <Words>6998</Words>
  <Application>Microsoft Office PowerPoint</Application>
  <PresentationFormat>Affichage à l'écran (4:3)</PresentationFormat>
  <Paragraphs>1515</Paragraphs>
  <Slides>72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4" baseType="lpstr">
      <vt:lpstr>Fleuret</vt:lpstr>
      <vt:lpstr>Équation</vt:lpstr>
      <vt:lpstr>Chic @ SPS (Charm in Heavy Ion Collisions)</vt:lpstr>
      <vt:lpstr>Physics motivations – 2 key questions</vt:lpstr>
      <vt:lpstr>1. Measure cc in A+A</vt:lpstr>
      <vt:lpstr>2. Measure charmonia in p+A</vt:lpstr>
      <vt:lpstr>Experimental landscape</vt:lpstr>
      <vt:lpstr>Experimental challenges</vt:lpstr>
      <vt:lpstr>Fixed target experiments</vt:lpstr>
      <vt:lpstr>Fixed target experiments</vt:lpstr>
      <vt:lpstr>Fixed target experiments</vt:lpstr>
      <vt:lpstr>Detector – tracking</vt:lpstr>
      <vt:lpstr>Detector – tracking </vt:lpstr>
      <vt:lpstr>Detector – tracking </vt:lpstr>
      <vt:lpstr>Detector – tracking </vt:lpstr>
      <vt:lpstr>Detector – tentative design</vt:lpstr>
      <vt:lpstr>Detector – calorimetry </vt:lpstr>
      <vt:lpstr>Detector – calorimetry </vt:lpstr>
      <vt:lpstr>Detector – calorimetry</vt:lpstr>
      <vt:lpstr>Detector – calorimetry</vt:lpstr>
      <vt:lpstr>Detector – tentative design</vt:lpstr>
      <vt:lpstr>Performances in p+p</vt:lpstr>
      <vt:lpstr>Performances in p+p – acceptance 1</vt:lpstr>
      <vt:lpstr>Performances in p+p – acceptance 2</vt:lpstr>
      <vt:lpstr>Detector – absorber </vt:lpstr>
      <vt:lpstr>Detector – absorber </vt:lpstr>
      <vt:lpstr>Detector – trigger rate in Pb+Pb</vt:lpstr>
      <vt:lpstr>Detector – tentative design</vt:lpstr>
      <vt:lpstr>Performances</vt:lpstr>
      <vt:lpstr>Performances in p+p</vt:lpstr>
      <vt:lpstr>Improve p+p S/B</vt:lpstr>
      <vt:lpstr>Performances in Pb+Pb minBias</vt:lpstr>
      <vt:lpstr>Performances in Pb+Pb minBias</vt:lpstr>
      <vt:lpstr>Improve S/B in Pb+Pb</vt:lpstr>
      <vt:lpstr>Conclusion</vt:lpstr>
      <vt:lpstr>Performances in Pb+Pb minBias</vt:lpstr>
      <vt:lpstr>Detector – absorber </vt:lpstr>
      <vt:lpstr>Detector – absorber trigger rate</vt:lpstr>
      <vt:lpstr>Detector – absorber </vt:lpstr>
      <vt:lpstr>Detector – tentative design</vt:lpstr>
      <vt:lpstr>Performances in Pb+Pb</vt:lpstr>
      <vt:lpstr>Performances in Pb+Pb</vt:lpstr>
      <vt:lpstr>Performances in Pb+Pb</vt:lpstr>
      <vt:lpstr>Performances in Pb+Pb</vt:lpstr>
      <vt:lpstr>Past experiments</vt:lpstr>
      <vt:lpstr>Performances</vt:lpstr>
      <vt:lpstr>Performances</vt:lpstr>
      <vt:lpstr>Performances – background </vt:lpstr>
      <vt:lpstr>Benchmark – alternative geometry</vt:lpstr>
      <vt:lpstr>          Alternative design – calorimetry</vt:lpstr>
      <vt:lpstr>Performances</vt:lpstr>
      <vt:lpstr>Detector – design </vt:lpstr>
      <vt:lpstr>Performances</vt:lpstr>
      <vt:lpstr>Performances – p+p</vt:lpstr>
      <vt:lpstr>Performances – p+p</vt:lpstr>
      <vt:lpstr>Performances – p+p</vt:lpstr>
      <vt:lpstr>Performances – Pb+Pb</vt:lpstr>
      <vt:lpstr>Performances – Pb+Pb</vt:lpstr>
      <vt:lpstr>Performances – Pb+Pb</vt:lpstr>
      <vt:lpstr>Performances – Pb+Pb</vt:lpstr>
      <vt:lpstr>Summary </vt:lpstr>
      <vt:lpstr>Detector – design </vt:lpstr>
      <vt:lpstr>Rapidity coverage</vt:lpstr>
      <vt:lpstr>Rapidity coverage</vt:lpstr>
      <vt:lpstr>Physics motivations</vt:lpstr>
      <vt:lpstr>Detector – calorimetry</vt:lpstr>
      <vt:lpstr>backup</vt:lpstr>
      <vt:lpstr>Fixed target experiments</vt:lpstr>
      <vt:lpstr>Detector – absorber </vt:lpstr>
      <vt:lpstr>Detector – absorber</vt:lpstr>
      <vt:lpstr>Performances</vt:lpstr>
      <vt:lpstr>Detector – trigger</vt:lpstr>
      <vt:lpstr>CHIC : Experimental benchmark</vt:lpstr>
      <vt:lpstr>Detector – calorimetry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 @ SPS (Charm in Heavy Ion Collisions)</dc:title>
  <cp:lastModifiedBy>fleuret</cp:lastModifiedBy>
  <cp:revision>173</cp:revision>
  <dcterms:modified xsi:type="dcterms:W3CDTF">2011-07-05T16:32:21Z</dcterms:modified>
</cp:coreProperties>
</file>