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32" r:id="rId3"/>
    <p:sldId id="273" r:id="rId4"/>
    <p:sldId id="334" r:id="rId5"/>
    <p:sldId id="284" r:id="rId6"/>
    <p:sldId id="287" r:id="rId7"/>
    <p:sldId id="280" r:id="rId8"/>
    <p:sldId id="288" r:id="rId9"/>
    <p:sldId id="265" r:id="rId10"/>
    <p:sldId id="266" r:id="rId11"/>
    <p:sldId id="274" r:id="rId12"/>
    <p:sldId id="268" r:id="rId13"/>
    <p:sldId id="303" r:id="rId14"/>
    <p:sldId id="304" r:id="rId15"/>
    <p:sldId id="305" r:id="rId16"/>
    <p:sldId id="322" r:id="rId17"/>
    <p:sldId id="307" r:id="rId18"/>
    <p:sldId id="308" r:id="rId19"/>
    <p:sldId id="309" r:id="rId20"/>
    <p:sldId id="310" r:id="rId21"/>
    <p:sldId id="311" r:id="rId22"/>
    <p:sldId id="312" r:id="rId23"/>
    <p:sldId id="316" r:id="rId24"/>
    <p:sldId id="313" r:id="rId25"/>
    <p:sldId id="317" r:id="rId26"/>
    <p:sldId id="323" r:id="rId27"/>
    <p:sldId id="319" r:id="rId28"/>
    <p:sldId id="324" r:id="rId29"/>
    <p:sldId id="325" r:id="rId30"/>
    <p:sldId id="321" r:id="rId31"/>
    <p:sldId id="269" r:id="rId32"/>
    <p:sldId id="270" r:id="rId33"/>
    <p:sldId id="271" r:id="rId34"/>
    <p:sldId id="34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33FF"/>
    <a:srgbClr val="4A7EBB"/>
    <a:srgbClr val="FF0000"/>
    <a:srgbClr val="33CC33"/>
    <a:srgbClr val="1F497D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4" autoAdjust="0"/>
    <p:restoredTop sz="86477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91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943A-0FF1-4539-A766-B20ADFEBADA2}" type="datetimeFigureOut">
              <a:rPr lang="fr-FR" smtClean="0"/>
              <a:pPr/>
              <a:t>08/01/2012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0BB8-65CB-4EA7-8DB4-480CCD403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INFN - Torino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6.jpeg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nucl-ex/06120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ingerlink.com/content/nrm134800q0p771k/?p=5e77140a5d0c47149f22669235120b29&amp;pi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C H I 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Ion Collisions @ SPS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– Suppression in A+A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CHIC –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motivations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CHIC –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aspects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2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in p+A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40327" t="10373" r="8449" b="4652"/>
          <a:stretch>
            <a:fillRect/>
          </a:stretch>
        </p:blipFill>
        <p:spPr bwMode="auto">
          <a:xfrm>
            <a:off x="395536" y="242088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4644008" y="53029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Possible to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 large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if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rapidity</a:t>
            </a:r>
            <a:r>
              <a:rPr lang="fr-FR" b="1" dirty="0" smtClean="0">
                <a:solidFill>
                  <a:srgbClr val="FF0000"/>
                </a:solidFill>
              </a:rPr>
              <a:t> up to </a:t>
            </a:r>
            <a:r>
              <a:rPr lang="fr-FR" b="1" i="1" dirty="0" err="1" smtClean="0">
                <a:solidFill>
                  <a:srgbClr val="FF0000"/>
                </a:solidFill>
              </a:rPr>
              <a:t>y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CMS</a:t>
            </a:r>
            <a:r>
              <a:rPr lang="fr-FR" b="1" dirty="0" smtClean="0">
                <a:solidFill>
                  <a:srgbClr val="FF0000"/>
                </a:solidFill>
              </a:rPr>
              <a:t>~2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5683250" y="2197423"/>
          <a:ext cx="2455863" cy="871537"/>
        </p:xfrm>
        <a:graphic>
          <a:graphicData uri="http://schemas.openxmlformats.org/presentationml/2006/ole">
            <p:oleObj spid="_x0000_s1026" name="Équation" r:id="rId4" imgW="1180800" imgH="41904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4355976" y="3214717"/>
            <a:ext cx="464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s=17.2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(158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1.7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5976" y="4161854"/>
            <a:ext cx="464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s=29.1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(450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2.2</a:t>
            </a:r>
          </a:p>
          <a:p>
            <a:r>
              <a:rPr lang="fr-FR" i="1" dirty="0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=2  </a:t>
            </a:r>
            <a:r>
              <a:rPr lang="fr-FR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  <a:sym typeface="Wingdings" pitchFamily="2" charset="2"/>
              </a:rPr>
              <a:t>F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0.8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600" y="2708920"/>
            <a:ext cx="3361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E866, Phys. </a:t>
            </a:r>
            <a:r>
              <a:rPr lang="fr-FR" sz="1400" b="1" dirty="0" err="1" smtClean="0"/>
              <a:t>Rev</a:t>
            </a:r>
            <a:r>
              <a:rPr lang="fr-FR" sz="1400" b="1" dirty="0" smtClean="0"/>
              <a:t>. </a:t>
            </a:r>
            <a:r>
              <a:rPr lang="fr-FR" sz="1400" b="1" dirty="0" err="1" smtClean="0"/>
              <a:t>Lett</a:t>
            </a:r>
            <a:r>
              <a:rPr lang="fr-FR" sz="1400" b="1" dirty="0" smtClean="0"/>
              <a:t>. 84, 3256-3260 (2000)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95536" y="1549241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in a </a:t>
            </a:r>
            <a:r>
              <a:rPr lang="fr-FR" sz="2000" b="1" dirty="0" err="1" smtClean="0">
                <a:solidFill>
                  <a:srgbClr val="FF0000"/>
                </a:solidFill>
              </a:rPr>
              <a:t>wide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</a:rPr>
              <a:t> range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important to </a:t>
            </a:r>
            <a:r>
              <a:rPr lang="fr-FR" sz="2000" b="1" dirty="0" err="1" smtClean="0">
                <a:solidFill>
                  <a:srgbClr val="FF0000"/>
                </a:solidFill>
              </a:rPr>
              <a:t>estimate</a:t>
            </a:r>
            <a:r>
              <a:rPr lang="fr-FR" sz="2000" b="1" dirty="0" smtClean="0">
                <a:solidFill>
                  <a:srgbClr val="FF0000"/>
                </a:solidFill>
              </a:rPr>
              <a:t> possible (anti)</a:t>
            </a:r>
            <a:r>
              <a:rPr lang="fr-FR" sz="20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production in A+A</a:t>
            </a: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part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r>
              <a:rPr lang="fr-FR" sz="1800" i="1" dirty="0" smtClean="0">
                <a:sym typeface="Wingdings" pitchFamily="2" charset="2"/>
              </a:rPr>
              <a:t>Benchmark 1 : </a:t>
            </a:r>
            <a:r>
              <a:rPr lang="fr-FR" sz="1800" i="1" dirty="0" err="1" smtClean="0">
                <a:sym typeface="Wingdings" pitchFamily="2" charset="2"/>
              </a:rPr>
              <a:t>Measure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i="1" baseline="-25000" dirty="0" smtClean="0">
                <a:sym typeface="Wingdings" pitchFamily="2" charset="2"/>
              </a:rPr>
              <a:t>c</a:t>
            </a:r>
            <a:r>
              <a:rPr lang="fr-FR" sz="1800" i="1" dirty="0" smtClean="0">
                <a:sym typeface="Wingdings" pitchFamily="2" charset="2"/>
              </a:rPr>
              <a:t> production </a:t>
            </a:r>
            <a:r>
              <a:rPr lang="fr-FR" sz="1800" i="1" dirty="0" err="1" smtClean="0">
                <a:sym typeface="Wingdings" pitchFamily="2" charset="2"/>
              </a:rPr>
              <a:t>within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y</a:t>
            </a:r>
            <a:r>
              <a:rPr lang="fr-FR" sz="1800" i="1" baseline="-25000" dirty="0" err="1" smtClean="0">
                <a:sym typeface="Wingdings" pitchFamily="2" charset="2"/>
              </a:rPr>
              <a:t>CMS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smtClean="0">
                <a:sym typeface="Symbol"/>
              </a:rPr>
              <a:t> [-0.5, 0.5]</a:t>
            </a: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1800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charmonia</a:t>
            </a:r>
            <a:r>
              <a:rPr lang="fr-FR" dirty="0" smtClean="0">
                <a:solidFill>
                  <a:srgbClr val="1F497D"/>
                </a:solidFill>
              </a:rPr>
              <a:t> production in p+A</a:t>
            </a:r>
          </a:p>
          <a:p>
            <a:pPr marL="457200" indent="-45720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	</a:t>
            </a:r>
            <a:r>
              <a:rPr lang="fr-FR" sz="1800" dirty="0" err="1" smtClean="0">
                <a:solidFill>
                  <a:srgbClr val="FF0000"/>
                </a:solidFill>
              </a:rPr>
              <a:t>what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is</a:t>
            </a:r>
            <a:r>
              <a:rPr lang="fr-FR" sz="1800" dirty="0" smtClean="0">
                <a:solidFill>
                  <a:srgbClr val="FF0000"/>
                </a:solidFill>
              </a:rPr>
              <a:t> the </a:t>
            </a:r>
            <a:r>
              <a:rPr lang="fr-FR" sz="1800" dirty="0" err="1" smtClean="0">
                <a:solidFill>
                  <a:srgbClr val="FF0000"/>
                </a:solidFill>
              </a:rPr>
              <a:t>dependence</a:t>
            </a:r>
            <a:r>
              <a:rPr lang="fr-FR" sz="1800" dirty="0" smtClean="0">
                <a:solidFill>
                  <a:srgbClr val="FF0000"/>
                </a:solidFill>
              </a:rPr>
              <a:t> of </a:t>
            </a:r>
            <a:r>
              <a:rPr lang="fr-FR" sz="1800" dirty="0" err="1" smtClean="0">
                <a:solidFill>
                  <a:srgbClr val="FF0000"/>
                </a:solidFill>
              </a:rPr>
              <a:t>charmonia</a:t>
            </a:r>
            <a:r>
              <a:rPr lang="fr-FR" sz="1800" dirty="0" smtClean="0">
                <a:solidFill>
                  <a:srgbClr val="FF0000"/>
                </a:solidFill>
              </a:rPr>
              <a:t> suppression </a:t>
            </a:r>
            <a:r>
              <a:rPr lang="fr-FR" sz="1800" dirty="0" err="1" smtClean="0">
                <a:solidFill>
                  <a:srgbClr val="FF0000"/>
                </a:solidFill>
              </a:rPr>
              <a:t>with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rapidity</a:t>
            </a:r>
            <a:r>
              <a:rPr lang="fr-FR" sz="1800" dirty="0" smtClean="0">
                <a:solidFill>
                  <a:srgbClr val="FF0000"/>
                </a:solidFill>
              </a:rPr>
              <a:t> ?</a:t>
            </a:r>
          </a:p>
          <a:p>
            <a:pPr marL="457200" indent="-457200">
              <a:buNone/>
            </a:pPr>
            <a:r>
              <a:rPr lang="fr-FR" sz="1800" b="0" i="1" dirty="0" smtClean="0"/>
              <a:t>	Crucial to </a:t>
            </a:r>
            <a:r>
              <a:rPr lang="fr-FR" sz="1800" b="0" i="1" dirty="0" err="1" smtClean="0"/>
              <a:t>understand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effects</a:t>
            </a:r>
            <a:r>
              <a:rPr lang="fr-FR" sz="1800" b="0" i="1" dirty="0" smtClean="0"/>
              <a:t> due to cold </a:t>
            </a:r>
            <a:r>
              <a:rPr lang="fr-FR" sz="1800" b="0" i="1" dirty="0" err="1" smtClean="0"/>
              <a:t>nuclear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matter</a:t>
            </a:r>
            <a:endParaRPr lang="fr-FR" sz="1800" b="0" i="1" dirty="0" smtClean="0"/>
          </a:p>
          <a:p>
            <a:pPr marL="457200" indent="-457200">
              <a:buNone/>
            </a:pPr>
            <a:r>
              <a:rPr lang="fr-FR" sz="1800" b="0" i="1" dirty="0" smtClean="0"/>
              <a:t>	Benchmark 2 : </a:t>
            </a:r>
            <a:r>
              <a:rPr lang="fr-FR" sz="1800" b="0" i="1" dirty="0" err="1" smtClean="0"/>
              <a:t>Measure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charmonium</a:t>
            </a:r>
            <a:r>
              <a:rPr lang="fr-FR" sz="1800" b="0" i="1" dirty="0" smtClean="0"/>
              <a:t> states </a:t>
            </a:r>
            <a:r>
              <a:rPr lang="fr-FR" sz="1800" b="0" i="1" dirty="0" err="1" smtClean="0"/>
              <a:t>within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y</a:t>
            </a:r>
            <a:r>
              <a:rPr lang="fr-FR" sz="1800" b="0" i="1" baseline="-25000" dirty="0" err="1" smtClean="0"/>
              <a:t>CMS</a:t>
            </a:r>
            <a:r>
              <a:rPr lang="fr-FR" sz="1800" b="0" i="1" dirty="0" smtClean="0"/>
              <a:t> </a:t>
            </a:r>
            <a:r>
              <a:rPr lang="fr-FR" sz="1800" b="0" i="1" dirty="0" smtClean="0">
                <a:sym typeface="Symbol"/>
              </a:rPr>
              <a:t> [-0.5, 2]</a:t>
            </a:r>
          </a:p>
          <a:p>
            <a:pPr marL="457200" indent="-457200">
              <a:buNone/>
            </a:pPr>
            <a:r>
              <a:rPr lang="fr-FR" sz="1800" b="0" i="1" dirty="0" smtClean="0">
                <a:sym typeface="Symbol"/>
              </a:rPr>
              <a:t> </a:t>
            </a:r>
            <a:endParaRPr lang="fr-FR" sz="1800" b="0" i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fr-FR" dirty="0" err="1" smtClean="0">
                <a:solidFill>
                  <a:srgbClr val="1F497D"/>
                </a:solidFill>
              </a:rPr>
              <a:t>Other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physics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subjects</a:t>
            </a:r>
            <a:endParaRPr lang="fr-FR" dirty="0" smtClean="0">
              <a:solidFill>
                <a:srgbClr val="1F497D"/>
              </a:solidFill>
            </a:endParaRPr>
          </a:p>
          <a:p>
            <a:pPr marL="914400" lvl="1" indent="-514350">
              <a:buNone/>
            </a:pPr>
            <a:r>
              <a:rPr lang="fr-FR" sz="1800" i="1" dirty="0" smtClean="0"/>
              <a:t>Open </a:t>
            </a:r>
            <a:r>
              <a:rPr lang="fr-FR" sz="1800" i="1" dirty="0" err="1" smtClean="0"/>
              <a:t>charm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low</a:t>
            </a:r>
            <a:r>
              <a:rPr lang="fr-FR" sz="1800" i="1" dirty="0" smtClean="0"/>
              <a:t> mass </a:t>
            </a:r>
            <a:r>
              <a:rPr lang="fr-FR" sz="1800" i="1" dirty="0" err="1" smtClean="0"/>
              <a:t>resonances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Drell</a:t>
            </a:r>
            <a:r>
              <a:rPr lang="fr-FR" sz="1800" i="1" dirty="0" smtClean="0"/>
              <a:t>-Yan,…</a:t>
            </a:r>
          </a:p>
          <a:p>
            <a:pPr marL="457200" indent="-457200"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008000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fr-FR" sz="1800" b="1" dirty="0" err="1" smtClean="0">
                <a:solidFill>
                  <a:srgbClr val="FF0000"/>
                </a:solidFill>
              </a:rPr>
              <a:t>Need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high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intensity</a:t>
            </a:r>
            <a:r>
              <a:rPr lang="fr-FR" sz="1800" b="1" dirty="0" smtClean="0">
                <a:solidFill>
                  <a:srgbClr val="FF0000"/>
                </a:solidFill>
              </a:rPr>
              <a:t> p and Pb </a:t>
            </a:r>
            <a:r>
              <a:rPr lang="fr-FR" sz="1800" b="1" dirty="0" err="1" smtClean="0">
                <a:solidFill>
                  <a:srgbClr val="FF0000"/>
                </a:solidFill>
              </a:rPr>
              <a:t>beams</a:t>
            </a:r>
            <a:r>
              <a:rPr lang="fr-FR" sz="1800" b="1" dirty="0" smtClean="0">
                <a:solidFill>
                  <a:srgbClr val="FF0000"/>
                </a:solidFill>
              </a:rPr>
              <a:t> (~ 10</a:t>
            </a:r>
            <a:r>
              <a:rPr lang="fr-FR" sz="1800" b="1" baseline="30000" dirty="0" smtClean="0">
                <a:solidFill>
                  <a:srgbClr val="FF0000"/>
                </a:solidFill>
              </a:rPr>
              <a:t>7</a:t>
            </a:r>
            <a:r>
              <a:rPr lang="fr-FR" sz="1800" b="1" dirty="0" smtClean="0">
                <a:solidFill>
                  <a:srgbClr val="FF0000"/>
                </a:solidFill>
              </a:rPr>
              <a:t> Pb/sec)</a:t>
            </a:r>
          </a:p>
          <a:p>
            <a:pPr marL="1257300" lvl="2" indent="-457200"/>
            <a:r>
              <a:rPr lang="fr-FR" dirty="0" smtClean="0"/>
              <a:t>NA50/NA60 </a:t>
            </a:r>
            <a:r>
              <a:rPr lang="fr-FR" dirty="0" err="1" smtClean="0"/>
              <a:t>beam</a:t>
            </a:r>
            <a:r>
              <a:rPr lang="fr-FR" dirty="0" smtClean="0"/>
              <a:t> line not </a:t>
            </a:r>
            <a:r>
              <a:rPr lang="fr-FR" dirty="0" err="1" smtClean="0"/>
              <a:t>available</a:t>
            </a:r>
            <a:r>
              <a:rPr lang="fr-FR" dirty="0" smtClean="0"/>
              <a:t> (NA62)</a:t>
            </a:r>
          </a:p>
          <a:p>
            <a:pPr marL="1257300" lvl="2" indent="-457200"/>
            <a:r>
              <a:rPr lang="fr-FR" dirty="0" smtClean="0"/>
              <a:t>H2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occupied</a:t>
            </a:r>
            <a:r>
              <a:rPr lang="fr-FR" dirty="0" smtClean="0"/>
              <a:t> by NA61</a:t>
            </a:r>
          </a:p>
          <a:p>
            <a:pPr marL="1257300" lvl="2" indent="-457200"/>
            <a:r>
              <a:rPr lang="fr-FR" dirty="0" smtClean="0">
                <a:solidFill>
                  <a:srgbClr val="FF0000"/>
                </a:solidFill>
              </a:rPr>
              <a:t>H4 and H8 </a:t>
            </a:r>
            <a:r>
              <a:rPr lang="fr-FR" dirty="0" err="1" smtClean="0">
                <a:solidFill>
                  <a:srgbClr val="FF0000"/>
                </a:solidFill>
              </a:rPr>
              <a:t>available</a:t>
            </a:r>
            <a:r>
              <a:rPr lang="fr-FR" dirty="0" smtClean="0">
                <a:solidFill>
                  <a:srgbClr val="FF0000"/>
                </a:solidFill>
              </a:rPr>
              <a:t> but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shielding</a:t>
            </a:r>
            <a:r>
              <a:rPr lang="fr-FR" dirty="0" smtClean="0">
                <a:solidFill>
                  <a:srgbClr val="FF0000"/>
                </a:solidFill>
              </a:rPr>
              <a:t> for HI</a:t>
            </a: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r>
              <a:rPr lang="fr-FR" sz="1800" b="1" dirty="0" smtClean="0">
                <a:solidFill>
                  <a:srgbClr val="3333FF"/>
                </a:solidFill>
              </a:rPr>
              <a:t>NA50: </a:t>
            </a:r>
            <a:r>
              <a:rPr lang="fr-FR" sz="1800" b="1" dirty="0" err="1" smtClean="0">
                <a:solidFill>
                  <a:srgbClr val="3333FF"/>
                </a:solidFill>
              </a:rPr>
              <a:t>European</a:t>
            </a:r>
            <a:r>
              <a:rPr lang="fr-FR" sz="1800" b="1" dirty="0" smtClean="0">
                <a:solidFill>
                  <a:srgbClr val="3333FF"/>
                </a:solidFill>
              </a:rPr>
              <a:t> </a:t>
            </a:r>
            <a:r>
              <a:rPr lang="fr-FR" sz="1800" b="1" dirty="0" err="1" smtClean="0">
                <a:solidFill>
                  <a:srgbClr val="3333FF"/>
                </a:solidFill>
              </a:rPr>
              <a:t>Physical</a:t>
            </a:r>
            <a:r>
              <a:rPr lang="fr-FR" sz="1800" b="1" dirty="0" smtClean="0">
                <a:solidFill>
                  <a:srgbClr val="3333FF"/>
                </a:solidFill>
              </a:rPr>
              <a:t> Journal C39 (2005) 335</a:t>
            </a:r>
            <a:r>
              <a:rPr lang="fr-FR" sz="1800" dirty="0" smtClean="0">
                <a:solidFill>
                  <a:srgbClr val="3333FF"/>
                </a:solidFill>
              </a:rPr>
              <a:t> </a:t>
            </a:r>
          </a:p>
          <a:p>
            <a:pPr marL="1257300" lvl="2" indent="-457200"/>
            <a:r>
              <a:rPr lang="fr-FR" i="1" dirty="0" smtClean="0"/>
              <a:t>New </a:t>
            </a:r>
            <a:r>
              <a:rPr lang="fr-FR" i="1" dirty="0" err="1" smtClean="0"/>
              <a:t>measurement</a:t>
            </a:r>
            <a:r>
              <a:rPr lang="fr-FR" i="1" dirty="0" smtClean="0"/>
              <a:t> of J/</a:t>
            </a:r>
            <a:r>
              <a:rPr lang="fr-FR" i="1" dirty="0" smtClean="0">
                <a:latin typeface="Symbol" pitchFamily="18" charset="2"/>
              </a:rPr>
              <a:t>y</a:t>
            </a:r>
            <a:r>
              <a:rPr lang="fr-FR" i="1" dirty="0" smtClean="0"/>
              <a:t> suppression in Pb+Pb </a:t>
            </a:r>
            <a:r>
              <a:rPr lang="fr-FR" i="1" dirty="0" err="1" smtClean="0"/>
              <a:t>at</a:t>
            </a:r>
            <a:r>
              <a:rPr lang="fr-FR" i="1" dirty="0" smtClean="0"/>
              <a:t> 158 </a:t>
            </a:r>
            <a:r>
              <a:rPr lang="fr-FR" i="1" dirty="0" err="1" smtClean="0"/>
              <a:t>GeV</a:t>
            </a:r>
            <a:r>
              <a:rPr lang="fr-FR" i="1" dirty="0" smtClean="0"/>
              <a:t>/</a:t>
            </a:r>
            <a:r>
              <a:rPr lang="fr-FR" i="1" dirty="0" err="1" smtClean="0"/>
              <a:t>nucleon</a:t>
            </a:r>
            <a:r>
              <a:rPr lang="fr-FR" i="1" dirty="0" smtClean="0"/>
              <a:t> </a:t>
            </a:r>
          </a:p>
          <a:p>
            <a:pPr marL="1257300" lvl="2" indent="-457200"/>
            <a:r>
              <a:rPr lang="fr-FR" dirty="0" smtClean="0"/>
              <a:t>35 </a:t>
            </a:r>
            <a:r>
              <a:rPr lang="fr-FR" dirty="0" err="1" smtClean="0"/>
              <a:t>days</a:t>
            </a:r>
            <a:r>
              <a:rPr lang="fr-FR" dirty="0" smtClean="0"/>
              <a:t> of data </a:t>
            </a:r>
            <a:r>
              <a:rPr lang="fr-FR" dirty="0" err="1" smtClean="0"/>
              <a:t>taking</a:t>
            </a:r>
            <a:r>
              <a:rPr lang="fr-FR" dirty="0" smtClean="0"/>
              <a:t> in 2000</a:t>
            </a:r>
          </a:p>
          <a:p>
            <a:pPr marL="1257300" lvl="2" indent="-457200"/>
            <a:r>
              <a:rPr lang="fr-FR" dirty="0" smtClean="0"/>
              <a:t>~1.10</a:t>
            </a:r>
            <a:r>
              <a:rPr lang="fr-FR" baseline="30000" dirty="0" smtClean="0"/>
              <a:t>7</a:t>
            </a:r>
            <a:r>
              <a:rPr lang="fr-FR" dirty="0" smtClean="0"/>
              <a:t>Pb/s over 5s </a:t>
            </a:r>
            <a:r>
              <a:rPr lang="fr-FR" dirty="0" err="1" smtClean="0"/>
              <a:t>bursts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20s</a:t>
            </a:r>
          </a:p>
          <a:p>
            <a:pPr marL="1257300" lvl="2" indent="-457200"/>
            <a:r>
              <a:rPr lang="fr-FR" dirty="0" smtClean="0"/>
              <a:t>4 mm </a:t>
            </a:r>
            <a:r>
              <a:rPr lang="fr-FR" dirty="0" err="1" smtClean="0"/>
              <a:t>thick</a:t>
            </a:r>
            <a:r>
              <a:rPr lang="fr-FR" dirty="0" smtClean="0"/>
              <a:t> Pb </a:t>
            </a:r>
            <a:r>
              <a:rPr lang="fr-FR" dirty="0" err="1" smtClean="0"/>
              <a:t>target</a:t>
            </a:r>
            <a:r>
              <a:rPr lang="fr-FR" dirty="0" smtClean="0"/>
              <a:t> (10%</a:t>
            </a:r>
            <a:r>
              <a:rPr lang="fr-FR" dirty="0" err="1" smtClean="0">
                <a:latin typeface="Symbol" pitchFamily="18" charset="2"/>
              </a:rPr>
              <a:t>l</a:t>
            </a:r>
            <a:r>
              <a:rPr lang="fr-FR" baseline="-25000" dirty="0" err="1" smtClean="0"/>
              <a:t>I</a:t>
            </a:r>
            <a:r>
              <a:rPr lang="fr-FR" dirty="0" smtClean="0"/>
              <a:t>) </a:t>
            </a:r>
          </a:p>
          <a:p>
            <a:pPr marL="1257300" lvl="2" indent="-457200"/>
            <a:r>
              <a:rPr lang="fr-FR" dirty="0" smtClean="0">
                <a:solidFill>
                  <a:srgbClr val="3333FF"/>
                </a:solidFill>
              </a:rPr>
              <a:t>~ 100 000 J/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-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within</a:t>
            </a:r>
            <a:r>
              <a:rPr lang="fr-FR" dirty="0" smtClean="0">
                <a:solidFill>
                  <a:srgbClr val="3333FF"/>
                </a:solidFill>
              </a:rPr>
              <a:t> y*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[0,1] (on </a:t>
            </a:r>
            <a:r>
              <a:rPr lang="fr-FR" dirty="0" err="1" smtClean="0">
                <a:solidFill>
                  <a:srgbClr val="3333FF"/>
                </a:solidFill>
                <a:sym typeface="Symbol"/>
              </a:rPr>
              <a:t>disk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)</a:t>
            </a: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Expect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fair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amount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of </a:t>
            </a:r>
            <a:r>
              <a:rPr lang="fr-FR" sz="1800" b="1" dirty="0" smtClean="0">
                <a:solidFill>
                  <a:srgbClr val="008000"/>
                </a:solidFill>
                <a:latin typeface="Symbol" pitchFamily="18" charset="2"/>
                <a:sym typeface="Symbol"/>
              </a:rPr>
              <a:t>c</a:t>
            </a:r>
            <a:r>
              <a:rPr lang="fr-FR" sz="1800" b="1" baseline="-25000" dirty="0" smtClean="0">
                <a:solidFill>
                  <a:srgbClr val="008000"/>
                </a:solidFill>
                <a:sym typeface="Symbol"/>
              </a:rPr>
              <a:t>c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: </a:t>
            </a:r>
            <a:r>
              <a:rPr lang="fr-FR" sz="1800" dirty="0" smtClean="0"/>
              <a:t>N</a:t>
            </a:r>
            <a:r>
              <a:rPr lang="fr-FR" sz="1800" baseline="-25000" dirty="0" smtClean="0"/>
              <a:t>J/</a:t>
            </a:r>
            <a:r>
              <a:rPr lang="fr-FR" sz="1800" baseline="-25000" dirty="0" smtClean="0">
                <a:latin typeface="Symbol" pitchFamily="18" charset="2"/>
              </a:rPr>
              <a:t>Y</a:t>
            </a:r>
            <a:r>
              <a:rPr lang="fr-FR" sz="1800" dirty="0" smtClean="0"/>
              <a:t> ~ 60% direct + ~30%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+ ~10%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’ </a:t>
            </a: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Same</a:t>
            </a:r>
            <a:r>
              <a:rPr lang="fr-FR" dirty="0" smtClean="0">
                <a:sym typeface="Wingdings" pitchFamily="2" charset="2"/>
              </a:rPr>
              <a:t> conditions as NA50 setup  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~20 000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8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expected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within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y</a:t>
            </a:r>
            <a:r>
              <a:rPr lang="fr-FR" b="1" baseline="-25000" dirty="0" err="1" smtClean="0">
                <a:solidFill>
                  <a:srgbClr val="008000"/>
                </a:solidFill>
                <a:sym typeface="Wingdings" pitchFamily="2" charset="2"/>
              </a:rPr>
              <a:t>CMS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  [-0.5,0.5]</a:t>
            </a:r>
            <a:endParaRPr lang="fr-FR" b="1" baseline="-25000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Expect</a:t>
            </a:r>
            <a:r>
              <a:rPr lang="fr-FR" dirty="0" smtClean="0">
                <a:sym typeface="Wingdings" pitchFamily="2" charset="2"/>
              </a:rPr>
              <a:t> more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(1cm for instance)</a:t>
            </a:r>
            <a:r>
              <a:rPr lang="fr-FR" dirty="0" smtClean="0">
                <a:sym typeface="Symbol"/>
              </a:rPr>
              <a:t>	</a:t>
            </a:r>
          </a:p>
          <a:p>
            <a:pPr marL="1257300" lvl="2" indent="-457200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953" y="1412776"/>
            <a:ext cx="31675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229009" y="1052736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North</a:t>
            </a:r>
            <a:r>
              <a:rPr lang="fr-FR" b="1" dirty="0" smtClean="0"/>
              <a:t> Area </a:t>
            </a:r>
            <a:r>
              <a:rPr lang="fr-FR" b="1" dirty="0" err="1" smtClean="0"/>
              <a:t>Beamlines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4101175" y="1340768"/>
            <a:ext cx="4935321" cy="1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149080"/>
            <a:ext cx="401619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975" t="17923" r="1695" b="25843"/>
          <a:stretch>
            <a:fillRect/>
          </a:stretch>
        </p:blipFill>
        <p:spPr bwMode="auto">
          <a:xfrm>
            <a:off x="4101175" y="4077072"/>
            <a:ext cx="4935321" cy="16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079751" y="4810125"/>
            <a:ext cx="400993" cy="274911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0" y="3861048"/>
            <a:ext cx="3923928" cy="208823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0" idx="1"/>
            <a:endCxn id="11" idx="7"/>
          </p:cNvCxnSpPr>
          <p:nvPr/>
        </p:nvCxnSpPr>
        <p:spPr>
          <a:xfrm flipH="1" flipV="1">
            <a:off x="3349282" y="4166862"/>
            <a:ext cx="789193" cy="683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0" idx="3"/>
            <a:endCxn id="11" idx="5"/>
          </p:cNvCxnSpPr>
          <p:nvPr/>
        </p:nvCxnSpPr>
        <p:spPr>
          <a:xfrm flipH="1">
            <a:off x="3349282" y="5044776"/>
            <a:ext cx="789193" cy="598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51920" y="3140968"/>
            <a:ext cx="5245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Target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sz="1600" dirty="0" smtClean="0"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ym typeface="Wingdings" pitchFamily="2" charset="2"/>
              </a:rPr>
              <a:t>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muID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4355976" y="2348880"/>
            <a:ext cx="216024" cy="864096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364088" y="2348880"/>
            <a:ext cx="432048" cy="864096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6156176" y="2348880"/>
            <a:ext cx="1008112" cy="936104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164288" y="2276872"/>
            <a:ext cx="1152128" cy="1008112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388424" y="2492896"/>
            <a:ext cx="504056" cy="7920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6444208" y="2276872"/>
            <a:ext cx="1944216" cy="100811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7956376" y="2564904"/>
            <a:ext cx="432048" cy="72008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5576" y="6093296"/>
            <a:ext cx="207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Target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b="1" dirty="0" err="1" smtClean="0">
                <a:solidFill>
                  <a:srgbClr val="00B0F0"/>
                </a:solidFill>
                <a:sym typeface="Wingdings" pitchFamily="2" charset="2"/>
              </a:rPr>
              <a:t>telescope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V="1">
            <a:off x="1187624" y="5085184"/>
            <a:ext cx="432048" cy="1008112"/>
          </a:xfrm>
          <a:prstGeom prst="straightConnector1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2123728" y="5589240"/>
            <a:ext cx="72008" cy="576064"/>
          </a:xfrm>
          <a:prstGeom prst="straightConnector1">
            <a:avLst/>
          </a:prstGeom>
          <a:ln w="95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23528" y="1556792"/>
            <a:ext cx="336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1st </a:t>
            </a:r>
            <a:r>
              <a:rPr lang="fr-FR" b="1" dirty="0" err="1" smtClean="0">
                <a:solidFill>
                  <a:srgbClr val="FF0000"/>
                </a:solidFill>
              </a:rPr>
              <a:t>generation</a:t>
            </a:r>
            <a:r>
              <a:rPr lang="fr-FR" b="1" dirty="0" smtClean="0">
                <a:solidFill>
                  <a:srgbClr val="FF0000"/>
                </a:solidFill>
              </a:rPr>
              <a:t>: NA38,NA50,NA51</a:t>
            </a:r>
          </a:p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51520" y="3140968"/>
            <a:ext cx="4104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2nd </a:t>
            </a:r>
            <a:r>
              <a:rPr lang="fr-FR" b="1" dirty="0" err="1" smtClean="0">
                <a:solidFill>
                  <a:srgbClr val="FF0000"/>
                </a:solidFill>
              </a:rPr>
              <a:t>generation</a:t>
            </a:r>
            <a:r>
              <a:rPr lang="fr-FR" b="1" dirty="0" smtClean="0">
                <a:solidFill>
                  <a:srgbClr val="FF0000"/>
                </a:solidFill>
              </a:rPr>
              <a:t>: NA60</a:t>
            </a:r>
          </a:p>
          <a:p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r>
              <a:rPr lang="fr-FR" dirty="0" smtClean="0"/>
              <a:t> and open </a:t>
            </a:r>
            <a:r>
              <a:rPr lang="fr-FR" dirty="0" err="1" smtClean="0"/>
              <a:t>charm</a:t>
            </a:r>
            <a:r>
              <a:rPr lang="fr-FR" dirty="0" smtClean="0"/>
              <a:t> vertex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3rd </a:t>
            </a:r>
            <a:r>
              <a:rPr lang="fr-FR" dirty="0" err="1" smtClean="0"/>
              <a:t>generation</a:t>
            </a:r>
            <a:r>
              <a:rPr lang="fr-FR" dirty="0" smtClean="0"/>
              <a:t>: CHIC</a:t>
            </a:r>
          </a:p>
          <a:p>
            <a:pPr lvl="1"/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photons</a:t>
            </a:r>
          </a:p>
          <a:p>
            <a:pPr lvl="2"/>
            <a:r>
              <a:rPr lang="fr-FR" dirty="0" smtClean="0"/>
              <a:t>Must place the </a:t>
            </a:r>
            <a:r>
              <a:rPr lang="fr-FR" b="1" dirty="0" err="1" smtClean="0">
                <a:solidFill>
                  <a:srgbClr val="FF0000"/>
                </a:solidFill>
              </a:rPr>
              <a:t>calorimeter</a:t>
            </a:r>
            <a:r>
              <a:rPr lang="fr-FR" b="1" dirty="0" smtClean="0">
                <a:solidFill>
                  <a:srgbClr val="FF0000"/>
                </a:solidFill>
              </a:rPr>
              <a:t> in front of the absorber</a:t>
            </a:r>
          </a:p>
          <a:p>
            <a:pPr lvl="2"/>
            <a:r>
              <a:rPr lang="fr-FR" dirty="0" smtClean="0"/>
              <a:t>Must </a:t>
            </a:r>
            <a:r>
              <a:rPr lang="fr-FR" dirty="0" err="1" smtClean="0"/>
              <a:t>separate</a:t>
            </a:r>
            <a:r>
              <a:rPr lang="fr-FR" dirty="0" smtClean="0"/>
              <a:t> photon/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tracking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in front of the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calorimeter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grpSp>
        <p:nvGrpSpPr>
          <p:cNvPr id="32" name="Groupe 31"/>
          <p:cNvGrpSpPr/>
          <p:nvPr/>
        </p:nvGrpSpPr>
        <p:grpSpPr>
          <a:xfrm>
            <a:off x="1331640" y="2780928"/>
            <a:ext cx="6624736" cy="2520280"/>
            <a:chOff x="971600" y="2060848"/>
            <a:chExt cx="6624736" cy="2520280"/>
          </a:xfrm>
        </p:grpSpPr>
        <p:grpSp>
          <p:nvGrpSpPr>
            <p:cNvPr id="33" name="Groupe 46"/>
            <p:cNvGrpSpPr/>
            <p:nvPr/>
          </p:nvGrpSpPr>
          <p:grpSpPr>
            <a:xfrm>
              <a:off x="971600" y="2060848"/>
              <a:ext cx="6624736" cy="2520280"/>
              <a:chOff x="-292238" y="2534472"/>
              <a:chExt cx="9374425" cy="2609040"/>
            </a:xfrm>
          </p:grpSpPr>
          <p:sp>
            <p:nvSpPr>
              <p:cNvPr id="39" name="Flèche droite 38"/>
              <p:cNvSpPr/>
              <p:nvPr/>
            </p:nvSpPr>
            <p:spPr>
              <a:xfrm>
                <a:off x="-102070" y="3893096"/>
                <a:ext cx="500066" cy="21431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V="1">
                <a:off x="558883" y="4000504"/>
                <a:ext cx="8370835" cy="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561233" y="4000504"/>
                <a:ext cx="142876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rapèze 41"/>
              <p:cNvSpPr/>
              <p:nvPr/>
            </p:nvSpPr>
            <p:spPr>
              <a:xfrm>
                <a:off x="726721" y="4286256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err="1" smtClean="0"/>
                  <a:t>Dipole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field</a:t>
                </a:r>
                <a:endParaRPr lang="fr-FR" b="1" dirty="0"/>
              </a:p>
            </p:txBody>
          </p:sp>
          <p:sp>
            <p:nvSpPr>
              <p:cNvPr id="43" name="Trapèze 42"/>
              <p:cNvSpPr/>
              <p:nvPr/>
            </p:nvSpPr>
            <p:spPr>
              <a:xfrm flipV="1">
                <a:off x="726721" y="3071808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rot="5400000">
                <a:off x="611128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682565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>
                <a:off x="754004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825441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896880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1955264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1649576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2260952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2872327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3789389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5643570" y="3000372"/>
                <a:ext cx="2500330" cy="2071702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Muon </a:t>
                </a:r>
                <a:r>
                  <a:rPr lang="fr-FR" dirty="0" err="1" smtClean="0"/>
                  <a:t>Filter</a:t>
                </a:r>
                <a:endParaRPr lang="fr-FR" dirty="0" smtClean="0"/>
              </a:p>
              <a:p>
                <a:pPr algn="ctr"/>
                <a:r>
                  <a:rPr lang="fr-FR" dirty="0" smtClean="0"/>
                  <a:t>(absorber)</a:t>
                </a:r>
                <a:endParaRPr lang="fr-FR" dirty="0"/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 rot="5400000">
                <a:off x="74295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75819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77343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20387" y="3512862"/>
                <a:ext cx="582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rgbClr val="0000FF"/>
                    </a:solidFill>
                  </a:rPr>
                  <a:t>target</a:t>
                </a:r>
                <a:endParaRPr lang="fr-FR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10214" y="4056412"/>
                <a:ext cx="1102111" cy="43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1"/>
                    </a:solidFill>
                  </a:rPr>
                  <a:t>vertex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1358037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2836892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286776" y="2534472"/>
                <a:ext cx="79541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1"/>
                    </a:solidFill>
                  </a:rPr>
                  <a:t>MuID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-292238" y="4026603"/>
                <a:ext cx="1047365" cy="46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FF0000"/>
                    </a:solidFill>
                  </a:rPr>
                  <a:t>Beam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4249143" y="3319167"/>
              <a:ext cx="1365152" cy="4326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C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EMCal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>
              <a:off x="294057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211629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3372624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3588647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683568" y="56519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8000"/>
                </a:solidFill>
              </a:rPr>
              <a:t>Target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dirty="0" smtClean="0">
                <a:sym typeface="Wingdings" pitchFamily="2" charset="2"/>
              </a:rPr>
              <a:t> 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dirty="0" smtClean="0">
                <a:sym typeface="Wingdings" pitchFamily="2" charset="2"/>
              </a:rPr>
              <a:t> 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rot="5400000" flipH="1" flipV="1">
            <a:off x="1115616" y="4869160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2195736" y="4509120"/>
            <a:ext cx="504056" cy="1224136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3635896" y="5157192"/>
            <a:ext cx="144016" cy="57606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 flipV="1">
            <a:off x="5292080" y="5013176"/>
            <a:ext cx="72008" cy="72008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 flipV="1">
            <a:off x="7668344" y="5373216"/>
            <a:ext cx="72008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6516216" y="5301208"/>
            <a:ext cx="144016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</a:t>
            </a:r>
            <a:r>
              <a:rPr lang="fr-FR" dirty="0" err="1" smtClean="0"/>
              <a:t>example</a:t>
            </a:r>
            <a:endParaRPr lang="fr-F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6124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1500174"/>
            <a:ext cx="4320480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Pixel detector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16 planes – 96 chips total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32 x 256 pixels / chip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Pixel size = 425 × 50 </a:t>
            </a:r>
            <a:r>
              <a:rPr lang="fr-FR" sz="1400" dirty="0" smtClean="0">
                <a:latin typeface="Symbol" pitchFamily="18" charset="2"/>
              </a:rPr>
              <a:t>m</a:t>
            </a:r>
            <a:r>
              <a:rPr lang="fr-FR" sz="1400" dirty="0" smtClean="0"/>
              <a:t>m²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Magnetic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r>
              <a:rPr lang="fr-FR" sz="1400" dirty="0" smtClean="0"/>
              <a:t> = 2.5 T × 40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26" y="3643314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@J/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mass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typical</a:t>
            </a:r>
            <a:r>
              <a:rPr lang="fr-FR" dirty="0" smtClean="0"/>
              <a:t> 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~ 15 </a:t>
            </a:r>
            <a:r>
              <a:rPr lang="fr-FR" dirty="0" err="1" smtClean="0"/>
              <a:t>GeV</a:t>
            </a:r>
            <a:r>
              <a:rPr lang="fr-FR" dirty="0" smtClean="0"/>
              <a:t>/c)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0" y="4643438"/>
          <a:ext cx="1214438" cy="768350"/>
        </p:xfrm>
        <a:graphic>
          <a:graphicData uri="http://schemas.openxmlformats.org/presentationml/2006/ole">
            <p:oleObj spid="_x0000_s227330" name="Équation" r:id="rId4" imgW="622080" imgH="39348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15140" y="585789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(R. S. </a:t>
            </a:r>
            <a:r>
              <a:rPr lang="fr-FR" dirty="0" err="1" smtClean="0"/>
              <a:t>priv</a:t>
            </a:r>
            <a:r>
              <a:rPr lang="fr-FR" dirty="0" smtClean="0"/>
              <a:t>. </a:t>
            </a:r>
            <a:r>
              <a:rPr lang="fr-FR" dirty="0" err="1" smtClean="0"/>
              <a:t>Comm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grpSp>
        <p:nvGrpSpPr>
          <p:cNvPr id="6" name="Groupe 17"/>
          <p:cNvGrpSpPr/>
          <p:nvPr/>
        </p:nvGrpSpPr>
        <p:grpSpPr>
          <a:xfrm>
            <a:off x="5907552" y="1050775"/>
            <a:ext cx="2954534" cy="1946177"/>
            <a:chOff x="5907552" y="864344"/>
            <a:chExt cx="2954534" cy="1946177"/>
          </a:xfrm>
        </p:grpSpPr>
        <p:sp>
          <p:nvSpPr>
            <p:cNvPr id="12" name="Rectangle 11"/>
            <p:cNvSpPr/>
            <p:nvPr/>
          </p:nvSpPr>
          <p:spPr>
            <a:xfrm>
              <a:off x="5909758" y="866305"/>
              <a:ext cx="2952328" cy="19442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569" descr="gkrellShoot_01-02-04_11284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t="3391" r="3584"/>
            <a:stretch>
              <a:fillRect/>
            </a:stretch>
          </p:blipFill>
          <p:spPr bwMode="auto">
            <a:xfrm>
              <a:off x="5907552" y="864344"/>
              <a:ext cx="2932998" cy="1226097"/>
            </a:xfrm>
            <a:prstGeom prst="rect">
              <a:avLst/>
            </a:prstGeom>
            <a:noFill/>
          </p:spPr>
        </p:pic>
        <p:pic>
          <p:nvPicPr>
            <p:cNvPr id="14" name="Picture 567" descr="gkrellShoot_01-02-04_11374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l="2710" b="3185"/>
            <a:stretch>
              <a:fillRect/>
            </a:stretch>
          </p:blipFill>
          <p:spPr bwMode="auto">
            <a:xfrm rot="189274" flipV="1">
              <a:off x="6074356" y="1926538"/>
              <a:ext cx="1916311" cy="800779"/>
            </a:xfrm>
            <a:prstGeom prst="rect">
              <a:avLst/>
            </a:prstGeom>
            <a:noFill/>
          </p:spPr>
        </p:pic>
        <p:sp>
          <p:nvSpPr>
            <p:cNvPr id="15" name="Ellipse 14"/>
            <p:cNvSpPr/>
            <p:nvPr/>
          </p:nvSpPr>
          <p:spPr>
            <a:xfrm>
              <a:off x="5909758" y="1802409"/>
              <a:ext cx="36004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6269800" y="2090443"/>
              <a:ext cx="504053" cy="144014"/>
            </a:xfrm>
            <a:prstGeom prst="straightConnector1">
              <a:avLst/>
            </a:prstGeom>
            <a:solidFill>
              <a:srgbClr val="00B0F0"/>
            </a:solidFill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NA60 pixel detector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CHIC pixel detector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Fleuret,CS - LLR - 2012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1519274"/>
            <a:ext cx="2000264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>
            <a:off x="394966" y="1662150"/>
            <a:ext cx="1928826" cy="1588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95032" y="13049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~40 cm</a:t>
            </a:r>
            <a:endParaRPr lang="fr-FR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2771800" y="1988840"/>
          <a:ext cx="6147559" cy="756976"/>
        </p:xfrm>
        <a:graphic>
          <a:graphicData uri="http://schemas.openxmlformats.org/presentationml/2006/ole">
            <p:oleObj spid="_x0000_s268290" name="Équation" r:id="rId4" imgW="3403440" imgH="419040" progId="Equation.3">
              <p:embed/>
            </p:oleObj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7236296" y="270892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277180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71800" y="198884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771800" y="2708920"/>
            <a:ext cx="91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236296" y="1988840"/>
            <a:ext cx="1641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892480" y="1988840"/>
            <a:ext cx="1" cy="7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 l="36620" r="23943"/>
          <a:stretch>
            <a:fillRect/>
          </a:stretch>
        </p:blipFill>
        <p:spPr bwMode="auto">
          <a:xfrm>
            <a:off x="323528" y="4221088"/>
            <a:ext cx="4320480" cy="1909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34" name="Connecteur droit avec flèche 33"/>
          <p:cNvCxnSpPr/>
          <p:nvPr/>
        </p:nvCxnSpPr>
        <p:spPr>
          <a:xfrm>
            <a:off x="394966" y="4363964"/>
            <a:ext cx="4166177" cy="2389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975952" y="4006774"/>
            <a:ext cx="20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~100 cm</a:t>
            </a:r>
            <a:endParaRPr lang="fr-FR" dirty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5220072" y="3356992"/>
          <a:ext cx="1512887" cy="731838"/>
        </p:xfrm>
        <a:graphic>
          <a:graphicData uri="http://schemas.openxmlformats.org/presentationml/2006/ole">
            <p:oleObj spid="_x0000_s268291" name="Équation" r:id="rId5" imgW="812520" imgH="393480" progId="Equation.3">
              <p:embed/>
            </p:oleObj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/>
        </p:nvGraphicFramePr>
        <p:xfrm>
          <a:off x="5292080" y="4725144"/>
          <a:ext cx="3441700" cy="711200"/>
        </p:xfrm>
        <a:graphic>
          <a:graphicData uri="http://schemas.openxmlformats.org/presentationml/2006/ole">
            <p:oleObj spid="_x0000_s268292" name="Équation" r:id="rId6" imgW="1904760" imgH="393480" progId="Equation.3">
              <p:embed/>
            </p:oleObj>
          </a:graphicData>
        </a:graphic>
      </p:graphicFrame>
      <p:sp>
        <p:nvSpPr>
          <p:cNvPr id="41" name="Flèche vers le bas 40"/>
          <p:cNvSpPr/>
          <p:nvPr/>
        </p:nvSpPr>
        <p:spPr>
          <a:xfrm>
            <a:off x="5940152" y="278092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bas 41"/>
          <p:cNvSpPr/>
          <p:nvPr/>
        </p:nvSpPr>
        <p:spPr>
          <a:xfrm>
            <a:off x="6012160" y="4149080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84168" y="285293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0.4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56176" y="422108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 = 1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– </a:t>
            </a:r>
            <a:r>
              <a:rPr lang="fr-FR" dirty="0" err="1" smtClean="0"/>
              <a:t>toy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 cstate="print"/>
          <a:srcRect l="1468" t="5225" r="7272" b="1352"/>
          <a:stretch>
            <a:fillRect/>
          </a:stretch>
        </p:blipFill>
        <p:spPr bwMode="auto">
          <a:xfrm>
            <a:off x="4211960" y="2132856"/>
            <a:ext cx="4752528" cy="401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 rot="19096346">
            <a:off x="6915916" y="2817722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20501189">
            <a:off x="7209183" y="4241130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10800000" flipV="1">
            <a:off x="4693475" y="2519923"/>
            <a:ext cx="3252614" cy="2920210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0800000" flipV="1">
            <a:off x="4636293" y="4099573"/>
            <a:ext cx="4158462" cy="1404134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20863095">
            <a:off x="7768638" y="453710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FF0000"/>
                </a:solidFill>
              </a:rPr>
              <a:t>=1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z=20 cm to z = 120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283968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876256" y="573325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9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[-0.5 ; 1]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tracking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Size, position, </a:t>
            </a:r>
            <a:r>
              <a:rPr lang="fr-FR" dirty="0" err="1" smtClean="0"/>
              <a:t>resolution</a:t>
            </a:r>
            <a:r>
              <a:rPr lang="fr-FR" dirty="0" smtClean="0"/>
              <a:t> : tentative design -  </a:t>
            </a:r>
            <a:r>
              <a:rPr lang="fr-FR" dirty="0" err="1" smtClean="0"/>
              <a:t>toy</a:t>
            </a:r>
            <a:endParaRPr lang="fr-FR" dirty="0" smtClean="0"/>
          </a:p>
          <a:p>
            <a:r>
              <a:rPr lang="fr-FR" dirty="0" err="1" smtClean="0"/>
              <a:t>yexample</a:t>
            </a:r>
            <a:endParaRPr lang="fr-FR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1484784"/>
          <a:ext cx="2795604" cy="2001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0650"/>
                <a:gridCol w="635364"/>
                <a:gridCol w="804795"/>
                <a:gridCol w="804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 (cm)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P/P</a:t>
                      </a:r>
                      <a:r>
                        <a:rPr lang="fr-FR" sz="1400" baseline="0" dirty="0" smtClean="0"/>
                        <a:t> (%)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pitchFamily="18" charset="2"/>
                        </a:rPr>
                        <a:t>D</a:t>
                      </a:r>
                      <a:r>
                        <a:rPr lang="fr-FR" sz="1400" dirty="0" smtClean="0"/>
                        <a:t>M (MeV)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 6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0000"/>
                          </a:solidFill>
                        </a:rPr>
                        <a:t>~120</a:t>
                      </a:r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 2.7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FF6600"/>
                          </a:solidFill>
                        </a:rPr>
                        <a:t>~60</a:t>
                      </a:r>
                      <a:endParaRPr lang="fr-FR" sz="1400" b="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2.5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80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 1.5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8000"/>
                          </a:solidFill>
                        </a:rPr>
                        <a:t>~30</a:t>
                      </a:r>
                      <a:endParaRPr lang="fr-FR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100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~1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3333FF"/>
                          </a:solidFill>
                        </a:rPr>
                        <a:t>~20</a:t>
                      </a:r>
                      <a:endParaRPr lang="fr-FR" sz="1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915816" y="2060848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fr-FR" sz="1600" b="1" dirty="0" smtClean="0">
                <a:solidFill>
                  <a:srgbClr val="FF0000"/>
                </a:solidFill>
              </a:rPr>
              <a:t>NA60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34" name="Espace réservé du pied de page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 l="1911" t="5352" r="6339" b="1530"/>
          <a:stretch>
            <a:fillRect/>
          </a:stretch>
        </p:blipFill>
        <p:spPr bwMode="auto">
          <a:xfrm>
            <a:off x="251520" y="4163151"/>
            <a:ext cx="3096344" cy="250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ZoneTexte 46"/>
          <p:cNvSpPr txBox="1"/>
          <p:nvPr/>
        </p:nvSpPr>
        <p:spPr>
          <a:xfrm>
            <a:off x="251520" y="3635563"/>
            <a:ext cx="309634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3333FF"/>
                </a:solidFill>
              </a:rPr>
              <a:t>6 plane vertex</a:t>
            </a:r>
          </a:p>
          <a:p>
            <a:r>
              <a:rPr lang="fr-FR" sz="1400" dirty="0" smtClean="0">
                <a:solidFill>
                  <a:srgbClr val="3333FF"/>
                </a:solidFill>
              </a:rPr>
              <a:t>@ </a:t>
            </a:r>
            <a:r>
              <a:rPr lang="fr-FR" sz="1400" dirty="0" err="1" smtClean="0">
                <a:solidFill>
                  <a:srgbClr val="3333FF"/>
                </a:solidFill>
              </a:rPr>
              <a:t>r</a:t>
            </a:r>
            <a:r>
              <a:rPr lang="fr-FR" sz="1400" baseline="-25000" dirty="0" err="1" smtClean="0">
                <a:solidFill>
                  <a:srgbClr val="3333FF"/>
                </a:solidFill>
              </a:rPr>
              <a:t>min</a:t>
            </a:r>
            <a:r>
              <a:rPr lang="fr-FR" sz="1400" dirty="0" smtClean="0">
                <a:solidFill>
                  <a:srgbClr val="3333FF"/>
                </a:solidFill>
              </a:rPr>
              <a:t> = 0.5 cm 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z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*=0.5)~7.5 cm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6 planes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z=8 cm to z=18 cm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528638" y="4437111"/>
            <a:ext cx="2027140" cy="1858913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28639" y="5467350"/>
            <a:ext cx="2486027" cy="833438"/>
          </a:xfrm>
          <a:prstGeom prst="line">
            <a:avLst/>
          </a:prstGeom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 rot="19096346">
            <a:off x="1868249" y="4480289"/>
            <a:ext cx="675749" cy="29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=-0.5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 rot="20501189">
            <a:off x="2080093" y="5396701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915816" y="314096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 CHIC</a:t>
            </a:r>
            <a:endParaRPr lang="fr-FR" sz="1600" b="1" dirty="0">
              <a:solidFill>
                <a:srgbClr val="3333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51520" y="5949280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99592" y="638132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7.5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88024" y="6165304"/>
            <a:ext cx="34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Track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particles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within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[0.5 ; 2]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 l="1309" t="7520" r="7596" b="1682"/>
          <a:stretch>
            <a:fillRect/>
          </a:stretch>
        </p:blipFill>
        <p:spPr bwMode="auto">
          <a:xfrm>
            <a:off x="4211960" y="2132856"/>
            <a:ext cx="4768398" cy="40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ZoneTexte 48"/>
          <p:cNvSpPr txBox="1"/>
          <p:nvPr/>
        </p:nvSpPr>
        <p:spPr>
          <a:xfrm>
            <a:off x="4211960" y="1556792"/>
            <a:ext cx="475252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33FF"/>
                </a:solidFill>
              </a:rPr>
              <a:t>11 plane </a:t>
            </a:r>
            <a:r>
              <a:rPr lang="fr-FR" b="1" dirty="0" err="1" smtClean="0">
                <a:solidFill>
                  <a:srgbClr val="3333FF"/>
                </a:solidFill>
              </a:rPr>
              <a:t>spectrometer</a:t>
            </a:r>
            <a:endParaRPr lang="fr-FR" b="1" dirty="0" smtClean="0">
              <a:solidFill>
                <a:srgbClr val="3333FF"/>
              </a:solidFill>
            </a:endParaRPr>
          </a:p>
          <a:p>
            <a:pPr algn="ctr"/>
            <a:r>
              <a:rPr lang="fr-FR" sz="1600" dirty="0" smtClean="0">
                <a:solidFill>
                  <a:srgbClr val="3333FF"/>
                </a:solidFill>
              </a:rPr>
              <a:t>@ </a:t>
            </a:r>
            <a:r>
              <a:rPr lang="fr-FR" sz="1600" dirty="0" err="1" smtClean="0">
                <a:solidFill>
                  <a:srgbClr val="3333FF"/>
                </a:solidFill>
              </a:rPr>
              <a:t>z</a:t>
            </a:r>
            <a:r>
              <a:rPr lang="fr-FR" sz="1600" baseline="-25000" dirty="0" err="1" smtClean="0">
                <a:solidFill>
                  <a:srgbClr val="3333FF"/>
                </a:solidFill>
              </a:rPr>
              <a:t>max</a:t>
            </a:r>
            <a:r>
              <a:rPr lang="fr-FR" sz="1600" dirty="0" smtClean="0">
                <a:solidFill>
                  <a:srgbClr val="3333FF"/>
                </a:solidFill>
              </a:rPr>
              <a:t> = 120 cm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*=-0.5)~22 cm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11 planes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z=100 cm to z = 200 cm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20501189">
            <a:off x="5824508" y="4820637"/>
            <a:ext cx="653919" cy="285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33FF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3333FF"/>
                </a:solidFill>
              </a:rPr>
              <a:t>=0.5</a:t>
            </a:r>
            <a:endParaRPr lang="fr-FR" sz="1200" b="1" dirty="0">
              <a:solidFill>
                <a:srgbClr val="3333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21238434">
            <a:off x="6097298" y="5183200"/>
            <a:ext cx="51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00"/>
                </a:solidFill>
                <a:latin typeface="Symbol" pitchFamily="18" charset="2"/>
              </a:rPr>
              <a:t>h*</a:t>
            </a:r>
            <a:r>
              <a:rPr lang="fr-FR" sz="1200" b="1" dirty="0" smtClean="0">
                <a:solidFill>
                  <a:srgbClr val="008000"/>
                </a:solidFill>
              </a:rPr>
              <a:t>=2</a:t>
            </a:r>
            <a:endParaRPr lang="fr-FR" sz="1200" b="1" dirty="0">
              <a:solidFill>
                <a:srgbClr val="008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460432" y="5733256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283968" y="314096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42891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42891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891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42891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51520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51520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grpSp>
        <p:nvGrpSpPr>
          <p:cNvPr id="3" name="Groupe 50"/>
          <p:cNvGrpSpPr/>
          <p:nvPr/>
        </p:nvGrpSpPr>
        <p:grpSpPr>
          <a:xfrm>
            <a:off x="1043608" y="980728"/>
            <a:ext cx="3563410" cy="5472608"/>
            <a:chOff x="1043608" y="980728"/>
            <a:chExt cx="3563410" cy="5472608"/>
          </a:xfrm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>
              <a:off x="1043608" y="980728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9730" t="13557" r="10263" b="9408"/>
            <a:stretch>
              <a:fillRect/>
            </a:stretch>
          </p:blipFill>
          <p:spPr bwMode="auto">
            <a:xfrm flipV="1">
              <a:off x="1043608" y="3717032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ZoneTexte 32"/>
          <p:cNvSpPr txBox="1"/>
          <p:nvPr/>
        </p:nvSpPr>
        <p:spPr>
          <a:xfrm>
            <a:off x="1259632" y="19168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5736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627784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059832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491880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763688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320480" cy="5328592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fr-FR" sz="1800" dirty="0" smtClean="0"/>
              <a:t>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LHC (2.76 </a:t>
            </a:r>
            <a:r>
              <a:rPr lang="fr-FR" sz="1800" dirty="0" err="1" smtClean="0"/>
              <a:t>TeV</a:t>
            </a:r>
            <a:r>
              <a:rPr lang="fr-FR" sz="1800" dirty="0" smtClean="0"/>
              <a:t>)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forward</a:t>
            </a:r>
            <a:r>
              <a:rPr lang="fr-FR" sz="1800" dirty="0" smtClean="0"/>
              <a:t> </a:t>
            </a:r>
            <a:r>
              <a:rPr lang="fr-FR" sz="1800" dirty="0" err="1" smtClean="0"/>
              <a:t>rapidity</a:t>
            </a:r>
            <a:endParaRPr lang="fr-FR" sz="1800" dirty="0" smtClean="0"/>
          </a:p>
          <a:p>
            <a:pPr lvl="1"/>
            <a:r>
              <a:rPr lang="fr-FR" sz="1600" dirty="0" smtClean="0"/>
              <a:t>Compare PHENIX vs ALICE</a:t>
            </a:r>
          </a:p>
          <a:p>
            <a:pPr lvl="2"/>
            <a:r>
              <a:rPr lang="fr-FR" sz="1400" dirty="0" smtClean="0"/>
              <a:t>1.2 &lt; |</a:t>
            </a:r>
            <a:r>
              <a:rPr lang="fr-FR" sz="1400" i="1" dirty="0" smtClean="0"/>
              <a:t>y</a:t>
            </a:r>
            <a:r>
              <a:rPr lang="fr-FR" sz="1400" dirty="0" smtClean="0"/>
              <a:t>| &lt; 2.2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r>
              <a:rPr lang="fr-FR" sz="1400" dirty="0" smtClean="0"/>
              <a:t>2.5 &lt; </a:t>
            </a:r>
            <a:r>
              <a:rPr lang="fr-FR" sz="1400" i="1" dirty="0" smtClean="0"/>
              <a:t>y </a:t>
            </a:r>
            <a:r>
              <a:rPr lang="fr-FR" sz="1400" dirty="0" smtClean="0"/>
              <a:t>&lt; 4 </a:t>
            </a:r>
            <a:r>
              <a:rPr lang="fr-FR" sz="1400" dirty="0" err="1" smtClean="0"/>
              <a:t>at</a:t>
            </a:r>
            <a:r>
              <a:rPr lang="fr-FR" sz="1400" dirty="0" smtClean="0"/>
              <a:t> LHC </a:t>
            </a:r>
            <a:r>
              <a:rPr lang="fr-FR" sz="1400" b="1" dirty="0" smtClean="0"/>
              <a:t>(ALICE)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LESS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1"/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due to </a:t>
            </a:r>
            <a:r>
              <a:rPr lang="fr-FR" sz="1600" b="1" dirty="0" err="1" smtClean="0">
                <a:solidFill>
                  <a:srgbClr val="0070C0"/>
                </a:solidFill>
              </a:rPr>
              <a:t>recombination</a:t>
            </a:r>
            <a:r>
              <a:rPr lang="fr-FR" sz="1600" dirty="0" smtClean="0"/>
              <a:t> </a:t>
            </a:r>
            <a:r>
              <a:rPr lang="fr-FR" sz="1600" dirty="0" err="1" smtClean="0"/>
              <a:t>effects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r>
              <a:rPr lang="fr-FR" sz="1800" dirty="0" smtClean="0"/>
              <a:t>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LHC (2.76 </a:t>
            </a:r>
            <a:r>
              <a:rPr lang="fr-FR" sz="1800" dirty="0" err="1" smtClean="0"/>
              <a:t>TeV</a:t>
            </a:r>
            <a:r>
              <a:rPr lang="fr-FR" sz="1800" dirty="0" smtClean="0"/>
              <a:t>)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mid</a:t>
            </a:r>
            <a:r>
              <a:rPr lang="fr-FR" sz="1800" dirty="0" smtClean="0"/>
              <a:t>-</a:t>
            </a:r>
            <a:r>
              <a:rPr lang="fr-FR" sz="1800" dirty="0" err="1" smtClean="0"/>
              <a:t>rapidity</a:t>
            </a:r>
            <a:endParaRPr lang="fr-FR" sz="1800" dirty="0" smtClean="0"/>
          </a:p>
          <a:p>
            <a:pPr lvl="1"/>
            <a:r>
              <a:rPr lang="fr-FR" sz="1600" dirty="0" smtClean="0"/>
              <a:t>Compare PHENIX vs CMS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LHC </a:t>
            </a:r>
            <a:r>
              <a:rPr lang="fr-FR" sz="1400" b="1" dirty="0" smtClean="0"/>
              <a:t>(CMS)</a:t>
            </a:r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MORE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2"/>
            <a:r>
              <a:rPr lang="fr-FR" sz="1400" dirty="0" err="1" smtClean="0"/>
              <a:t>p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&gt;6.5 </a:t>
            </a:r>
            <a:r>
              <a:rPr lang="fr-FR" sz="1400" dirty="0" err="1" smtClean="0"/>
              <a:t>GeV</a:t>
            </a:r>
            <a:r>
              <a:rPr lang="fr-FR" sz="1400" dirty="0" smtClean="0"/>
              <a:t>/c </a:t>
            </a:r>
            <a:r>
              <a:rPr lang="fr-FR" sz="1400" dirty="0" smtClean="0">
                <a:sym typeface="Wingdings" pitchFamily="2" charset="2"/>
              </a:rPr>
              <a:t></a:t>
            </a:r>
            <a:r>
              <a:rPr lang="fr-FR" sz="1400" dirty="0" smtClean="0"/>
              <a:t> in </a:t>
            </a:r>
            <a:r>
              <a:rPr lang="fr-FR" sz="1400" dirty="0" err="1" smtClean="0"/>
              <a:t>principle</a:t>
            </a:r>
            <a:r>
              <a:rPr lang="fr-FR" sz="1400" dirty="0" smtClean="0"/>
              <a:t> 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</a:t>
            </a:r>
            <a:r>
              <a:rPr lang="fr-FR" sz="1400" dirty="0" err="1" smtClean="0"/>
              <a:t>applies</a:t>
            </a:r>
            <a:r>
              <a:rPr lang="fr-FR" sz="1400" dirty="0" smtClean="0"/>
              <a:t> </a:t>
            </a:r>
          </a:p>
          <a:p>
            <a:pPr lvl="2"/>
            <a:r>
              <a:rPr lang="fr-FR" sz="1400" dirty="0" err="1" smtClean="0">
                <a:sym typeface="Wingdings" pitchFamily="2" charset="2"/>
              </a:rPr>
              <a:t>larger</a:t>
            </a:r>
            <a:r>
              <a:rPr lang="fr-FR" sz="1400" dirty="0" smtClean="0">
                <a:sym typeface="Wingdings" pitchFamily="2" charset="2"/>
              </a:rPr>
              <a:t> suppression due to 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QGP </a:t>
            </a:r>
            <a:r>
              <a:rPr lang="fr-FR" sz="1400" b="1" dirty="0" err="1" smtClean="0">
                <a:solidFill>
                  <a:srgbClr val="0070C0"/>
                </a:solidFill>
                <a:sym typeface="Wingdings" pitchFamily="2" charset="2"/>
              </a:rPr>
              <a:t>effects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?</a:t>
            </a:r>
            <a:endParaRPr lang="fr-FR" sz="1400" dirty="0" smtClean="0"/>
          </a:p>
          <a:p>
            <a:pPr lvl="1"/>
            <a:r>
              <a:rPr lang="fr-FR" sz="1600" dirty="0" err="1" smtClean="0"/>
              <a:t>Hint</a:t>
            </a:r>
            <a:r>
              <a:rPr lang="fr-FR" sz="1600" dirty="0" smtClean="0"/>
              <a:t> for </a:t>
            </a:r>
            <a:r>
              <a:rPr lang="fr-FR" sz="1600" b="1" dirty="0" err="1" smtClean="0">
                <a:solidFill>
                  <a:srgbClr val="0070C0"/>
                </a:solidFill>
              </a:rPr>
              <a:t>sequential</a:t>
            </a:r>
            <a:r>
              <a:rPr lang="fr-FR" sz="1600" b="1" dirty="0" smtClean="0">
                <a:solidFill>
                  <a:srgbClr val="0070C0"/>
                </a:solidFill>
              </a:rPr>
              <a:t> suppression ?   (J/</a:t>
            </a:r>
            <a:r>
              <a:rPr lang="fr-FR" sz="16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melting</a:t>
            </a:r>
            <a:r>
              <a:rPr lang="fr-FR" sz="1600" b="1" dirty="0" smtClean="0">
                <a:solidFill>
                  <a:srgbClr val="0070C0"/>
                </a:solidFill>
              </a:rPr>
              <a:t>)</a:t>
            </a:r>
          </a:p>
          <a:p>
            <a:pPr lvl="1"/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r>
              <a:rPr lang="fr-FR" sz="1400" i="1" dirty="0" smtClean="0"/>
              <a:t>Caution : </a:t>
            </a:r>
            <a:r>
              <a:rPr lang="fr-FR" sz="1400" i="1" dirty="0" err="1" smtClean="0"/>
              <a:t>Need</a:t>
            </a:r>
            <a:r>
              <a:rPr lang="fr-FR" sz="1400" i="1" dirty="0" smtClean="0"/>
              <a:t> CNM </a:t>
            </a:r>
            <a:r>
              <a:rPr lang="fr-FR" sz="1400" i="1" dirty="0" err="1" smtClean="0"/>
              <a:t>effects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comparison</a:t>
            </a:r>
            <a:endParaRPr lang="fr-FR" sz="1400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11" name="Espace réservé du contenu 10" descr="RAAvsPHENIX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561" y="908720"/>
            <a:ext cx="4248919" cy="28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6156177" y="4761078"/>
            <a:ext cx="11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356" y="3717031"/>
            <a:ext cx="3021368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6516216" y="5373216"/>
            <a:ext cx="513650" cy="5605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372200" y="5085184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652120" y="4725144"/>
            <a:ext cx="863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PHENIX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652120" y="5013176"/>
            <a:ext cx="576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CMS</a:t>
            </a:r>
            <a:endParaRPr lang="fr-FR" sz="16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228184" y="5301208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606190" cy="5500726"/>
          </a:xfrm>
        </p:spPr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FF505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 l="1468" t="5625" r="50841" b="64106"/>
          <a:stretch>
            <a:fillRect/>
          </a:stretch>
        </p:blipFill>
        <p:spPr bwMode="auto">
          <a:xfrm>
            <a:off x="251520" y="3717032"/>
            <a:ext cx="4267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4788024" y="3717032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ZoneTexte 59"/>
          <p:cNvSpPr txBox="1"/>
          <p:nvPr/>
        </p:nvSpPr>
        <p:spPr>
          <a:xfrm>
            <a:off x="1979712" y="494116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</a:t>
            </a:r>
            <a:r>
              <a:rPr lang="fr-FR" b="1" dirty="0" err="1" smtClean="0">
                <a:solidFill>
                  <a:srgbClr val="FF5050"/>
                </a:solidFill>
              </a:rPr>
              <a:t>p</a:t>
            </a:r>
            <a:r>
              <a:rPr lang="fr-FR" b="1" baseline="-25000" dirty="0" err="1" smtClean="0">
                <a:solidFill>
                  <a:srgbClr val="FF5050"/>
                </a:solidFill>
              </a:rPr>
              <a:t>T</a:t>
            </a:r>
            <a:r>
              <a:rPr lang="fr-FR" b="1" dirty="0" smtClean="0">
                <a:solidFill>
                  <a:srgbClr val="FF5050"/>
                </a:solidFill>
              </a:rPr>
              <a:t>&gt;~500 MeV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88224" y="501317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47864" y="3212976"/>
            <a:ext cx="30963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/>
              <a:t>Pythia</a:t>
            </a:r>
            <a:r>
              <a:rPr lang="fr-FR" sz="1600" b="1" dirty="0" smtClean="0"/>
              <a:t> 6.421 - p+p - </a:t>
            </a:r>
            <a:r>
              <a:rPr lang="fr-FR" sz="1600" b="1" dirty="0" smtClean="0">
                <a:sym typeface="Symbol"/>
              </a:rPr>
              <a:t>s = 17.2 </a:t>
            </a:r>
            <a:r>
              <a:rPr lang="fr-FR" sz="1600" b="1" dirty="0" err="1" smtClean="0">
                <a:sym typeface="Symbol"/>
              </a:rPr>
              <a:t>GeV</a:t>
            </a:r>
            <a:endParaRPr lang="fr-FR" sz="1600" b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077798" cy="5500726"/>
          </a:xfrm>
        </p:spPr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00800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 </a:t>
            </a:r>
            <a:endParaRPr lang="fr-FR" sz="1600" b="1" dirty="0" smtClean="0">
              <a:solidFill>
                <a:srgbClr val="FF5050"/>
              </a:solidFill>
              <a:latin typeface="Symbol" pitchFamily="18" charset="2"/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3333FF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b="53095"/>
          <a:stretch>
            <a:fillRect/>
          </a:stretch>
        </p:blipFill>
        <p:spPr bwMode="auto">
          <a:xfrm>
            <a:off x="5364088" y="1196752"/>
            <a:ext cx="2736304" cy="1858471"/>
          </a:xfrm>
          <a:prstGeom prst="rect">
            <a:avLst/>
          </a:prstGeom>
          <a:solidFill>
            <a:srgbClr val="FF0000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 dirty="0"/>
          </a:p>
        </p:txBody>
      </p:sp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187" y="3429000"/>
            <a:ext cx="2736304" cy="1915794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9" name="Connecteur droit avec flèche 78"/>
          <p:cNvCxnSpPr/>
          <p:nvPr/>
        </p:nvCxnSpPr>
        <p:spPr>
          <a:xfrm>
            <a:off x="4716016" y="2780928"/>
            <a:ext cx="576064" cy="57606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364088" y="1079158"/>
            <a:ext cx="249940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</a:rPr>
              <a:t> WA98: Phys. </a:t>
            </a:r>
            <a:r>
              <a:rPr lang="fr-FR" sz="1100" dirty="0" err="1" smtClean="0">
                <a:solidFill>
                  <a:srgbClr val="008000"/>
                </a:solidFill>
              </a:rPr>
              <a:t>Lett</a:t>
            </a:r>
            <a:r>
              <a:rPr lang="fr-FR" sz="1100" dirty="0" smtClean="0">
                <a:solidFill>
                  <a:srgbClr val="008000"/>
                </a:solidFill>
              </a:rPr>
              <a:t>. B458: 422-430, 1999)</a:t>
            </a:r>
            <a:endParaRPr lang="fr-FR" sz="1100" dirty="0">
              <a:solidFill>
                <a:srgbClr val="008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56710" y="3284984"/>
            <a:ext cx="229582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3333FF"/>
                </a:solidFill>
              </a:rPr>
              <a:t> </a:t>
            </a:r>
            <a:r>
              <a:rPr lang="fr-FR" sz="1050" dirty="0" err="1" smtClean="0">
                <a:solidFill>
                  <a:srgbClr val="3333FF"/>
                </a:solidFill>
              </a:rPr>
              <a:t>Phobos</a:t>
            </a:r>
            <a:r>
              <a:rPr lang="fr-FR" sz="1050" dirty="0" smtClean="0">
                <a:solidFill>
                  <a:srgbClr val="3333FF"/>
                </a:solidFill>
              </a:rPr>
              <a:t>: Phys. </a:t>
            </a:r>
            <a:r>
              <a:rPr lang="fr-FR" sz="1050" dirty="0" err="1" smtClean="0">
                <a:solidFill>
                  <a:srgbClr val="3333FF"/>
                </a:solidFill>
              </a:rPr>
              <a:t>Rev</a:t>
            </a:r>
            <a:r>
              <a:rPr lang="fr-FR" sz="1050" dirty="0" smtClean="0">
                <a:solidFill>
                  <a:srgbClr val="3333FF"/>
                </a:solidFill>
              </a:rPr>
              <a:t>. C74, 021901, 2006</a:t>
            </a:r>
            <a:endParaRPr lang="fr-FR" sz="1050" dirty="0">
              <a:solidFill>
                <a:srgbClr val="3333FF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6084168" y="1412776"/>
            <a:ext cx="5760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16200000" flipH="1">
            <a:off x="6084168" y="1628800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834847" y="1599254"/>
            <a:ext cx="25922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5796136" y="1916832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8316416" y="140348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~480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8244408" y="177281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~340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96" name="Connecteur droit 95"/>
          <p:cNvCxnSpPr/>
          <p:nvPr/>
        </p:nvCxnSpPr>
        <p:spPr>
          <a:xfrm>
            <a:off x="5860243" y="4365104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8308515" y="421179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~350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flipV="1">
            <a:off x="4860032" y="2134444"/>
            <a:ext cx="504056" cy="1424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4" cstate="print"/>
          <a:srcRect l="1949" t="10000" r="5657" b="1804"/>
          <a:stretch>
            <a:fillRect/>
          </a:stretch>
        </p:blipFill>
        <p:spPr bwMode="auto">
          <a:xfrm>
            <a:off x="827584" y="4710833"/>
            <a:ext cx="2520280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5" cstate="print"/>
          <a:srcRect l="2658" t="10325" r="7787" b="2318"/>
          <a:stretch>
            <a:fillRect/>
          </a:stretch>
        </p:blipFill>
        <p:spPr bwMode="auto">
          <a:xfrm>
            <a:off x="899592" y="2910633"/>
            <a:ext cx="2355984" cy="17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ZoneTexte 107"/>
          <p:cNvSpPr txBox="1"/>
          <p:nvPr/>
        </p:nvSpPr>
        <p:spPr>
          <a:xfrm>
            <a:off x="1115616" y="4062761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cxnSp>
        <p:nvCxnSpPr>
          <p:cNvPr id="110" name="Connecteur droit avec flèche 109"/>
          <p:cNvCxnSpPr>
            <a:endCxn id="111" idx="1"/>
          </p:cNvCxnSpPr>
          <p:nvPr/>
        </p:nvCxnSpPr>
        <p:spPr>
          <a:xfrm flipV="1">
            <a:off x="1055918" y="3136530"/>
            <a:ext cx="1571866" cy="22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2627784" y="2982641"/>
            <a:ext cx="6623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flipV="1">
            <a:off x="1173459" y="4972161"/>
            <a:ext cx="1452396" cy="96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2656395" y="4763096"/>
            <a:ext cx="8354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~370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835696" y="31266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1835696" y="49268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21563" y="5661248"/>
            <a:ext cx="462325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 – 5% Pb+Pb </a:t>
            </a:r>
            <a:r>
              <a:rPr lang="fr-FR" b="1" dirty="0" err="1" smtClean="0">
                <a:solidFill>
                  <a:srgbClr val="FF0000"/>
                </a:solidFill>
              </a:rPr>
              <a:t>most</a:t>
            </a:r>
            <a:r>
              <a:rPr lang="fr-FR" b="1" dirty="0" smtClean="0">
                <a:solidFill>
                  <a:srgbClr val="FF0000"/>
                </a:solidFill>
              </a:rPr>
              <a:t> central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~450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+ 350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115616" y="5934969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5077798" cy="5500726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endParaRPr lang="fr-FR" dirty="0" smtClean="0"/>
          </a:p>
          <a:p>
            <a:pPr lvl="1"/>
            <a:r>
              <a:rPr lang="fr-FR" sz="1400" dirty="0" smtClean="0">
                <a:sym typeface="Wingdings" pitchFamily="2" charset="2"/>
              </a:rPr>
              <a:t>To </a:t>
            </a:r>
            <a:r>
              <a:rPr lang="fr-FR" sz="1400" dirty="0" err="1" smtClean="0">
                <a:sym typeface="Wingdings" pitchFamily="2" charset="2"/>
              </a:rPr>
              <a:t>isolate</a:t>
            </a:r>
            <a:r>
              <a:rPr lang="fr-FR" sz="1400" dirty="0" smtClean="0">
                <a:sym typeface="Wingdings" pitchFamily="2" charset="2"/>
              </a:rPr>
              <a:t> photons </a:t>
            </a:r>
            <a:r>
              <a:rPr lang="fr-FR" sz="1400" dirty="0" err="1" smtClean="0">
                <a:sym typeface="Wingdings" pitchFamily="2" charset="2"/>
              </a:rPr>
              <a:t>from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contamination</a:t>
            </a:r>
          </a:p>
          <a:p>
            <a:r>
              <a:rPr lang="fr-FR" sz="1800" dirty="0" smtClean="0">
                <a:sym typeface="Wingdings" pitchFamily="2" charset="2"/>
              </a:rPr>
              <a:t>W + Si </a:t>
            </a:r>
            <a:r>
              <a:rPr lang="fr-FR" sz="1800" dirty="0" err="1" smtClean="0">
                <a:sym typeface="Wingdings" pitchFamily="2" charset="2"/>
              </a:rPr>
              <a:t>calorimeter</a:t>
            </a:r>
            <a:r>
              <a:rPr lang="fr-FR" sz="1800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0.5 x 0.5 cm</a:t>
            </a:r>
            <a:r>
              <a:rPr lang="fr-FR" baseline="30000" dirty="0" smtClean="0"/>
              <a:t>2</a:t>
            </a:r>
            <a:r>
              <a:rPr lang="fr-FR" dirty="0" smtClean="0"/>
              <a:t> pads</a:t>
            </a:r>
          </a:p>
          <a:p>
            <a:pPr lvl="1"/>
            <a:r>
              <a:rPr lang="fr-FR" dirty="0" smtClean="0"/>
              <a:t>24 X</a:t>
            </a:r>
            <a:r>
              <a:rPr lang="fr-FR" baseline="-25000" dirty="0" smtClean="0"/>
              <a:t>0</a:t>
            </a:r>
            <a:r>
              <a:rPr lang="fr-FR" dirty="0" smtClean="0"/>
              <a:t> in 20 cm</a:t>
            </a:r>
          </a:p>
          <a:p>
            <a:r>
              <a:rPr lang="fr-FR" sz="2200" dirty="0" smtClean="0">
                <a:sym typeface="Wingdings" pitchFamily="2" charset="2"/>
              </a:rPr>
              <a:t>W+Si : </a:t>
            </a:r>
            <a:r>
              <a:rPr lang="fr-FR" sz="2200" dirty="0" err="1" smtClean="0">
                <a:sym typeface="Wingdings" pitchFamily="2" charset="2"/>
              </a:rPr>
              <a:t>two</a:t>
            </a:r>
            <a:r>
              <a:rPr lang="fr-FR" sz="2200" dirty="0" smtClean="0">
                <a:sym typeface="Wingdings" pitchFamily="2" charset="2"/>
              </a:rPr>
              <a:t> relevant </a:t>
            </a:r>
            <a:r>
              <a:rPr lang="fr-FR" sz="2200" dirty="0" err="1" smtClean="0">
                <a:sym typeface="Wingdings" pitchFamily="2" charset="2"/>
              </a:rPr>
              <a:t>quantities</a:t>
            </a:r>
            <a:endParaRPr lang="fr-FR" sz="2200" dirty="0" smtClean="0">
              <a:sym typeface="Wingdings" pitchFamily="2" charset="2"/>
            </a:endParaRP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 dirty="0"/>
          </a:p>
        </p:txBody>
      </p:sp>
      <p:pic>
        <p:nvPicPr>
          <p:cNvPr id="34" name="Picture 332" descr="det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489619" cy="316835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51520" y="3645024"/>
            <a:ext cx="38884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st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distance </a:t>
            </a:r>
          </a:p>
          <a:p>
            <a:r>
              <a:rPr lang="fr-FR" sz="1400" b="1" dirty="0" err="1" smtClean="0"/>
              <a:t>between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incoming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particles</a:t>
            </a:r>
            <a:endParaRPr lang="fr-FR" sz="1400" b="1" dirty="0" smtClean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Min.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</a:t>
            </a:r>
          </a:p>
          <a:p>
            <a:r>
              <a:rPr lang="fr-FR" sz="1400" dirty="0" smtClean="0">
                <a:sym typeface="Wingdings" pitchFamily="2" charset="2"/>
              </a:rPr>
              <a:t>     = 1 free pad = 1 cm (for 0.5×0.5 cm²)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                </a:t>
            </a:r>
          </a:p>
          <a:p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N photons  N/2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r>
              <a:rPr lang="fr-FR" sz="1400" dirty="0" smtClean="0">
                <a:sym typeface="Wingdings" pitchFamily="2" charset="2"/>
              </a:rPr>
              <a:t>     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2N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(1cm×2N/N)</a:t>
            </a:r>
          </a:p>
        </p:txBody>
      </p:sp>
      <p:grpSp>
        <p:nvGrpSpPr>
          <p:cNvPr id="4" name="Groupe 36"/>
          <p:cNvGrpSpPr/>
          <p:nvPr/>
        </p:nvGrpSpPr>
        <p:grpSpPr>
          <a:xfrm>
            <a:off x="2843808" y="3789040"/>
            <a:ext cx="1008112" cy="648072"/>
            <a:chOff x="7164288" y="4941168"/>
            <a:chExt cx="1428246" cy="919941"/>
          </a:xfrm>
        </p:grpSpPr>
        <p:sp>
          <p:nvSpPr>
            <p:cNvPr id="38" name="Rectangle 37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sp>
        <p:nvSpPr>
          <p:cNvPr id="58" name="Ellipse 57"/>
          <p:cNvSpPr/>
          <p:nvPr/>
        </p:nvSpPr>
        <p:spPr>
          <a:xfrm>
            <a:off x="4788024" y="5805264"/>
            <a:ext cx="4355976" cy="792088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788024" y="3933056"/>
            <a:ext cx="41044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EM </a:t>
            </a:r>
            <a:r>
              <a:rPr lang="fr-FR" sz="1400" b="1" dirty="0" err="1" smtClean="0"/>
              <a:t>shower</a:t>
            </a:r>
            <a:r>
              <a:rPr lang="fr-FR" sz="1400" b="1" dirty="0" smtClean="0"/>
              <a:t> transverse size </a:t>
            </a:r>
          </a:p>
          <a:p>
            <a:pPr>
              <a:buFont typeface="Wingdings"/>
              <a:buChar char="à"/>
            </a:pPr>
            <a:r>
              <a:rPr lang="fr-FR" sz="1400" b="1" dirty="0" err="1" smtClean="0">
                <a:sym typeface="Wingdings" pitchFamily="2" charset="2"/>
              </a:rPr>
              <a:t>Moliere</a:t>
            </a:r>
            <a:r>
              <a:rPr lang="fr-FR" sz="1400" b="1" dirty="0" smtClean="0">
                <a:sym typeface="Wingdings" pitchFamily="2" charset="2"/>
              </a:rPr>
              <a:t> Radius R</a:t>
            </a:r>
            <a:r>
              <a:rPr lang="fr-FR" sz="1400" b="1" baseline="-25000" dirty="0" smtClean="0">
                <a:sym typeface="Wingdings" pitchFamily="2" charset="2"/>
              </a:rPr>
              <a:t>M</a:t>
            </a:r>
            <a:r>
              <a:rPr lang="fr-FR" sz="1400" b="1" dirty="0" smtClean="0">
                <a:sym typeface="Wingdings" pitchFamily="2" charset="2"/>
              </a:rPr>
              <a:t> : 90% of the </a:t>
            </a:r>
            <a:r>
              <a:rPr lang="fr-FR" sz="1400" b="1" dirty="0" err="1" smtClean="0">
                <a:sym typeface="Wingdings" pitchFamily="2" charset="2"/>
              </a:rPr>
              <a:t>shower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energy</a:t>
            </a: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                            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(2 R</a:t>
            </a:r>
            <a:r>
              <a:rPr lang="fr-FR" sz="1400" b="1" baseline="-25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/>
        </p:nvGraphicFramePr>
        <p:xfrm>
          <a:off x="4788024" y="4437112"/>
          <a:ext cx="4118868" cy="769459"/>
        </p:xfrm>
        <a:graphic>
          <a:graphicData uri="http://schemas.openxmlformats.org/presentationml/2006/ole">
            <p:oleObj spid="_x0000_s233474" name="Équation" r:id="rId4" imgW="4076640" imgH="888840" progId="Equation.3">
              <p:embed/>
            </p:oleObj>
          </a:graphicData>
        </a:graphic>
      </p:graphicFrame>
      <p:cxnSp>
        <p:nvCxnSpPr>
          <p:cNvPr id="64" name="Connecteur droit 63"/>
          <p:cNvCxnSpPr/>
          <p:nvPr/>
        </p:nvCxnSpPr>
        <p:spPr>
          <a:xfrm>
            <a:off x="6876256" y="494116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460432" y="49411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292080" y="5949280"/>
            <a:ext cx="349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Geometrical</a:t>
            </a:r>
            <a:r>
              <a:rPr lang="fr-FR" b="1" dirty="0" smtClean="0">
                <a:solidFill>
                  <a:srgbClr val="008000"/>
                </a:solidFill>
              </a:rPr>
              <a:t> condition: in </a:t>
            </a:r>
            <a:r>
              <a:rPr lang="fr-FR" b="1" dirty="0" err="1" smtClean="0">
                <a:solidFill>
                  <a:srgbClr val="008000"/>
                </a:solidFill>
              </a:rPr>
              <a:t>principle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b="1" dirty="0" smtClean="0">
                <a:solidFill>
                  <a:srgbClr val="008000"/>
                </a:solidFill>
              </a:rPr>
              <a:t> &gt; 2cm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6112768" y="1996225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181933" y="2289751"/>
            <a:ext cx="648072" cy="0"/>
          </a:xfrm>
          <a:prstGeom prst="line">
            <a:avLst/>
          </a:prstGeom>
          <a:ln w="38100">
            <a:solidFill>
              <a:srgbClr val="00B05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824168" y="2498501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5914320" y="2653048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Full 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Calice </a:t>
            </a:r>
            <a:r>
              <a:rPr lang="fr-FR" dirty="0" err="1" smtClean="0"/>
              <a:t>Ecal</a:t>
            </a:r>
            <a:r>
              <a:rPr lang="fr-FR" dirty="0" smtClean="0"/>
              <a:t> proto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323528" y="1628800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9969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24336" cy="23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24128" y="3429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Pb+Pb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960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07504" y="4797152"/>
            <a:ext cx="370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photons </a:t>
            </a:r>
            <a:r>
              <a:rPr lang="fr-FR" dirty="0" err="1" smtClean="0"/>
              <a:t>with</a:t>
            </a:r>
            <a:r>
              <a:rPr lang="fr-FR" dirty="0" smtClean="0"/>
              <a:t> E~2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photon~ 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093296"/>
            <a:ext cx="333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(full </a:t>
            </a:r>
            <a:r>
              <a:rPr lang="fr-FR" sz="1400" dirty="0" err="1" smtClean="0"/>
              <a:t>simu</a:t>
            </a:r>
            <a:r>
              <a:rPr lang="fr-FR" sz="1400" dirty="0" smtClean="0"/>
              <a:t> made by D. Jeans -  Calice </a:t>
            </a:r>
            <a:r>
              <a:rPr lang="fr-FR" sz="1400" dirty="0" err="1" smtClean="0"/>
              <a:t>collab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1753" y="486916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x 0.5 cm² pads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&lt;4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234498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234499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5231"/>
            <a:ext cx="453650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ym typeface="Wingdings" pitchFamily="2" charset="2"/>
              </a:rPr>
              <a:t>Closer</a:t>
            </a:r>
            <a:r>
              <a:rPr lang="fr-FR" sz="2000" dirty="0" smtClean="0">
                <a:sym typeface="Wingdings" pitchFamily="2" charset="2"/>
              </a:rPr>
              <a:t> position to the </a:t>
            </a:r>
            <a:r>
              <a:rPr lang="fr-FR" sz="2000" dirty="0" err="1" smtClean="0">
                <a:sym typeface="Wingdings" pitchFamily="2" charset="2"/>
              </a:rPr>
              <a:t>target</a:t>
            </a:r>
            <a:r>
              <a:rPr lang="fr-FR" sz="2000" dirty="0" smtClean="0">
                <a:sym typeface="Wingdings" pitchFamily="2" charset="2"/>
              </a:rPr>
              <a:t> w/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&gt;2cm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Z =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205 cm [-0.5:0.5]</a:t>
            </a: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min</a:t>
            </a:r>
            <a:r>
              <a:rPr lang="fr-FR" dirty="0" smtClean="0">
                <a:sym typeface="Wingdings" pitchFamily="2" charset="2"/>
              </a:rPr>
              <a:t> = 13.6 cm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max</a:t>
            </a:r>
            <a:r>
              <a:rPr lang="fr-FR" dirty="0" smtClean="0">
                <a:sym typeface="Wingdings" pitchFamily="2" charset="2"/>
              </a:rPr>
              <a:t> = 40.9 cm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Using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0.5 x 0.5 cm² pads</a:t>
            </a:r>
            <a:endParaRPr lang="fr-F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– </a:t>
            </a:r>
            <a:r>
              <a:rPr lang="fr-FR" dirty="0" err="1" smtClean="0"/>
              <a:t>calorimetry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&lt;4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253954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253955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2483768" y="4945231"/>
            <a:ext cx="6264696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Warning</a:t>
            </a:r>
            <a:r>
              <a:rPr lang="fr-FR" sz="1600" dirty="0" smtClean="0">
                <a:sym typeface="Wingdings" pitchFamily="2" charset="2"/>
              </a:rPr>
              <a:t> : not </a:t>
            </a:r>
            <a:r>
              <a:rPr lang="fr-FR" sz="1600" dirty="0" err="1" smtClean="0">
                <a:sym typeface="Wingdings" pitchFamily="2" charset="2"/>
              </a:rPr>
              <a:t>clear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that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dirty="0" smtClean="0">
                <a:sym typeface="Wingdings" pitchFamily="2" charset="2"/>
              </a:rPr>
              <a:t>&gt;2 cm </a:t>
            </a:r>
            <a:r>
              <a:rPr lang="fr-FR" sz="1600" dirty="0" err="1" smtClean="0">
                <a:sym typeface="Wingdings" pitchFamily="2" charset="2"/>
              </a:rPr>
              <a:t>is</a:t>
            </a:r>
            <a:r>
              <a:rPr lang="fr-FR" sz="1600" dirty="0" smtClean="0">
                <a:sym typeface="Wingdings" pitchFamily="2" charset="2"/>
              </a:rPr>
              <a:t> large </a:t>
            </a:r>
            <a:r>
              <a:rPr lang="fr-FR" sz="1600" dirty="0" err="1" smtClean="0">
                <a:sym typeface="Wingdings" pitchFamily="2" charset="2"/>
              </a:rPr>
              <a:t>enough</a:t>
            </a:r>
            <a:r>
              <a:rPr lang="fr-FR" sz="1600" dirty="0" smtClean="0">
                <a:sym typeface="Wingdings" pitchFamily="2" charset="2"/>
              </a:rPr>
              <a:t>.            </a:t>
            </a:r>
          </a:p>
          <a:p>
            <a:pPr algn="just"/>
            <a:r>
              <a:rPr lang="fr-FR" sz="1600" dirty="0" smtClean="0">
                <a:sym typeface="Wingdings" pitchFamily="2" charset="2"/>
              </a:rPr>
              <a:t>May </a:t>
            </a:r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</a:t>
            </a:r>
            <a:r>
              <a:rPr lang="fr-FR" sz="1600" dirty="0" err="1" smtClean="0">
                <a:sym typeface="Wingdings" pitchFamily="2" charset="2"/>
              </a:rPr>
              <a:t>investigate</a:t>
            </a:r>
            <a:r>
              <a:rPr lang="fr-FR" sz="1600" dirty="0" smtClean="0">
                <a:sym typeface="Wingdings" pitchFamily="2" charset="2"/>
              </a:rPr>
              <a:t> alternative design, for instance:</a:t>
            </a:r>
          </a:p>
          <a:p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taking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&gt;4cm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z = 205 cm  </a:t>
            </a:r>
            <a:r>
              <a:rPr lang="fr-FR" sz="1600" dirty="0" err="1" smtClean="0">
                <a:sym typeface="Wingdings" pitchFamily="2" charset="2"/>
              </a:rPr>
              <a:t>R</a:t>
            </a:r>
            <a:r>
              <a:rPr lang="fr-FR" sz="1600" baseline="-25000" dirty="0" err="1" smtClean="0">
                <a:sym typeface="Wingdings" pitchFamily="2" charset="2"/>
              </a:rPr>
              <a:t>min</a:t>
            </a:r>
            <a:r>
              <a:rPr lang="fr-FR" sz="1600" baseline="-25000" dirty="0" smtClean="0">
                <a:sym typeface="Wingdings" pitchFamily="2" charset="2"/>
              </a:rPr>
              <a:t>/max</a:t>
            </a:r>
            <a:r>
              <a:rPr lang="fr-FR" sz="1600" dirty="0" smtClean="0">
                <a:sym typeface="Wingdings" pitchFamily="2" charset="2"/>
              </a:rPr>
              <a:t>=30/55 cm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* </a:t>
            </a:r>
            <a:r>
              <a:rPr lang="fr-FR" sz="1600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[-0.8, -0.3]</a:t>
            </a:r>
          </a:p>
          <a:p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taking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&gt;4cm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dirty="0" smtClean="0">
                <a:sym typeface="Wingdings" pitchFamily="2" charset="2"/>
              </a:rPr>
              <a:t>* </a:t>
            </a:r>
            <a:r>
              <a:rPr lang="fr-FR" sz="1600" dirty="0" smtClean="0">
                <a:sym typeface="Symbol"/>
              </a:rPr>
              <a:t></a:t>
            </a:r>
            <a:r>
              <a:rPr lang="fr-FR" sz="1600" dirty="0" smtClean="0">
                <a:sym typeface="Wingdings" pitchFamily="2" charset="2"/>
              </a:rPr>
              <a:t>[-0.5, 0.5]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z ~400 cm</a:t>
            </a:r>
          </a:p>
          <a:p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Must check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with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full simulation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what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is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optimum </a:t>
            </a:r>
            <a:r>
              <a:rPr lang="fr-FR" sz="14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tentative design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grpSp>
        <p:nvGrpSpPr>
          <p:cNvPr id="3" name="Groupe 26"/>
          <p:cNvGrpSpPr/>
          <p:nvPr/>
        </p:nvGrpSpPr>
        <p:grpSpPr>
          <a:xfrm>
            <a:off x="755576" y="1052736"/>
            <a:ext cx="3551416" cy="5357285"/>
            <a:chOff x="1187624" y="1340768"/>
            <a:chExt cx="3551416" cy="5357285"/>
          </a:xfrm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>
              <a:off x="1187625" y="1340768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 flipV="1">
              <a:off x="1187624" y="4005064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ZoneTexte 27"/>
          <p:cNvSpPr txBox="1"/>
          <p:nvPr/>
        </p:nvSpPr>
        <p:spPr>
          <a:xfrm>
            <a:off x="198875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98875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98875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8875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07504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043608" y="62895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907704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339752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771800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203848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475656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4788024" y="357301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  <a:r>
              <a:rPr lang="fr-FR" sz="20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2000" b="1" dirty="0" smtClean="0">
                <a:solidFill>
                  <a:srgbClr val="3333FF"/>
                </a:solidFill>
              </a:rPr>
              <a:t>&gt;2 cm:</a:t>
            </a:r>
            <a:endParaRPr lang="fr-FR" sz="2000" b="1" dirty="0" smtClean="0">
              <a:solidFill>
                <a:srgbClr val="4A7EBB"/>
              </a:solidFill>
            </a:endParaRPr>
          </a:p>
          <a:p>
            <a:r>
              <a:rPr lang="fr-FR" sz="2000" dirty="0" err="1" smtClean="0"/>
              <a:t>Rmin</a:t>
            </a:r>
            <a:r>
              <a:rPr lang="fr-FR" sz="2000" dirty="0" smtClean="0"/>
              <a:t> = 14 cm    </a:t>
            </a:r>
            <a:r>
              <a:rPr lang="fr-FR" sz="2000" dirty="0" err="1" smtClean="0"/>
              <a:t>Zmin</a:t>
            </a:r>
            <a:r>
              <a:rPr lang="fr-FR" sz="2000" dirty="0" smtClean="0"/>
              <a:t> = 205 cm</a:t>
            </a:r>
          </a:p>
          <a:p>
            <a:r>
              <a:rPr lang="fr-FR" sz="2000" dirty="0" err="1" smtClean="0"/>
              <a:t>Rmax</a:t>
            </a:r>
            <a:r>
              <a:rPr lang="fr-FR" sz="2000" dirty="0" smtClean="0"/>
              <a:t> = 41 cm   </a:t>
            </a:r>
            <a:r>
              <a:rPr lang="fr-FR" sz="2000" dirty="0" err="1" smtClean="0"/>
              <a:t>Zmax</a:t>
            </a:r>
            <a:r>
              <a:rPr lang="fr-FR" sz="2000" dirty="0" smtClean="0"/>
              <a:t> = 225 cm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9592" y="557994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[-0.5, 0.5] 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  <p:sp>
        <p:nvSpPr>
          <p:cNvPr id="33" name="Trapèze 32"/>
          <p:cNvSpPr/>
          <p:nvPr/>
        </p:nvSpPr>
        <p:spPr>
          <a:xfrm>
            <a:off x="828155" y="415522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34" name="Trapèze 33"/>
          <p:cNvSpPr/>
          <p:nvPr/>
        </p:nvSpPr>
        <p:spPr>
          <a:xfrm flipV="1">
            <a:off x="828155" y="3126110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0" y="5445224"/>
            <a:ext cx="280831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195638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63"/>
          <p:cNvGrpSpPr/>
          <p:nvPr/>
        </p:nvGrpSpPr>
        <p:grpSpPr>
          <a:xfrm>
            <a:off x="4758340" y="3140968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4008" y="4919682"/>
              <a:ext cx="38164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http://newsline.linearcollider.org/archive/2010/20101104.html</a:t>
              </a:r>
              <a:endParaRPr lang="fr-FR" sz="11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5328592" cy="1728192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: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sz="1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CHIC : </a:t>
            </a:r>
            <a:r>
              <a:rPr lang="fr-FR" sz="1700" b="0" dirty="0" err="1" smtClean="0">
                <a:solidFill>
                  <a:srgbClr val="FF0000"/>
                </a:solidFill>
              </a:rPr>
              <a:t>measure</a:t>
            </a:r>
            <a:r>
              <a:rPr lang="fr-FR" sz="1700" b="0" dirty="0" smtClean="0">
                <a:solidFill>
                  <a:srgbClr val="FF0000"/>
                </a:solidFill>
              </a:rPr>
              <a:t> muon </a:t>
            </a:r>
            <a:r>
              <a:rPr lang="fr-FR" sz="1700" b="0" dirty="0" err="1" smtClean="0">
                <a:solidFill>
                  <a:srgbClr val="FF0000"/>
                </a:solidFill>
              </a:rPr>
              <a:t>momentum</a:t>
            </a:r>
            <a:r>
              <a:rPr lang="fr-FR" sz="1700" b="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before</a:t>
            </a:r>
            <a:r>
              <a:rPr lang="fr-FR" sz="1700" b="0" dirty="0" smtClean="0">
                <a:solidFill>
                  <a:srgbClr val="FF0000"/>
                </a:solidFill>
              </a:rPr>
              <a:t> the absorber</a:t>
            </a:r>
          </a:p>
          <a:p>
            <a:pPr>
              <a:buNone/>
            </a:pPr>
            <a:r>
              <a:rPr lang="fr-FR" sz="1700" b="0" dirty="0" smtClean="0"/>
              <a:t>            </a:t>
            </a:r>
            <a:r>
              <a:rPr lang="fr-FR" sz="1700" b="0" dirty="0" smtClean="0">
                <a:sym typeface="Wingdings" pitchFamily="2" charset="2"/>
              </a:rPr>
              <a:t> </a:t>
            </a:r>
            <a:r>
              <a:rPr lang="fr-FR" sz="1700" b="0" dirty="0" err="1" smtClean="0">
                <a:sym typeface="Wingdings" pitchFamily="2" charset="2"/>
              </a:rPr>
              <a:t>minimization</a:t>
            </a:r>
            <a:r>
              <a:rPr lang="fr-FR" sz="1700" b="0" dirty="0" smtClean="0">
                <a:sym typeface="Wingdings" pitchFamily="2" charset="2"/>
              </a:rPr>
              <a:t> of multiple </a:t>
            </a:r>
            <a:r>
              <a:rPr lang="fr-FR" sz="1700" b="0" dirty="0" err="1" smtClean="0">
                <a:sym typeface="Wingdings" pitchFamily="2" charset="2"/>
              </a:rPr>
              <a:t>scattering</a:t>
            </a:r>
            <a:r>
              <a:rPr lang="fr-FR" sz="1700" b="0" dirty="0" smtClean="0">
                <a:sym typeface="Wingdings" pitchFamily="2" charset="2"/>
              </a:rPr>
              <a:t> </a:t>
            </a:r>
            <a:r>
              <a:rPr lang="fr-FR" sz="1700" b="0" dirty="0" err="1" smtClean="0">
                <a:sym typeface="Wingdings" pitchFamily="2" charset="2"/>
              </a:rPr>
              <a:t>less</a:t>
            </a:r>
            <a:r>
              <a:rPr lang="fr-FR" sz="1700" b="0" dirty="0" smtClean="0">
                <a:sym typeface="Wingdings" pitchFamily="2" charset="2"/>
              </a:rPr>
              <a:t> crucial</a:t>
            </a:r>
            <a:endParaRPr lang="fr-FR" sz="1700" b="0" dirty="0" smtClean="0"/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            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can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use Fe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material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75" t="17923" r="52816" b="25843"/>
          <a:stretch>
            <a:fillRect/>
          </a:stretch>
        </p:blipFill>
        <p:spPr bwMode="auto">
          <a:xfrm>
            <a:off x="6099532" y="980728"/>
            <a:ext cx="2720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4283968" y="2062436"/>
            <a:ext cx="1944216" cy="70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979712" y="3194392"/>
            <a:ext cx="288032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572000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Can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size and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grpSp>
        <p:nvGrpSpPr>
          <p:cNvPr id="4" name="Groupe 10"/>
          <p:cNvGrpSpPr/>
          <p:nvPr/>
        </p:nvGrpSpPr>
        <p:grpSpPr>
          <a:xfrm>
            <a:off x="4499992" y="1484784"/>
            <a:ext cx="4644008" cy="3240360"/>
            <a:chOff x="5104734" y="1081485"/>
            <a:chExt cx="3338520" cy="244827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409" r="8860" b="15385"/>
            <a:stretch>
              <a:fillRect/>
            </a:stretch>
          </p:blipFill>
          <p:spPr bwMode="auto">
            <a:xfrm>
              <a:off x="5104734" y="1081485"/>
              <a:ext cx="333852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615616" y="1220183"/>
              <a:ext cx="929278" cy="1981035"/>
            </a:xfrm>
            <a:prstGeom prst="rect">
              <a:avLst/>
            </a:prstGeom>
            <a:solidFill>
              <a:srgbClr val="D16349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FR" smtClean="0"/>
              <a:t>F. Fleuret,CS - LLR - 2012</a:t>
            </a:r>
            <a:endParaRPr lang="fr-BE"/>
          </a:p>
        </p:txBody>
      </p:sp>
      <p:grpSp>
        <p:nvGrpSpPr>
          <p:cNvPr id="7" name="Groupe 34"/>
          <p:cNvGrpSpPr/>
          <p:nvPr/>
        </p:nvGrpSpPr>
        <p:grpSpPr>
          <a:xfrm>
            <a:off x="107504" y="1844824"/>
            <a:ext cx="4104456" cy="2952328"/>
            <a:chOff x="5652120" y="908720"/>
            <a:chExt cx="3168342" cy="24328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0925" t="5625" r="1973" b="49024"/>
            <a:stretch>
              <a:fillRect/>
            </a:stretch>
          </p:blipFill>
          <p:spPr bwMode="auto">
            <a:xfrm>
              <a:off x="5652120" y="908720"/>
              <a:ext cx="3168342" cy="243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/>
          </p:nvGraphicFramePr>
          <p:xfrm>
            <a:off x="7033197" y="2385288"/>
            <a:ext cx="1377950" cy="620712"/>
          </p:xfrm>
          <a:graphic>
            <a:graphicData uri="http://schemas.openxmlformats.org/presentationml/2006/ole">
              <p:oleObj spid="_x0000_s269314" name="Équation" r:id="rId5" imgW="1295280" imgH="583920" progId="Equation.3">
                <p:embed/>
              </p:oleObj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375847" y="110896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0.3</a:t>
              </a:r>
              <a:endParaRPr lang="fr-FR" sz="1400" dirty="0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0800000">
              <a:off x="6012160" y="1268760"/>
              <a:ext cx="360040" cy="98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6541351" y="2501757"/>
              <a:ext cx="335565" cy="17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6302039" y="1976302"/>
              <a:ext cx="953740" cy="358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50 </a:t>
              </a:r>
              <a:r>
                <a:rPr lang="fr-FR" sz="1400" dirty="0" err="1" smtClean="0"/>
                <a:t>GeV</a:t>
              </a:r>
              <a:r>
                <a:rPr lang="fr-FR" sz="1400" dirty="0" smtClean="0"/>
                <a:t>/c</a:t>
              </a:r>
              <a:endParaRPr lang="fr-FR" sz="1400" baseline="30000" dirty="0"/>
            </a:p>
          </p:txBody>
        </p:sp>
      </p:grpSp>
      <p:grpSp>
        <p:nvGrpSpPr>
          <p:cNvPr id="8" name="Groupe 36"/>
          <p:cNvGrpSpPr/>
          <p:nvPr/>
        </p:nvGrpSpPr>
        <p:grpSpPr>
          <a:xfrm>
            <a:off x="1763688" y="3019454"/>
            <a:ext cx="2448272" cy="553562"/>
            <a:chOff x="971600" y="2852936"/>
            <a:chExt cx="2952328" cy="4320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971600" y="2852936"/>
              <a:ext cx="2952328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71600" y="2874538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fr-FR" sz="1200" b="1" baseline="30000" dirty="0" smtClean="0">
                  <a:solidFill>
                    <a:srgbClr val="663300"/>
                  </a:solidFill>
                </a:rPr>
                <a:t>+/-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momentum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 up to ~50 </a:t>
              </a:r>
              <a:r>
                <a:rPr lang="fr-FR" sz="1200" b="1" dirty="0" err="1" smtClean="0">
                  <a:solidFill>
                    <a:srgbClr val="663300"/>
                  </a:solidFill>
                </a:rPr>
                <a:t>GeV</a:t>
              </a:r>
              <a:r>
                <a:rPr lang="fr-FR" sz="1200" b="1" dirty="0" smtClean="0">
                  <a:solidFill>
                    <a:srgbClr val="663300"/>
                  </a:solidFill>
                </a:rPr>
                <a:t>/c</a:t>
              </a:r>
              <a:endParaRPr lang="fr-FR" sz="1200" b="1" dirty="0">
                <a:solidFill>
                  <a:srgbClr val="663300"/>
                </a:solidFill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364088" y="1340768"/>
            <a:ext cx="302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At</a:t>
            </a:r>
            <a:r>
              <a:rPr lang="fr-FR" sz="1600" dirty="0" smtClean="0"/>
              <a:t> least 2 m Fe </a:t>
            </a:r>
            <a:r>
              <a:rPr lang="fr-FR" sz="1600" dirty="0" err="1" smtClean="0"/>
              <a:t>length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endParaRPr lang="fr-FR" sz="1600" dirty="0"/>
          </a:p>
        </p:txBody>
      </p:sp>
      <p:sp>
        <p:nvSpPr>
          <p:cNvPr id="38" name="Ellipse 37"/>
          <p:cNvSpPr/>
          <p:nvPr/>
        </p:nvSpPr>
        <p:spPr>
          <a:xfrm>
            <a:off x="4860032" y="1522906"/>
            <a:ext cx="328370" cy="321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292080" y="1772816"/>
            <a:ext cx="114929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Fraction of </a:t>
            </a:r>
          </a:p>
          <a:p>
            <a:r>
              <a:rPr lang="fr-FR" sz="1000" dirty="0" smtClean="0"/>
              <a:t>hadron </a:t>
            </a:r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</a:p>
          <a:p>
            <a:r>
              <a:rPr lang="fr-FR" sz="1000" dirty="0" err="1" smtClean="0"/>
              <a:t>absorbed</a:t>
            </a:r>
            <a:r>
              <a:rPr lang="fr-FR" sz="1000" dirty="0" smtClean="0"/>
              <a:t> in Fe</a:t>
            </a:r>
            <a:endParaRPr lang="fr-FR" sz="1000" dirty="0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4427984" y="3860861"/>
            <a:ext cx="656739" cy="1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203848" y="5301208"/>
            <a:ext cx="511256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All 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stopped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a 2.0 m Fe absorber</a:t>
            </a:r>
          </a:p>
          <a:p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but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more Fe to stop muons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pion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endParaRPr lang="fr-FR" sz="16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2" cstate="print"/>
          <a:srcRect l="50336" t="36633" r="1384" b="32360"/>
          <a:stretch>
            <a:fillRect/>
          </a:stretch>
        </p:blipFill>
        <p:spPr bwMode="auto">
          <a:xfrm>
            <a:off x="4211960" y="3573016"/>
            <a:ext cx="4697788" cy="240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Detector – absorber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7"/>
            <a:ext cx="4608512" cy="532859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Absorber size and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loss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FR" smtClean="0"/>
              <a:t>F. Fleuret,CS - LLR - 2012</a:t>
            </a:r>
            <a:endParaRPr lang="fr-BE"/>
          </a:p>
        </p:txBody>
      </p:sp>
      <p:grpSp>
        <p:nvGrpSpPr>
          <p:cNvPr id="4" name="Groupe 44"/>
          <p:cNvGrpSpPr/>
          <p:nvPr/>
        </p:nvGrpSpPr>
        <p:grpSpPr>
          <a:xfrm>
            <a:off x="107504" y="2348881"/>
            <a:ext cx="3312367" cy="2232247"/>
            <a:chOff x="5878981" y="3717032"/>
            <a:chExt cx="3265019" cy="252027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78981" y="3717032"/>
              <a:ext cx="3265019" cy="252027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6366668" y="5126533"/>
              <a:ext cx="869628" cy="246683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387426" y="3862789"/>
              <a:ext cx="1867819" cy="646331"/>
            </a:xfrm>
            <a:prstGeom prst="rect">
              <a:avLst/>
            </a:prstGeom>
            <a:solidFill>
              <a:srgbClr val="D16349">
                <a:alpha val="20000"/>
              </a:srgb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dE</a:t>
              </a:r>
              <a:r>
                <a:rPr lang="fr-FR" sz="1100" dirty="0" smtClean="0"/>
                <a:t>/</a:t>
              </a:r>
              <a:r>
                <a:rPr lang="fr-FR" sz="1100" dirty="0" err="1" smtClean="0"/>
                <a:t>dx</a:t>
              </a:r>
              <a:r>
                <a:rPr lang="fr-FR" sz="1100" dirty="0" smtClean="0"/>
                <a:t> ~ 2 MeV g</a:t>
              </a:r>
              <a:r>
                <a:rPr lang="fr-FR" sz="1100" baseline="30000" dirty="0" smtClean="0"/>
                <a:t>-1</a:t>
              </a:r>
              <a:r>
                <a:rPr lang="fr-FR" sz="1100" dirty="0" smtClean="0"/>
                <a:t> cm</a:t>
              </a:r>
              <a:r>
                <a:rPr lang="fr-FR" sz="1100" baseline="30000" dirty="0" smtClean="0"/>
                <a:t>2</a:t>
              </a:r>
            </a:p>
            <a:p>
              <a:r>
                <a:rPr lang="fr-FR" sz="1100" dirty="0" smtClean="0"/>
                <a:t>Fe </a:t>
              </a:r>
              <a:r>
                <a:rPr lang="fr-FR" sz="1100" dirty="0" err="1" smtClean="0"/>
                <a:t>density</a:t>
              </a:r>
              <a:r>
                <a:rPr lang="fr-FR" sz="1100" dirty="0" smtClean="0"/>
                <a:t> ~ 7.8 g cm</a:t>
              </a:r>
              <a:r>
                <a:rPr lang="fr-FR" sz="1100" baseline="30000" dirty="0" smtClean="0"/>
                <a:t>-3</a:t>
              </a:r>
              <a:r>
                <a:rPr lang="fr-FR" sz="1100" dirty="0" smtClean="0"/>
                <a:t> </a:t>
              </a:r>
            </a:p>
            <a:p>
              <a:r>
                <a:rPr lang="fr-FR" sz="1400" b="1" dirty="0" err="1" smtClean="0">
                  <a:sym typeface="Wingdings" pitchFamily="2" charset="2"/>
                </a:rPr>
                <a:t>dE</a:t>
              </a:r>
              <a:r>
                <a:rPr lang="fr-FR" sz="1400" b="1" dirty="0" smtClean="0">
                  <a:sym typeface="Wingdings" pitchFamily="2" charset="2"/>
                </a:rPr>
                <a:t>/</a:t>
              </a:r>
              <a:r>
                <a:rPr lang="fr-FR" sz="1400" b="1" dirty="0" err="1" smtClean="0">
                  <a:sym typeface="Wingdings" pitchFamily="2" charset="2"/>
                </a:rPr>
                <a:t>dx</a:t>
              </a:r>
              <a:r>
                <a:rPr lang="fr-FR" sz="1400" b="1" dirty="0" smtClean="0">
                  <a:sym typeface="Wingdings" pitchFamily="2" charset="2"/>
                </a:rPr>
                <a:t> ~ 15.6 MeV cm</a:t>
              </a:r>
              <a:r>
                <a:rPr lang="fr-FR" sz="1400" b="1" baseline="30000" dirty="0" smtClean="0">
                  <a:sym typeface="Wingdings" pitchFamily="2" charset="2"/>
                </a:rPr>
                <a:t>-1</a:t>
              </a:r>
              <a:endParaRPr lang="fr-FR" sz="1400" b="1" baseline="30000" dirty="0" smtClean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2555776" y="3501008"/>
            <a:ext cx="797013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 smtClean="0"/>
              <a:t>Muon </a:t>
            </a:r>
          </a:p>
          <a:p>
            <a:r>
              <a:rPr lang="fr-FR" sz="1000" dirty="0" err="1" smtClean="0"/>
              <a:t>energy</a:t>
            </a:r>
            <a:r>
              <a:rPr lang="fr-FR" sz="1000" dirty="0" smtClean="0"/>
              <a:t> </a:t>
            </a:r>
            <a:r>
              <a:rPr lang="fr-FR" sz="1000" dirty="0" err="1" smtClean="0"/>
              <a:t>loss</a:t>
            </a:r>
            <a:r>
              <a:rPr lang="fr-FR" sz="1000" dirty="0" smtClean="0"/>
              <a:t> </a:t>
            </a:r>
          </a:p>
          <a:p>
            <a:r>
              <a:rPr lang="fr-FR" sz="1000" dirty="0" smtClean="0"/>
              <a:t>in Fe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275856" y="1628800"/>
            <a:ext cx="5688632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All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stopped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a 2.0 m Fe absorber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but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more Fe to stop muons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from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pion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decay</a:t>
            </a:r>
            <a:endParaRPr lang="fr-F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 2.0 m Fe  </a:t>
            </a:r>
            <a:r>
              <a:rPr lang="fr-FR" sz="16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6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15.6 x 200 ~ 3.1 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 </a:t>
            </a:r>
            <a:r>
              <a:rPr lang="fr-FR" sz="16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6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18.4 %</a:t>
            </a:r>
          </a:p>
          <a:p>
            <a:pPr>
              <a:buFont typeface="Wingdings"/>
              <a:buChar char="è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3.2 m Fe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6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15.6 x 320 ~ 5 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6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6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18.0 %</a:t>
            </a:r>
            <a:endParaRPr lang="fr-FR" sz="1600" b="1" dirty="0" smtClean="0">
              <a:solidFill>
                <a:srgbClr val="3333FF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3.8 m Fe 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6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15.6 x 380 ~ 6 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6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6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17.3 %</a:t>
            </a:r>
            <a:endParaRPr lang="fr-FR" sz="1600" b="1" dirty="0" smtClean="0">
              <a:solidFill>
                <a:srgbClr val="3333FF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4.5 m Fe  </a:t>
            </a:r>
            <a:r>
              <a:rPr lang="fr-FR" sz="16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E/</a:t>
            </a:r>
            <a:r>
              <a:rPr lang="fr-FR" sz="1600" dirty="0" err="1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15.6 x 450 ~ 7 </a:t>
            </a:r>
            <a:r>
              <a:rPr lang="fr-FR" sz="1600" dirty="0" err="1" smtClean="0">
                <a:solidFill>
                  <a:srgbClr val="3333FF"/>
                </a:solidFill>
                <a:sym typeface="Wingdings" pitchFamily="2" charset="2"/>
              </a:rPr>
              <a:t>GeV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    </a:t>
            </a:r>
            <a:r>
              <a:rPr lang="fr-FR" sz="1600" dirty="0" smtClean="0">
                <a:solidFill>
                  <a:srgbClr val="3333FF"/>
                </a:solidFill>
                <a:latin typeface="Lucida Calligraphy" pitchFamily="66" charset="0"/>
                <a:sym typeface="Wingdings" pitchFamily="2" charset="2"/>
              </a:rPr>
              <a:t>A</a:t>
            </a:r>
            <a:r>
              <a:rPr lang="fr-FR" sz="1600" baseline="-25000" dirty="0" smtClean="0">
                <a:solidFill>
                  <a:srgbClr val="3333FF"/>
                </a:solidFill>
                <a:sym typeface="Wingdings" pitchFamily="2" charset="2"/>
              </a:rPr>
              <a:t>J/</a:t>
            </a:r>
            <a:r>
              <a:rPr lang="fr-FR" sz="1600" baseline="-25000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600" dirty="0" smtClean="0">
                <a:solidFill>
                  <a:srgbClr val="3333FF"/>
                </a:solidFill>
                <a:sym typeface="Wingdings" pitchFamily="2" charset="2"/>
              </a:rPr>
              <a:t> ~ 16.1 %</a:t>
            </a:r>
            <a:endParaRPr lang="fr-FR" sz="1600" b="1" dirty="0" smtClean="0">
              <a:solidFill>
                <a:srgbClr val="3333FF"/>
              </a:solidFill>
              <a:sym typeface="Wingdings" pitchFamily="2" charset="2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827584" y="5301208"/>
            <a:ext cx="259228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Absorber </a:t>
            </a:r>
            <a:r>
              <a:rPr lang="fr-FR" sz="1400" dirty="0" err="1" smtClean="0"/>
              <a:t>starts</a:t>
            </a:r>
            <a:r>
              <a:rPr lang="fr-FR" sz="1400" dirty="0" smtClean="0"/>
              <a:t> @ 205 cm </a:t>
            </a:r>
          </a:p>
          <a:p>
            <a:r>
              <a:rPr lang="fr-FR" sz="1400" dirty="0" smtClean="0">
                <a:latin typeface="Symbol" pitchFamily="18" charset="2"/>
              </a:rPr>
              <a:t>p</a:t>
            </a:r>
            <a:r>
              <a:rPr lang="fr-FR" sz="1400" baseline="30000" dirty="0" smtClean="0"/>
              <a:t>+/-</a:t>
            </a:r>
            <a:r>
              <a:rPr lang="fr-FR" sz="1400" dirty="0" smtClean="0"/>
              <a:t> stop </a:t>
            </a:r>
            <a:r>
              <a:rPr lang="fr-FR" sz="1400" dirty="0" err="1" smtClean="0"/>
              <a:t>decaying</a:t>
            </a:r>
            <a:r>
              <a:rPr lang="fr-FR" sz="1400" dirty="0" smtClean="0"/>
              <a:t> </a:t>
            </a:r>
            <a:r>
              <a:rPr lang="fr-FR" sz="1400" dirty="0" err="1" smtClean="0"/>
              <a:t>after</a:t>
            </a:r>
            <a:r>
              <a:rPr lang="fr-FR" sz="1400" dirty="0" smtClean="0"/>
              <a:t> 1 </a:t>
            </a:r>
            <a:r>
              <a:rPr lang="fr-FR" sz="1400" dirty="0" err="1" smtClean="0">
                <a:latin typeface="Symbol" pitchFamily="18" charset="2"/>
              </a:rPr>
              <a:t>l</a:t>
            </a:r>
            <a:r>
              <a:rPr lang="fr-FR" sz="1400" baseline="-25000" dirty="0" err="1" smtClean="0"/>
              <a:t>I</a:t>
            </a:r>
            <a:r>
              <a:rPr lang="fr-FR" sz="1400" dirty="0" smtClean="0"/>
              <a:t> in </a:t>
            </a:r>
            <a:r>
              <a:rPr lang="fr-FR" sz="1400" dirty="0" err="1" smtClean="0"/>
              <a:t>tungsten</a:t>
            </a:r>
            <a:r>
              <a:rPr lang="fr-FR" sz="1400" dirty="0" smtClean="0"/>
              <a:t> (</a:t>
            </a:r>
            <a:r>
              <a:rPr lang="fr-FR" sz="1400" dirty="0" err="1" smtClean="0">
                <a:latin typeface="Symbol" pitchFamily="18" charset="2"/>
              </a:rPr>
              <a:t>l</a:t>
            </a:r>
            <a:r>
              <a:rPr lang="fr-FR" sz="1400" baseline="-25000" dirty="0" err="1" smtClean="0"/>
              <a:t>I</a:t>
            </a:r>
            <a:r>
              <a:rPr lang="fr-FR" sz="1400" dirty="0" smtClean="0"/>
              <a:t>~10cm)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stop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decaying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@ 2.15 m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4877300" y="5763131"/>
            <a:ext cx="720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5093324" y="5763131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5237340" y="5763131"/>
            <a:ext cx="720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733284" y="5969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3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949308" y="5979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5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5165332" y="5979155"/>
            <a:ext cx="91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7 </a:t>
            </a:r>
            <a:r>
              <a:rPr lang="fr-FR" dirty="0" err="1" smtClean="0">
                <a:solidFill>
                  <a:srgbClr val="4F81BD"/>
                </a:solidFill>
              </a:rPr>
              <a:t>GeV</a:t>
            </a:r>
            <a:r>
              <a:rPr lang="fr-FR" dirty="0" smtClean="0">
                <a:solidFill>
                  <a:srgbClr val="4F81BD"/>
                </a:solidFill>
              </a:rPr>
              <a:t>/c</a:t>
            </a:r>
            <a:endParaRPr lang="fr-FR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3200" dirty="0" err="1" smtClean="0"/>
              <a:t>Overall</a:t>
            </a:r>
            <a:r>
              <a:rPr lang="fr-FR" sz="3200" dirty="0" smtClean="0"/>
              <a:t> (</a:t>
            </a:r>
            <a:r>
              <a:rPr lang="fr-FR" sz="3200" dirty="0" err="1" smtClean="0"/>
              <a:t>simplified</a:t>
            </a:r>
            <a:r>
              <a:rPr lang="fr-FR" sz="3200" dirty="0" smtClean="0"/>
              <a:t>) </a:t>
            </a:r>
            <a:r>
              <a:rPr lang="fr-FR" sz="3200" dirty="0" err="1" smtClean="0"/>
              <a:t>picture</a:t>
            </a:r>
            <a:endParaRPr lang="fr-FR" sz="3200" dirty="0" smtClean="0"/>
          </a:p>
          <a:p>
            <a:pPr>
              <a:buNone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/>
              <a:t>Similar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SPS.vs.RHIC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err="1" smtClean="0"/>
              <a:t>Larger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outside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endParaRPr lang="fr-FR" sz="2400" dirty="0" smtClean="0"/>
          </a:p>
          <a:p>
            <a:pPr marL="914400" lvl="1" indent="-45720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CMS </a:t>
            </a:r>
            <a:r>
              <a:rPr lang="fr-FR" sz="2000" b="1" dirty="0" err="1" smtClean="0">
                <a:solidFill>
                  <a:srgbClr val="FF0000"/>
                </a:solidFill>
              </a:rPr>
              <a:t>results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sequential</a:t>
            </a:r>
            <a:r>
              <a:rPr lang="fr-FR" sz="2000" dirty="0" smtClean="0"/>
              <a:t> suppression 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or </a:t>
            </a:r>
            <a:r>
              <a:rPr lang="fr-FR" sz="2000" dirty="0" err="1" smtClean="0"/>
              <a:t>smaller</a:t>
            </a:r>
            <a:r>
              <a:rPr lang="fr-FR" sz="2000" dirty="0" smtClean="0"/>
              <a:t>)</a:t>
            </a:r>
          </a:p>
          <a:p>
            <a:pPr marL="914400" lvl="1" indent="-457200">
              <a:buFontTx/>
              <a:buChar char="-"/>
            </a:pPr>
            <a:endParaRPr lang="fr-FR" sz="2000" dirty="0" smtClean="0"/>
          </a:p>
          <a:p>
            <a:pPr marL="457200" indent="-457200">
              <a:buFontTx/>
              <a:buChar char="-"/>
            </a:pPr>
            <a:endParaRPr lang="fr-FR" sz="24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FR" sz="2400" dirty="0" err="1" smtClean="0"/>
              <a:t>Smaller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</a:p>
          <a:p>
            <a:pPr marL="457200" indent="-457200">
              <a:buNone/>
            </a:pPr>
            <a:r>
              <a:rPr lang="fr-FR" sz="2400" dirty="0" smtClean="0"/>
              <a:t>	</a:t>
            </a:r>
            <a:r>
              <a:rPr lang="fr-FR" sz="2400" dirty="0" err="1" smtClean="0"/>
              <a:t>inside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</a:t>
            </a:r>
          </a:p>
          <a:p>
            <a:pPr marL="914400" lvl="1" indent="-457200">
              <a:buNone/>
            </a:pPr>
            <a:r>
              <a:rPr lang="fr-FR" sz="2000" b="1" dirty="0" smtClean="0">
                <a:solidFill>
                  <a:srgbClr val="3333FF"/>
                </a:solidFill>
              </a:rPr>
              <a:t>ALICE </a:t>
            </a:r>
            <a:r>
              <a:rPr lang="fr-FR" sz="2000" b="1" dirty="0" err="1" smtClean="0">
                <a:solidFill>
                  <a:srgbClr val="3333FF"/>
                </a:solidFill>
              </a:rPr>
              <a:t>results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</a:p>
          <a:p>
            <a:pPr marL="914400" lvl="1" indent="-457200">
              <a:buNone/>
            </a:pPr>
            <a:r>
              <a:rPr lang="fr-FR" sz="2000" dirty="0" err="1" smtClean="0"/>
              <a:t>Hint</a:t>
            </a:r>
            <a:r>
              <a:rPr lang="fr-FR" sz="2000" dirty="0" smtClean="0"/>
              <a:t> of </a:t>
            </a:r>
            <a:r>
              <a:rPr lang="fr-FR" sz="2000" dirty="0" err="1" smtClean="0"/>
              <a:t>recombination</a:t>
            </a:r>
            <a:r>
              <a:rPr lang="fr-FR" sz="2000" dirty="0" smtClean="0"/>
              <a:t>?</a:t>
            </a:r>
          </a:p>
          <a:p>
            <a:pPr marL="914400" lvl="1" indent="-457200">
              <a:buNone/>
            </a:pPr>
            <a:r>
              <a:rPr lang="fr-FR" sz="2000" dirty="0" smtClean="0"/>
              <a:t>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of </a:t>
            </a:r>
            <a:r>
              <a:rPr lang="fr-FR" sz="2000" dirty="0" err="1" smtClean="0"/>
              <a:t>larger</a:t>
            </a:r>
            <a:r>
              <a:rPr lang="fr-FR" sz="20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To do:</a:t>
            </a:r>
          </a:p>
          <a:p>
            <a:pPr lvl="1"/>
            <a:r>
              <a:rPr lang="fr-FR" sz="2000" dirty="0" err="1" smtClean="0"/>
              <a:t>Understand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: p+Pb </a:t>
            </a:r>
            <a:r>
              <a:rPr lang="fr-FR" sz="2000" dirty="0" err="1" smtClean="0"/>
              <a:t>run</a:t>
            </a:r>
            <a:endParaRPr lang="fr-FR" sz="2000" dirty="0" smtClean="0"/>
          </a:p>
          <a:p>
            <a:pPr lvl="1"/>
            <a:r>
              <a:rPr lang="fr-FR" sz="2000" dirty="0" smtClean="0"/>
              <a:t>Test </a:t>
            </a:r>
            <a:r>
              <a:rPr lang="fr-FR" sz="2000" dirty="0" err="1" smtClean="0"/>
              <a:t>recombination</a:t>
            </a:r>
            <a:r>
              <a:rPr lang="fr-FR" sz="2000" dirty="0" smtClean="0"/>
              <a:t> </a:t>
            </a:r>
            <a:r>
              <a:rPr lang="fr-FR" sz="2000" dirty="0" err="1" smtClean="0"/>
              <a:t>mechanism</a:t>
            </a:r>
            <a:r>
              <a:rPr lang="fr-FR" sz="2000" dirty="0" smtClean="0"/>
              <a:t> : 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mid</a:t>
            </a:r>
            <a:r>
              <a:rPr lang="fr-FR" sz="2000" dirty="0" smtClean="0"/>
              <a:t>-</a:t>
            </a:r>
            <a:r>
              <a:rPr lang="fr-FR" sz="2000" dirty="0" err="1" smtClean="0"/>
              <a:t>rapidity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p</a:t>
            </a:r>
            <a:r>
              <a:rPr lang="fr-FR" sz="2000" baseline="-25000" dirty="0" err="1" smtClean="0"/>
              <a:t>T</a:t>
            </a:r>
            <a:endParaRPr lang="fr-FR" sz="2000" baseline="-25000" dirty="0" smtClean="0"/>
          </a:p>
          <a:p>
            <a:pPr lvl="1"/>
            <a:r>
              <a:rPr lang="fr-FR" sz="2000" dirty="0" smtClean="0"/>
              <a:t>Test </a:t>
            </a:r>
            <a:r>
              <a:rPr lang="fr-FR" sz="2000" dirty="0" err="1" smtClean="0"/>
              <a:t>sequential</a:t>
            </a:r>
            <a:r>
              <a:rPr lang="fr-FR" sz="2000" dirty="0" smtClean="0"/>
              <a:t> suppression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err="1" smtClean="0">
                <a:sym typeface="Wingdings" pitchFamily="2" charset="2"/>
              </a:rPr>
              <a:t>measure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smtClean="0">
                <a:latin typeface="Symbol" pitchFamily="18" charset="2"/>
              </a:rPr>
              <a:t>c</a:t>
            </a:r>
            <a:r>
              <a:rPr lang="fr-FR" sz="2000" baseline="-25000" dirty="0" smtClean="0"/>
              <a:t>c  </a:t>
            </a:r>
            <a:r>
              <a:rPr lang="fr-FR" sz="2000" dirty="0" smtClean="0"/>
              <a:t>in A+A</a:t>
            </a:r>
            <a:r>
              <a:rPr lang="fr-FR" sz="2000" dirty="0" smtClean="0">
                <a:sym typeface="Wingdings" pitchFamily="2" charset="2"/>
              </a:rPr>
              <a:t> not accessible 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CHIC </a:t>
            </a:r>
            <a:r>
              <a:rPr lang="fr-FR" sz="2000" b="1" dirty="0" err="1" smtClean="0">
                <a:solidFill>
                  <a:srgbClr val="FF0000"/>
                </a:solidFill>
                <a:sym typeface="Wingdings" pitchFamily="2" charset="2"/>
              </a:rPr>
              <a:t>experiment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lvl="1"/>
            <a:endParaRPr lang="fr-FR" sz="2000" dirty="0" smtClean="0"/>
          </a:p>
          <a:p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6252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5" name="Picture 13"/>
          <p:cNvPicPr>
            <a:picLocks noChangeAspect="1" noChangeArrowheads="1"/>
          </p:cNvPicPr>
          <p:nvPr/>
        </p:nvPicPr>
        <p:blipFill>
          <a:blip r:embed="rId3" cstate="print"/>
          <a:srcRect l="882" t="10360" r="1950" b="1866"/>
          <a:stretch>
            <a:fillRect/>
          </a:stretch>
        </p:blipFill>
        <p:spPr bwMode="auto">
          <a:xfrm>
            <a:off x="35496" y="3861048"/>
            <a:ext cx="2293451" cy="15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space réservé du contenu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Pb </a:t>
            </a:r>
            <a:r>
              <a:rPr lang="fr-FR" sz="1800" dirty="0" err="1" smtClean="0"/>
              <a:t>Beam</a:t>
            </a:r>
            <a:r>
              <a:rPr lang="fr-FR" sz="1800" dirty="0" smtClean="0"/>
              <a:t> </a:t>
            </a:r>
            <a:r>
              <a:rPr lang="fr-FR" sz="1800" dirty="0" err="1" smtClean="0"/>
              <a:t>intensity</a:t>
            </a:r>
            <a:endParaRPr lang="fr-FR" sz="1800" dirty="0" smtClean="0"/>
          </a:p>
          <a:p>
            <a:pPr lvl="1"/>
            <a:r>
              <a:rPr lang="fr-FR" sz="1600" dirty="0" smtClean="0"/>
              <a:t>NA50 </a:t>
            </a:r>
            <a:r>
              <a:rPr lang="fr-FR" sz="1600" dirty="0" smtClean="0">
                <a:sym typeface="Wingdings" pitchFamily="2" charset="2"/>
              </a:rPr>
              <a:t> 5.10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 ions/</a:t>
            </a:r>
            <a:r>
              <a:rPr lang="fr-FR" sz="1600" dirty="0" err="1" smtClean="0">
                <a:sym typeface="Wingdings" pitchFamily="2" charset="2"/>
              </a:rPr>
              <a:t>bunch</a:t>
            </a:r>
            <a:r>
              <a:rPr lang="fr-FR" sz="1600" dirty="0" smtClean="0">
                <a:sym typeface="Wingdings" pitchFamily="2" charset="2"/>
              </a:rPr>
              <a:t>  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 ions/sec (</a:t>
            </a:r>
            <a:r>
              <a:rPr lang="fr-FR" sz="1600" dirty="0" err="1" smtClean="0">
                <a:sym typeface="Wingdings" pitchFamily="2" charset="2"/>
              </a:rPr>
              <a:t>with</a:t>
            </a:r>
            <a:r>
              <a:rPr lang="fr-FR" sz="1600" dirty="0" smtClean="0">
                <a:sym typeface="Wingdings" pitchFamily="2" charset="2"/>
              </a:rPr>
              <a:t> a </a:t>
            </a:r>
            <a:r>
              <a:rPr lang="fr-FR" sz="1600" dirty="0" err="1" smtClean="0">
                <a:sym typeface="Wingdings" pitchFamily="2" charset="2"/>
              </a:rPr>
              <a:t>bunch</a:t>
            </a:r>
            <a:r>
              <a:rPr lang="fr-FR" sz="1600" dirty="0" smtClean="0">
                <a:sym typeface="Wingdings" pitchFamily="2" charset="2"/>
              </a:rPr>
              <a:t> time </a:t>
            </a:r>
            <a:r>
              <a:rPr lang="fr-FR" sz="1600" dirty="0" err="1" smtClean="0">
                <a:sym typeface="Wingdings" pitchFamily="2" charset="2"/>
              </a:rPr>
              <a:t>length</a:t>
            </a:r>
            <a:r>
              <a:rPr lang="fr-FR" sz="1600" dirty="0" smtClean="0">
                <a:sym typeface="Wingdings" pitchFamily="2" charset="2"/>
              </a:rPr>
              <a:t> ~ 5 sec)</a:t>
            </a:r>
          </a:p>
          <a:p>
            <a:pPr lvl="1"/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Luminosity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: </a:t>
            </a:r>
            <a:r>
              <a:rPr lang="fr-FR" sz="1600" b="1" dirty="0" smtClean="0">
                <a:solidFill>
                  <a:srgbClr val="FF0000"/>
                </a:solidFill>
                <a:latin typeface="Lucida Calligraphy" pitchFamily="66" charset="0"/>
                <a:sym typeface="Wingdings" pitchFamily="2" charset="2"/>
              </a:rPr>
              <a:t>L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= </a:t>
            </a:r>
            <a:r>
              <a:rPr lang="fr-FR" sz="1600" dirty="0" err="1" smtClean="0">
                <a:sym typeface="Wingdings" pitchFamily="2" charset="2"/>
              </a:rPr>
              <a:t>N</a:t>
            </a:r>
            <a:r>
              <a:rPr lang="fr-FR" sz="1600" baseline="-25000" dirty="0" err="1" smtClean="0">
                <a:sym typeface="Wingdings" pitchFamily="2" charset="2"/>
              </a:rPr>
              <a:t>b</a:t>
            </a:r>
            <a:r>
              <a:rPr lang="fr-FR" sz="1600" dirty="0" err="1" smtClean="0">
                <a:sym typeface="Wingdings" pitchFamily="2" charset="2"/>
              </a:rPr>
              <a:t>xN</a:t>
            </a:r>
            <a:r>
              <a:rPr lang="fr-FR" sz="1600" baseline="-25000" dirty="0" err="1" smtClean="0">
                <a:sym typeface="Wingdings" pitchFamily="2" charset="2"/>
              </a:rPr>
              <a:t>T</a:t>
            </a:r>
            <a:r>
              <a:rPr lang="fr-FR" sz="1600" dirty="0" smtClean="0">
                <a:sym typeface="Wingdings" pitchFamily="2" charset="2"/>
              </a:rPr>
              <a:t> = N</a:t>
            </a:r>
            <a:r>
              <a:rPr lang="fr-FR" sz="1600" baseline="-25000" dirty="0" smtClean="0">
                <a:sym typeface="Wingdings" pitchFamily="2" charset="2"/>
              </a:rPr>
              <a:t>b</a:t>
            </a:r>
            <a:r>
              <a:rPr lang="fr-FR" sz="1600" dirty="0" smtClean="0">
                <a:sym typeface="Wingdings" pitchFamily="2" charset="2"/>
              </a:rPr>
              <a:t> x (</a:t>
            </a:r>
            <a:r>
              <a:rPr lang="fr-FR" sz="1600" dirty="0" smtClean="0">
                <a:latin typeface="Symbol" pitchFamily="18" charset="2"/>
                <a:sym typeface="Wingdings" pitchFamily="2" charset="2"/>
              </a:rPr>
              <a:t>r </a:t>
            </a:r>
            <a:r>
              <a:rPr lang="fr-FR" sz="1600" dirty="0" smtClean="0">
                <a:sym typeface="Wingdings" pitchFamily="2" charset="2"/>
              </a:rPr>
              <a:t>x e x </a:t>
            </a:r>
            <a:r>
              <a:rPr lang="fr-FR" sz="1600" dirty="0" smtClean="0">
                <a:latin typeface="Lucida Calligraphy" pitchFamily="66" charset="0"/>
                <a:sym typeface="Wingdings" pitchFamily="2" charset="2"/>
              </a:rPr>
              <a:t>N</a:t>
            </a:r>
            <a:r>
              <a:rPr lang="fr-FR" sz="1600" baseline="-25000" dirty="0" smtClean="0">
                <a:sym typeface="Wingdings" pitchFamily="2" charset="2"/>
              </a:rPr>
              <a:t>A</a:t>
            </a:r>
            <a:r>
              <a:rPr lang="fr-FR" sz="1600" dirty="0" smtClean="0">
                <a:sym typeface="Wingdings" pitchFamily="2" charset="2"/>
              </a:rPr>
              <a:t>)/A = 10</a:t>
            </a:r>
            <a:r>
              <a:rPr lang="fr-FR" sz="1600" baseline="30000" dirty="0" smtClean="0">
                <a:sym typeface="Wingdings" pitchFamily="2" charset="2"/>
              </a:rPr>
              <a:t>7</a:t>
            </a:r>
            <a:r>
              <a:rPr lang="fr-FR" sz="1600" dirty="0" smtClean="0">
                <a:sym typeface="Wingdings" pitchFamily="2" charset="2"/>
              </a:rPr>
              <a:t>x(11.35 x 0.4 x 6.02 10</a:t>
            </a:r>
            <a:r>
              <a:rPr lang="fr-FR" sz="1600" baseline="30000" dirty="0" smtClean="0">
                <a:sym typeface="Wingdings" pitchFamily="2" charset="2"/>
              </a:rPr>
              <a:t>23</a:t>
            </a:r>
            <a:r>
              <a:rPr lang="fr-FR" sz="1600" dirty="0" smtClean="0">
                <a:sym typeface="Wingdings" pitchFamily="2" charset="2"/>
              </a:rPr>
              <a:t>)/207.19=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0.12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b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1600" b="1" baseline="30000" dirty="0" smtClean="0">
                <a:solidFill>
                  <a:srgbClr val="FF0000"/>
                </a:solidFill>
                <a:sym typeface="Wingdings" pitchFamily="2" charset="2"/>
              </a:rPr>
              <a:t>-1</a:t>
            </a:r>
            <a:endParaRPr lang="fr-FR" sz="1600" dirty="0" smtClean="0">
              <a:sym typeface="Wingdings" pitchFamily="2" charset="2"/>
            </a:endParaRPr>
          </a:p>
          <a:p>
            <a:r>
              <a:rPr lang="fr-FR" sz="1800" dirty="0" err="1" smtClean="0">
                <a:sym typeface="Wingdings" pitchFamily="2" charset="2"/>
              </a:rPr>
              <a:t>Number</a:t>
            </a:r>
            <a:r>
              <a:rPr lang="fr-FR" sz="1800" dirty="0" smtClean="0">
                <a:sym typeface="Wingdings" pitchFamily="2" charset="2"/>
              </a:rPr>
              <a:t> of min </a:t>
            </a:r>
            <a:r>
              <a:rPr lang="fr-FR" sz="1800" dirty="0" err="1" smtClean="0">
                <a:sym typeface="Wingdings" pitchFamily="2" charset="2"/>
              </a:rPr>
              <a:t>bias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events</a:t>
            </a:r>
            <a:r>
              <a:rPr lang="fr-FR" sz="1800" dirty="0" smtClean="0">
                <a:sym typeface="Wingdings" pitchFamily="2" charset="2"/>
              </a:rPr>
              <a:t> (for Pb+Pb)</a:t>
            </a:r>
          </a:p>
          <a:p>
            <a:pPr lvl="1"/>
            <a:r>
              <a:rPr lang="fr-FR" sz="16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aseline="-25000" dirty="0" err="1" smtClean="0">
                <a:sym typeface="Wingdings" pitchFamily="2" charset="2"/>
              </a:rPr>
              <a:t>I</a:t>
            </a:r>
            <a:r>
              <a:rPr lang="fr-FR" sz="1600" dirty="0" smtClean="0">
                <a:sym typeface="Wingdings" pitchFamily="2" charset="2"/>
              </a:rPr>
              <a:t>=68.8 x (A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baseline="-25000" dirty="0" smtClean="0">
                <a:sym typeface="Wingdings" pitchFamily="2" charset="2"/>
              </a:rPr>
              <a:t>proj</a:t>
            </a:r>
            <a:r>
              <a:rPr lang="fr-FR" sz="1600" dirty="0" smtClean="0">
                <a:sym typeface="Wingdings" pitchFamily="2" charset="2"/>
              </a:rPr>
              <a:t> + B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baseline="-25000" dirty="0" smtClean="0">
                <a:sym typeface="Wingdings" pitchFamily="2" charset="2"/>
              </a:rPr>
              <a:t>targ</a:t>
            </a:r>
            <a:r>
              <a:rPr lang="fr-FR" sz="1600" dirty="0" smtClean="0">
                <a:sym typeface="Wingdings" pitchFamily="2" charset="2"/>
              </a:rPr>
              <a:t> – 1.32)</a:t>
            </a:r>
            <a:r>
              <a:rPr lang="fr-FR" sz="1600" baseline="30000" dirty="0" smtClean="0">
                <a:sym typeface="Wingdings" pitchFamily="2" charset="2"/>
              </a:rPr>
              <a:t>2</a:t>
            </a:r>
            <a:r>
              <a:rPr lang="fr-FR" sz="1600" dirty="0" smtClean="0">
                <a:sym typeface="Wingdings" pitchFamily="2" charset="2"/>
              </a:rPr>
              <a:t>  </a:t>
            </a:r>
            <a:r>
              <a:rPr lang="fr-FR" sz="1600" b="1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fr-FR" sz="1600" b="1" baseline="30000" dirty="0" err="1" smtClean="0">
                <a:solidFill>
                  <a:srgbClr val="FF0000"/>
                </a:solidFill>
                <a:sym typeface="Wingdings" pitchFamily="2" charset="2"/>
              </a:rPr>
              <a:t>PbPb</a:t>
            </a:r>
            <a:r>
              <a:rPr lang="fr-FR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minbias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=</a:t>
            </a:r>
            <a:r>
              <a:rPr lang="fr-FR" sz="1600" dirty="0" smtClean="0">
                <a:sym typeface="Wingdings" pitchFamily="2" charset="2"/>
              </a:rPr>
              <a:t>68.8 x (208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dirty="0" smtClean="0">
                <a:sym typeface="Wingdings" pitchFamily="2" charset="2"/>
              </a:rPr>
              <a:t> + 207.19</a:t>
            </a:r>
            <a:r>
              <a:rPr lang="fr-FR" sz="1600" baseline="30000" dirty="0" smtClean="0">
                <a:sym typeface="Wingdings" pitchFamily="2" charset="2"/>
              </a:rPr>
              <a:t>1/3</a:t>
            </a:r>
            <a:r>
              <a:rPr lang="fr-FR" sz="1600" dirty="0" smtClean="0">
                <a:sym typeface="Wingdings" pitchFamily="2" charset="2"/>
              </a:rPr>
              <a:t> – 1.32)</a:t>
            </a:r>
            <a:r>
              <a:rPr lang="fr-FR" sz="1600" baseline="30000" dirty="0" smtClean="0">
                <a:sym typeface="Wingdings" pitchFamily="2" charset="2"/>
              </a:rPr>
              <a:t>2</a:t>
            </a:r>
            <a:r>
              <a:rPr lang="fr-FR" sz="1600" dirty="0" smtClean="0">
                <a:sym typeface="Wingdings" pitchFamily="2" charset="2"/>
              </a:rPr>
              <a:t>=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7.62 barn</a:t>
            </a:r>
          </a:p>
          <a:p>
            <a:pPr lvl="1"/>
            <a:r>
              <a:rPr lang="fr-FR" sz="1600" b="1" dirty="0" err="1" smtClean="0">
                <a:solidFill>
                  <a:srgbClr val="0070C0"/>
                </a:solidFill>
                <a:sym typeface="Wingdings" pitchFamily="2" charset="2"/>
              </a:rPr>
              <a:t>Nevents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/sec</a:t>
            </a:r>
            <a:r>
              <a:rPr lang="fr-FR" sz="1600" dirty="0" smtClean="0">
                <a:sym typeface="Wingdings" pitchFamily="2" charset="2"/>
              </a:rPr>
              <a:t> ~ 0.12 10</a:t>
            </a:r>
            <a:r>
              <a:rPr lang="fr-FR" sz="1600" baseline="30000" dirty="0" smtClean="0">
                <a:sym typeface="Wingdings" pitchFamily="2" charset="2"/>
              </a:rPr>
              <a:t>6</a:t>
            </a:r>
            <a:r>
              <a:rPr lang="fr-FR" sz="1600" dirty="0" smtClean="0">
                <a:sym typeface="Wingdings" pitchFamily="2" charset="2"/>
              </a:rPr>
              <a:t> x 7.62 </a:t>
            </a:r>
            <a:r>
              <a:rPr lang="fr-FR" sz="1600" b="1" dirty="0" smtClean="0">
                <a:solidFill>
                  <a:srgbClr val="0070C0"/>
                </a:solidFill>
                <a:sym typeface="Wingdings" pitchFamily="2" charset="2"/>
              </a:rPr>
              <a:t>~ 0.9 MHz</a:t>
            </a:r>
          </a:p>
          <a:p>
            <a:endParaRPr lang="fr-FR" sz="1800" dirty="0" smtClean="0">
              <a:sym typeface="Wingdings" pitchFamily="2" charset="2"/>
            </a:endParaRPr>
          </a:p>
          <a:p>
            <a:r>
              <a:rPr lang="fr-FR" sz="1800" dirty="0" err="1" smtClean="0">
                <a:sym typeface="Wingdings" pitchFamily="2" charset="2"/>
              </a:rPr>
              <a:t>Event</a:t>
            </a:r>
            <a:r>
              <a:rPr lang="fr-FR" sz="1800" dirty="0" smtClean="0">
                <a:sym typeface="Wingdings" pitchFamily="2" charset="2"/>
              </a:rPr>
              <a:t> rejection :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Detector – trigger rate in Pb+Pb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2843808" y="3068960"/>
            <a:ext cx="297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10 000 Pb+Pb </a:t>
            </a:r>
            <a:r>
              <a:rPr lang="fr-FR" b="1" dirty="0" err="1" smtClean="0">
                <a:solidFill>
                  <a:srgbClr val="0070C0"/>
                </a:solidFill>
              </a:rPr>
              <a:t>minbias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events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generated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with</a:t>
            </a:r>
            <a:r>
              <a:rPr lang="fr-FR" b="1" dirty="0" smtClean="0">
                <a:solidFill>
                  <a:srgbClr val="0070C0"/>
                </a:solidFill>
              </a:rPr>
              <a:t> EPOS 1.6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/>
          <a:srcRect l="1444" t="10728" r="1950" b="1866"/>
          <a:stretch>
            <a:fillRect/>
          </a:stretch>
        </p:blipFill>
        <p:spPr bwMode="auto">
          <a:xfrm>
            <a:off x="2325827" y="3883213"/>
            <a:ext cx="2280187" cy="15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rot="16200000" flipH="1">
            <a:off x="2146272" y="4709145"/>
            <a:ext cx="1157838" cy="438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59808" y="4256309"/>
            <a:ext cx="256029" cy="66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015838" y="4133203"/>
            <a:ext cx="1408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(44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6464" y="5661248"/>
            <a:ext cx="770794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3.2m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&gt;5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44/10000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4.4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4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3.8m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&gt;6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12/10000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1.2 10</a:t>
            </a:r>
            <a:r>
              <a:rPr lang="fr-FR" sz="1400" baseline="30000" dirty="0" smtClean="0">
                <a:sym typeface="Wingdings" pitchFamily="2" charset="2"/>
              </a:rPr>
              <a:t>-3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1.1 kHz</a:t>
            </a:r>
          </a:p>
          <a:p>
            <a:pPr marL="0" lvl="1"/>
            <a:r>
              <a:rPr lang="fr-FR" sz="1400" b="1" dirty="0" smtClean="0">
                <a:solidFill>
                  <a:srgbClr val="1F497D"/>
                </a:solidFill>
                <a:sym typeface="Wingdings" pitchFamily="2" charset="2"/>
              </a:rPr>
              <a:t>4.5m</a:t>
            </a:r>
            <a:r>
              <a:rPr lang="fr-FR" sz="1400" dirty="0" smtClean="0">
                <a:sym typeface="Wingdings" pitchFamily="2" charset="2"/>
              </a:rPr>
              <a:t> Fe abs.: P</a:t>
            </a:r>
            <a:r>
              <a:rPr lang="fr-FR" sz="1400" baseline="-25000" dirty="0" smtClean="0">
                <a:sym typeface="Wingdings" pitchFamily="2" charset="2"/>
              </a:rPr>
              <a:t>z</a:t>
            </a:r>
            <a:r>
              <a:rPr lang="fr-FR" sz="1400" dirty="0" smtClean="0">
                <a:sym typeface="Wingdings" pitchFamily="2" charset="2"/>
              </a:rPr>
              <a:t>&gt;7 </a:t>
            </a:r>
            <a:r>
              <a:rPr lang="fr-FR" sz="1400" dirty="0" err="1" smtClean="0">
                <a:sym typeface="Wingdings" pitchFamily="2" charset="2"/>
              </a:rPr>
              <a:t>GeV</a:t>
            </a:r>
            <a:r>
              <a:rPr lang="fr-FR" sz="1400" dirty="0" smtClean="0">
                <a:sym typeface="Wingdings" pitchFamily="2" charset="2"/>
              </a:rPr>
              <a:t>/c: Trigger </a:t>
            </a:r>
            <a:r>
              <a:rPr lang="fr-FR" sz="1400" dirty="0" err="1" smtClean="0">
                <a:sym typeface="Wingdings" pitchFamily="2" charset="2"/>
              </a:rPr>
              <a:t>accepts</a:t>
            </a:r>
            <a:r>
              <a:rPr lang="fr-FR" sz="1400" dirty="0" smtClean="0">
                <a:sym typeface="Wingdings" pitchFamily="2" charset="2"/>
              </a:rPr>
              <a:t> 3/10000 </a:t>
            </a:r>
            <a:r>
              <a:rPr lang="fr-FR" sz="1400" dirty="0" err="1" smtClean="0">
                <a:sym typeface="Wingdings" pitchFamily="2" charset="2"/>
              </a:rPr>
              <a:t>events</a:t>
            </a:r>
            <a:r>
              <a:rPr lang="fr-FR" sz="1400" dirty="0" smtClean="0">
                <a:sym typeface="Wingdings" pitchFamily="2" charset="2"/>
              </a:rPr>
              <a:t>  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4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/sec</a:t>
            </a:r>
            <a:r>
              <a:rPr lang="fr-FR" sz="1400" dirty="0" smtClean="0">
                <a:sym typeface="Wingdings" pitchFamily="2" charset="2"/>
              </a:rPr>
              <a:t> ~ 0.9 MHz x 3 10</a:t>
            </a:r>
            <a:r>
              <a:rPr lang="fr-FR" sz="1400" baseline="30000" dirty="0" smtClean="0">
                <a:sym typeface="Wingdings" pitchFamily="2" charset="2"/>
              </a:rPr>
              <a:t>-4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~ 270 Hz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5" cstate="print"/>
          <a:srcRect l="1539" t="12307" r="1539" b="2153"/>
          <a:stretch>
            <a:fillRect/>
          </a:stretch>
        </p:blipFill>
        <p:spPr bwMode="auto">
          <a:xfrm>
            <a:off x="4600176" y="3874765"/>
            <a:ext cx="22040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t 31"/>
          <p:cNvGraphicFramePr>
            <a:graphicFrameLocks noChangeAspect="1"/>
          </p:cNvGraphicFramePr>
          <p:nvPr/>
        </p:nvGraphicFramePr>
        <p:xfrm>
          <a:off x="5400675" y="4549750"/>
          <a:ext cx="1030288" cy="679450"/>
        </p:xfrm>
        <a:graphic>
          <a:graphicData uri="http://schemas.openxmlformats.org/presentationml/2006/ole">
            <p:oleObj spid="_x0000_s257026" name="Équation" r:id="rId6" imgW="1054080" imgH="736560" progId="Equation.3">
              <p:embed/>
            </p:oleObj>
          </a:graphicData>
        </a:graphic>
      </p:graphicFrame>
      <p:cxnSp>
        <p:nvCxnSpPr>
          <p:cNvPr id="33" name="Connecteur droit 32"/>
          <p:cNvCxnSpPr/>
          <p:nvPr/>
        </p:nvCxnSpPr>
        <p:spPr>
          <a:xfrm rot="16200000" flipH="1">
            <a:off x="4330747" y="4663198"/>
            <a:ext cx="1298055" cy="441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004048" y="4147795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208024" y="4009780"/>
            <a:ext cx="141606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(12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7" cstate="print"/>
          <a:srcRect l="882" t="10360" r="1950" b="1866"/>
          <a:stretch>
            <a:fillRect/>
          </a:stretch>
        </p:blipFill>
        <p:spPr bwMode="auto">
          <a:xfrm>
            <a:off x="6815053" y="3896368"/>
            <a:ext cx="2293451" cy="15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necteur droit 35"/>
          <p:cNvCxnSpPr/>
          <p:nvPr/>
        </p:nvCxnSpPr>
        <p:spPr>
          <a:xfrm rot="5400000">
            <a:off x="6658685" y="4725242"/>
            <a:ext cx="1152128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247101" y="4256408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535133" y="4102011"/>
            <a:ext cx="141606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(3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 rot="5400000">
            <a:off x="-120872" y="4714020"/>
            <a:ext cx="1152128" cy="0"/>
          </a:xfrm>
          <a:prstGeom prst="line">
            <a:avLst/>
          </a:prstGeom>
          <a:ln>
            <a:solidFill>
              <a:srgbClr val="4A7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67544" y="4245186"/>
            <a:ext cx="257467" cy="7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83568" y="4090789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4A7EBB"/>
                </a:solidFill>
              </a:rPr>
              <a:t>At</a:t>
            </a:r>
            <a:r>
              <a:rPr lang="fr-FR" sz="1100" b="1" dirty="0" smtClean="0">
                <a:solidFill>
                  <a:srgbClr val="4A7EBB"/>
                </a:solidFill>
              </a:rPr>
              <a:t> least 2 </a:t>
            </a:r>
            <a:r>
              <a:rPr lang="fr-FR" sz="1100" b="1" dirty="0" smtClean="0">
                <a:solidFill>
                  <a:srgbClr val="4A7EBB"/>
                </a:solidFill>
                <a:latin typeface="Symbol" pitchFamily="18" charset="2"/>
              </a:rPr>
              <a:t>m</a:t>
            </a:r>
            <a:r>
              <a:rPr lang="fr-FR" sz="1100" b="1" dirty="0" smtClean="0">
                <a:solidFill>
                  <a:srgbClr val="4A7EBB"/>
                </a:solidFill>
              </a:rPr>
              <a:t> in the</a:t>
            </a:r>
          </a:p>
          <a:p>
            <a:r>
              <a:rPr lang="fr-FR" sz="1100" b="1" dirty="0" smtClean="0">
                <a:solidFill>
                  <a:srgbClr val="4A7EBB"/>
                </a:solidFill>
              </a:rPr>
              <a:t>Detector (329 </a:t>
            </a:r>
            <a:r>
              <a:rPr lang="fr-FR" sz="1100" b="1" dirty="0" err="1" smtClean="0">
                <a:solidFill>
                  <a:srgbClr val="4A7EBB"/>
                </a:solidFill>
              </a:rPr>
              <a:t>events</a:t>
            </a:r>
            <a:r>
              <a:rPr lang="fr-FR" sz="1100" b="1" dirty="0" smtClean="0">
                <a:solidFill>
                  <a:srgbClr val="4A7EBB"/>
                </a:solidFill>
              </a:rPr>
              <a:t>)</a:t>
            </a:r>
            <a:endParaRPr lang="fr-FR" sz="1100" b="1" dirty="0">
              <a:solidFill>
                <a:srgbClr val="4A7EBB"/>
              </a:solidFill>
            </a:endParaRPr>
          </a:p>
        </p:txBody>
      </p:sp>
      <p:graphicFrame>
        <p:nvGraphicFramePr>
          <p:cNvPr id="177162" name="Object 6"/>
          <p:cNvGraphicFramePr>
            <a:graphicFrameLocks noChangeAspect="1"/>
          </p:cNvGraphicFramePr>
          <p:nvPr/>
        </p:nvGraphicFramePr>
        <p:xfrm>
          <a:off x="7729538" y="4548162"/>
          <a:ext cx="1030287" cy="681038"/>
        </p:xfrm>
        <a:graphic>
          <a:graphicData uri="http://schemas.openxmlformats.org/presentationml/2006/ole">
            <p:oleObj spid="_x0000_s257027" name="Équation" r:id="rId8" imgW="1054080" imgH="736560" progId="Equation.3">
              <p:embed/>
            </p:oleObj>
          </a:graphicData>
        </a:graphic>
      </p:graphicFrame>
      <p:graphicFrame>
        <p:nvGraphicFramePr>
          <p:cNvPr id="177163" name="Object 6"/>
          <p:cNvGraphicFramePr>
            <a:graphicFrameLocks noChangeAspect="1"/>
          </p:cNvGraphicFramePr>
          <p:nvPr/>
        </p:nvGraphicFramePr>
        <p:xfrm>
          <a:off x="3189288" y="4548162"/>
          <a:ext cx="1030287" cy="681038"/>
        </p:xfrm>
        <a:graphic>
          <a:graphicData uri="http://schemas.openxmlformats.org/presentationml/2006/ole">
            <p:oleObj spid="_x0000_s257028" name="Équation" r:id="rId9" imgW="1054080" imgH="736560" progId="Equation.3">
              <p:embed/>
            </p:oleObj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/>
        </p:nvGraphicFramePr>
        <p:xfrm>
          <a:off x="949325" y="4516438"/>
          <a:ext cx="1030288" cy="677862"/>
        </p:xfrm>
        <a:graphic>
          <a:graphicData uri="http://schemas.openxmlformats.org/presentationml/2006/ole">
            <p:oleObj spid="_x0000_s257029" name="Équation" r:id="rId10" imgW="105408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40560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1600" dirty="0" err="1" smtClean="0"/>
              <a:t>Primary</a:t>
            </a:r>
            <a:r>
              <a:rPr lang="fr-FR" sz="1600" dirty="0" smtClean="0"/>
              <a:t> goals : 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i="1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in large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dirty="0" smtClean="0">
                <a:sym typeface="Wingdings" pitchFamily="2" charset="2"/>
              </a:rPr>
              <a:t> range</a:t>
            </a:r>
            <a:endParaRPr lang="fr-FR" sz="1800" dirty="0" smtClean="0"/>
          </a:p>
          <a:p>
            <a:pPr marL="457200" indent="-457200"/>
            <a:r>
              <a:rPr lang="fr-FR" sz="1600" dirty="0" smtClean="0"/>
              <a:t>Detector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compact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1F497D"/>
                </a:solidFill>
              </a:rPr>
              <a:t>Spectrometer</a:t>
            </a:r>
            <a:endParaRPr lang="fr-FR" sz="1400" b="1" dirty="0" smtClean="0">
              <a:solidFill>
                <a:srgbClr val="1F497D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Measure</a:t>
            </a:r>
            <a:r>
              <a:rPr lang="fr-FR" sz="1200" dirty="0" smtClean="0"/>
              <a:t> </a:t>
            </a:r>
            <a:r>
              <a:rPr lang="fr-FR" sz="1200" dirty="0" err="1" smtClean="0"/>
              <a:t>tracks</a:t>
            </a:r>
            <a:r>
              <a:rPr lang="fr-FR" sz="1200" dirty="0" smtClean="0"/>
              <a:t> </a:t>
            </a:r>
            <a:r>
              <a:rPr lang="fr-FR" sz="1200" dirty="0" err="1" smtClean="0"/>
              <a:t>before</a:t>
            </a:r>
            <a:r>
              <a:rPr lang="fr-FR" sz="1200" dirty="0" smtClean="0"/>
              <a:t> absorber 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200" baseline="-25000" dirty="0" err="1" smtClean="0">
                <a:sym typeface="Wingdings" pitchFamily="2" charset="2"/>
              </a:rPr>
              <a:t>M</a:t>
            </a:r>
            <a:r>
              <a:rPr lang="fr-FR" sz="1200" dirty="0" smtClean="0">
                <a:sym typeface="Wingdings" pitchFamily="2" charset="2"/>
              </a:rPr>
              <a:t>~20 MeV/c²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Covers</a:t>
            </a:r>
            <a:r>
              <a:rPr lang="fr-FR" sz="1200" dirty="0" smtClean="0"/>
              <a:t> </a:t>
            </a:r>
            <a:r>
              <a:rPr lang="fr-FR" sz="1200" i="1" dirty="0" err="1" smtClean="0"/>
              <a:t>y</a:t>
            </a:r>
            <a:r>
              <a:rPr lang="fr-FR" sz="1200" i="1" baseline="-25000" dirty="0" err="1" smtClean="0"/>
              <a:t>CMS</a:t>
            </a:r>
            <a:r>
              <a:rPr lang="fr-FR" sz="1200" dirty="0" smtClean="0"/>
              <a:t> [-0.5, 2]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need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dirty="0" err="1" smtClean="0">
                <a:sym typeface="Wingdings" pitchFamily="2" charset="2"/>
              </a:rPr>
              <a:t>high</a:t>
            </a:r>
            <a:r>
              <a:rPr lang="fr-FR" sz="1200" dirty="0" smtClean="0">
                <a:sym typeface="Wingdings" pitchFamily="2" charset="2"/>
              </a:rPr>
              <a:t> segmentation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Silicon</a:t>
            </a:r>
            <a:r>
              <a:rPr lang="fr-FR" sz="1200" dirty="0" smtClean="0">
                <a:sym typeface="Wingdings" pitchFamily="2" charset="2"/>
              </a:rPr>
              <a:t> technologies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Calorimeter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Measuring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g</a:t>
            </a:r>
            <a:r>
              <a:rPr lang="fr-FR" sz="1200" dirty="0" smtClean="0"/>
              <a:t> in </a:t>
            </a:r>
            <a:r>
              <a:rPr lang="fr-FR" sz="1200" dirty="0" err="1" smtClean="0"/>
              <a:t>high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 </a:t>
            </a:r>
            <a:r>
              <a:rPr lang="fr-FR" sz="1200" dirty="0" err="1" smtClean="0"/>
              <a:t>multiplicity</a:t>
            </a:r>
            <a:r>
              <a:rPr lang="fr-FR" sz="1200" dirty="0" smtClean="0"/>
              <a:t> </a:t>
            </a:r>
            <a:r>
              <a:rPr lang="fr-FR" sz="1200" dirty="0" err="1" smtClean="0"/>
              <a:t>environment</a:t>
            </a:r>
            <a:r>
              <a:rPr lang="fr-FR" sz="1200" dirty="0" smtClean="0"/>
              <a:t>                                                      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smtClean="0"/>
              <a:t>ultra-</a:t>
            </a:r>
            <a:r>
              <a:rPr lang="fr-FR" sz="1200" dirty="0" err="1" smtClean="0"/>
              <a:t>granular</a:t>
            </a:r>
            <a:r>
              <a:rPr lang="fr-FR" sz="1200" dirty="0" smtClean="0"/>
              <a:t> </a:t>
            </a:r>
            <a:r>
              <a:rPr lang="fr-FR" sz="1200" dirty="0" err="1" smtClean="0"/>
              <a:t>EMCal</a:t>
            </a:r>
            <a:r>
              <a:rPr lang="fr-FR" sz="1200" dirty="0" smtClean="0"/>
              <a:t> (Calice)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Using</a:t>
            </a:r>
            <a:r>
              <a:rPr lang="fr-FR" sz="1200" dirty="0" smtClean="0"/>
              <a:t> 4.5 m </a:t>
            </a:r>
            <a:r>
              <a:rPr lang="fr-FR" sz="1200" dirty="0" err="1" smtClean="0"/>
              <a:t>thick</a:t>
            </a:r>
            <a:r>
              <a:rPr lang="fr-FR" sz="1200" dirty="0" smtClean="0"/>
              <a:t> Fe to </a:t>
            </a:r>
            <a:r>
              <a:rPr lang="fr-FR" sz="1200" dirty="0" err="1" smtClean="0"/>
              <a:t>absorb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dirty="0" smtClean="0"/>
              <a:t>/K and </a:t>
            </a:r>
            <a:r>
              <a:rPr lang="fr-FR" sz="1200" dirty="0" err="1" smtClean="0"/>
              <a:t>low</a:t>
            </a:r>
            <a:r>
              <a:rPr lang="fr-FR" sz="1200" dirty="0" smtClean="0"/>
              <a:t> P </a:t>
            </a:r>
            <a:r>
              <a:rPr lang="fr-FR" sz="1200" dirty="0" smtClean="0">
                <a:latin typeface="Symbol" pitchFamily="18" charset="2"/>
              </a:rPr>
              <a:t>m</a:t>
            </a:r>
            <a:r>
              <a:rPr lang="fr-FR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fr-FR" sz="1200" dirty="0" smtClean="0"/>
              <a:t>- Can use </a:t>
            </a:r>
            <a:r>
              <a:rPr lang="fr-FR" sz="1200" dirty="0" err="1" smtClean="0"/>
              <a:t>smaller</a:t>
            </a:r>
            <a:r>
              <a:rPr lang="fr-FR" sz="1200" dirty="0" smtClean="0"/>
              <a:t> absorber if Fe </a:t>
            </a:r>
            <a:r>
              <a:rPr lang="fr-FR" sz="1200" dirty="0" err="1" smtClean="0"/>
              <a:t>magnetized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Trigger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defined</a:t>
            </a:r>
            <a:r>
              <a:rPr lang="fr-FR" sz="1200" dirty="0" smtClean="0"/>
              <a:t> (</a:t>
            </a:r>
            <a:r>
              <a:rPr lang="fr-FR" sz="1200" dirty="0" err="1" smtClean="0"/>
              <a:t>expected</a:t>
            </a:r>
            <a:r>
              <a:rPr lang="fr-FR" sz="1200" dirty="0" smtClean="0"/>
              <a:t> rate = 0.3 kHz)</a:t>
            </a:r>
            <a:endParaRPr lang="fr-FR" sz="1800" dirty="0" smtClean="0"/>
          </a:p>
          <a:p>
            <a:pPr marL="457200" indent="-457200"/>
            <a:r>
              <a:rPr lang="fr-FR" sz="1600" dirty="0" err="1" smtClean="0"/>
              <a:t>Expected</a:t>
            </a:r>
            <a:r>
              <a:rPr lang="fr-FR" sz="1600" dirty="0" smtClean="0"/>
              <a:t>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chemeClr val="tx2"/>
                </a:solidFill>
              </a:rPr>
              <a:t>tracking</a:t>
            </a:r>
            <a:r>
              <a:rPr lang="fr-FR" sz="1400" b="1" dirty="0" smtClean="0">
                <a:solidFill>
                  <a:schemeClr val="tx2"/>
                </a:solidFill>
              </a:rPr>
              <a:t> :</a:t>
            </a:r>
            <a:endParaRPr lang="fr-FR" sz="1400" dirty="0" smtClean="0"/>
          </a:p>
          <a:p>
            <a:pPr marL="654300" lvl="2" indent="-457200">
              <a:buFont typeface="+mj-lt"/>
              <a:buAutoNum type="arabicPeriod"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Calorimetry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 smtClean="0"/>
              <a:t>Dipole</a:t>
            </a:r>
            <a:r>
              <a:rPr lang="fr-FR" sz="800" b="1" dirty="0" smtClean="0"/>
              <a:t> </a:t>
            </a:r>
            <a:r>
              <a:rPr lang="fr-FR" sz="800" b="1" dirty="0" err="1" smtClean="0"/>
              <a:t>field</a:t>
            </a:r>
            <a:endParaRPr lang="fr-FR" sz="8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33794" name="Équation" r:id="rId3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33795" name="Équation" r:id="rId4" imgW="723600" imgH="419040" progId="Equation.3">
              <p:embed/>
            </p:oleObj>
          </a:graphicData>
        </a:graphic>
      </p:graphicFrame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pic>
        <p:nvPicPr>
          <p:cNvPr id="16" name="Picture 4" descr="Z:\FTE\CHIC\LetterOfIntent\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</p:spPr>
      </p:pic>
      <p:sp>
        <p:nvSpPr>
          <p:cNvPr id="15" name="Trapèze 14"/>
          <p:cNvSpPr/>
          <p:nvPr/>
        </p:nvSpPr>
        <p:spPr>
          <a:xfrm>
            <a:off x="5220072" y="388205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17" name="Trapèze 16"/>
          <p:cNvSpPr/>
          <p:nvPr/>
        </p:nvSpPr>
        <p:spPr>
          <a:xfrm flipV="1">
            <a:off x="5220072" y="285293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p+p collisions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</a:t>
            </a:r>
            <a:r>
              <a:rPr lang="fr-FR" sz="2300" dirty="0" smtClean="0"/>
              <a:t>s=17.8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20 000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Pythia</a:t>
            </a:r>
            <a:r>
              <a:rPr lang="fr-FR" dirty="0" smtClean="0"/>
              <a:t> 6.421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g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/>
              <a:t> per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P</a:t>
            </a:r>
            <a:r>
              <a:rPr lang="fr-FR" baseline="-25000" dirty="0" err="1" smtClean="0">
                <a:latin typeface="Symbol" pitchFamily="18" charset="2"/>
              </a:rPr>
              <a:t>m</a:t>
            </a:r>
            <a:r>
              <a:rPr lang="fr-FR" dirty="0" smtClean="0"/>
              <a:t>/P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= 1%</a:t>
            </a:r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/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 = 20%/</a:t>
            </a:r>
            <a:r>
              <a:rPr lang="fr-FR" dirty="0" smtClean="0">
                <a:sym typeface="Symbol"/>
              </a:rPr>
              <a:t>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endParaRPr lang="fr-FR" dirty="0" smtClean="0">
              <a:latin typeface="Symbol" pitchFamily="18" charset="2"/>
            </a:endParaRPr>
          </a:p>
          <a:p>
            <a:pPr lvl="1"/>
            <a:r>
              <a:rPr lang="fr-FR" b="1" dirty="0" err="1" smtClean="0">
                <a:solidFill>
                  <a:srgbClr val="008000"/>
                </a:solidFill>
              </a:rPr>
              <a:t>Selections</a:t>
            </a:r>
            <a:r>
              <a:rPr lang="fr-FR" b="1" dirty="0" smtClean="0">
                <a:solidFill>
                  <a:srgbClr val="008000"/>
                </a:solidFill>
              </a:rPr>
              <a:t> :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-0.5 &lt;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P</a:t>
            </a:r>
            <a:r>
              <a:rPr lang="fr-FR" baseline="-25000" dirty="0" smtClean="0"/>
              <a:t>z</a:t>
            </a:r>
            <a:r>
              <a:rPr lang="fr-FR" dirty="0" smtClean="0"/>
              <a:t> &gt; 7 </a:t>
            </a:r>
            <a:r>
              <a:rPr lang="fr-FR" dirty="0" err="1" smtClean="0"/>
              <a:t>GeV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 &lt; 215 cm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photons w/ -0.5 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photons w/ </a:t>
            </a:r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[100, 160] MeV/c²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Results</a:t>
            </a:r>
            <a:r>
              <a:rPr lang="fr-FR" dirty="0" smtClean="0">
                <a:sym typeface="Symbol"/>
              </a:rPr>
              <a:t> : signal/</a:t>
            </a:r>
            <a:r>
              <a:rPr lang="fr-FR" dirty="0" err="1" smtClean="0">
                <a:sym typeface="Symbol"/>
              </a:rPr>
              <a:t>bkg</a:t>
            </a:r>
            <a:r>
              <a:rPr lang="fr-FR" dirty="0" smtClean="0">
                <a:sym typeface="Symbol"/>
              </a:rPr>
              <a:t> = 2.8 </a:t>
            </a:r>
            <a:endParaRPr lang="fr-FR" dirty="0" smtClean="0"/>
          </a:p>
          <a:p>
            <a:endParaRPr lang="fr-FR" sz="2300" dirty="0" smtClean="0">
              <a:latin typeface="Symbol" pitchFamily="18" charset="2"/>
            </a:endParaRPr>
          </a:p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Pb+Pb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s</a:t>
            </a:r>
            <a:r>
              <a:rPr lang="fr-FR" sz="2300" dirty="0" smtClean="0"/>
              <a:t>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10 000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Epos</a:t>
            </a:r>
            <a:r>
              <a:rPr lang="fr-FR" dirty="0" smtClean="0"/>
              <a:t> 1.6</a:t>
            </a:r>
          </a:p>
          <a:p>
            <a:pPr lvl="2"/>
            <a:r>
              <a:rPr lang="fr-FR" dirty="0" smtClean="0"/>
              <a:t>1 </a:t>
            </a:r>
            <a:r>
              <a:rPr lang="fr-FR" dirty="0" err="1" smtClean="0"/>
              <a:t>pythia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selections</a:t>
            </a:r>
            <a:r>
              <a:rPr lang="fr-FR" dirty="0" smtClean="0"/>
              <a:t> as in p+p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if not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emisphere</a:t>
            </a:r>
            <a:r>
              <a:rPr lang="fr-FR" dirty="0" smtClean="0"/>
              <a:t> as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Results</a:t>
            </a:r>
            <a:r>
              <a:rPr lang="fr-FR" dirty="0" smtClean="0"/>
              <a:t> : signal/</a:t>
            </a:r>
            <a:r>
              <a:rPr lang="fr-FR" dirty="0" err="1" smtClean="0"/>
              <a:t>bkg</a:t>
            </a:r>
            <a:r>
              <a:rPr lang="fr-FR" dirty="0" smtClean="0"/>
              <a:t> = 3.6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10" name="Picture 3" descr="Z:\FTE\CHIC\LetterOfIntent\chicpp_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13" y="1091478"/>
            <a:ext cx="4752975" cy="2409530"/>
          </a:xfrm>
          <a:prstGeom prst="rect">
            <a:avLst/>
          </a:prstGeom>
          <a:noFill/>
        </p:spPr>
      </p:pic>
      <p:pic>
        <p:nvPicPr>
          <p:cNvPr id="13" name="Picture 4" descr="Z:\FTE\CHIC\LetterOfIntent\chicPb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54645"/>
            <a:ext cx="4752528" cy="242053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14282" y="928670"/>
            <a:ext cx="4429726" cy="5500726"/>
          </a:xfrm>
        </p:spPr>
        <p:txBody>
          <a:bodyPr>
            <a:normAutofit/>
          </a:bodyPr>
          <a:lstStyle/>
          <a:p>
            <a:r>
              <a:rPr lang="fr-FR" sz="1600" b="0" dirty="0" smtClean="0"/>
              <a:t>Déjà beaucoup de données sur le J/</a:t>
            </a:r>
            <a:r>
              <a:rPr lang="fr-FR" sz="1600" b="0" dirty="0" smtClean="0">
                <a:latin typeface="Symbol" pitchFamily="18" charset="2"/>
              </a:rPr>
              <a:t>Y</a:t>
            </a:r>
            <a:r>
              <a:rPr lang="fr-FR" sz="1600" b="0" dirty="0" smtClean="0"/>
              <a:t> à différentes énergies, d’autres à venir</a:t>
            </a:r>
          </a:p>
          <a:p>
            <a:r>
              <a:rPr lang="fr-FR" sz="1600" b="0" dirty="0" smtClean="0"/>
              <a:t>Toujours difficile à comprendre:</a:t>
            </a:r>
          </a:p>
          <a:p>
            <a:pPr lvl="1"/>
            <a:r>
              <a:rPr lang="fr-FR" sz="1200" dirty="0" smtClean="0"/>
              <a:t>A-t-on vu la suppression séquentielle ?</a:t>
            </a:r>
            <a:endParaRPr lang="fr-FR" sz="1200" b="0" dirty="0" smtClean="0"/>
          </a:p>
          <a:p>
            <a:pPr lvl="1"/>
            <a:r>
              <a:rPr lang="fr-FR" sz="1200" dirty="0" smtClean="0"/>
              <a:t>A-t-on vu la régénération ?</a:t>
            </a:r>
            <a:endParaRPr lang="fr-FR" sz="1600" b="0" dirty="0" smtClean="0"/>
          </a:p>
          <a:p>
            <a:r>
              <a:rPr lang="fr-FR" sz="1600" b="0" dirty="0" smtClean="0"/>
              <a:t>La mesure du </a:t>
            </a:r>
            <a:r>
              <a:rPr lang="fr-FR" sz="1600" b="0" dirty="0" smtClean="0">
                <a:latin typeface="Symbol" pitchFamily="18" charset="2"/>
              </a:rPr>
              <a:t>c</a:t>
            </a:r>
            <a:r>
              <a:rPr lang="fr-FR" sz="1600" b="0" baseline="-25000" dirty="0" smtClean="0"/>
              <a:t>c</a:t>
            </a:r>
            <a:r>
              <a:rPr lang="fr-FR" sz="1600" b="0" dirty="0" smtClean="0"/>
              <a:t> est une étape essentielle (et nécessaire)</a:t>
            </a:r>
          </a:p>
          <a:p>
            <a:r>
              <a:rPr lang="fr-FR" sz="1600" b="0" dirty="0" smtClean="0"/>
              <a:t>Le SPS est le meilleur endroit pour commencer</a:t>
            </a:r>
          </a:p>
          <a:p>
            <a:r>
              <a:rPr lang="fr-FR" sz="1600" b="0" dirty="0" smtClean="0"/>
              <a:t>C’est aujourd’hui faisable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Programme pour 2012</a:t>
            </a:r>
          </a:p>
          <a:p>
            <a:pPr lvl="1"/>
            <a:r>
              <a:rPr lang="fr-FR" sz="1200" dirty="0" smtClean="0"/>
              <a:t>Promotion du projet : séminaires, conférences</a:t>
            </a:r>
          </a:p>
          <a:p>
            <a:pPr lvl="1"/>
            <a:r>
              <a:rPr lang="fr-FR" sz="1200" b="1" dirty="0" smtClean="0"/>
              <a:t>Recherche de partenaires</a:t>
            </a:r>
          </a:p>
          <a:p>
            <a:pPr lvl="1"/>
            <a:r>
              <a:rPr lang="fr-FR" sz="1200" dirty="0" smtClean="0"/>
              <a:t>Première version d’un </a:t>
            </a:r>
            <a:r>
              <a:rPr lang="fr-FR" sz="1200" dirty="0" err="1" smtClean="0"/>
              <a:t>framework</a:t>
            </a:r>
            <a:r>
              <a:rPr lang="fr-FR" sz="1200" dirty="0" smtClean="0"/>
              <a:t> de simulation</a:t>
            </a:r>
          </a:p>
          <a:p>
            <a:pPr lvl="1"/>
            <a:r>
              <a:rPr lang="fr-FR" sz="1200" dirty="0" smtClean="0"/>
              <a:t>Évaluation des technologies (</a:t>
            </a:r>
            <a:r>
              <a:rPr lang="fr-FR" sz="1200" dirty="0" err="1" smtClean="0"/>
              <a:t>tracking</a:t>
            </a:r>
            <a:r>
              <a:rPr lang="fr-FR" sz="1200" dirty="0" smtClean="0"/>
              <a:t>, muons)</a:t>
            </a:r>
          </a:p>
          <a:p>
            <a:pPr lvl="1"/>
            <a:r>
              <a:rPr lang="fr-FR" sz="1200" dirty="0" smtClean="0"/>
              <a:t>Échelle de temps &lt; 10 ans (~3 construction)</a:t>
            </a:r>
          </a:p>
          <a:p>
            <a:pPr lvl="1"/>
            <a:r>
              <a:rPr lang="fr-FR" sz="1200" dirty="0" smtClean="0"/>
              <a:t>Échelle de prix ~3 – 4 M€</a:t>
            </a:r>
          </a:p>
          <a:p>
            <a:endParaRPr lang="fr-FR" sz="1600" dirty="0" smtClean="0"/>
          </a:p>
          <a:p>
            <a:r>
              <a:rPr lang="fr-FR" sz="1600" dirty="0" smtClean="0"/>
              <a:t>Demandes :</a:t>
            </a:r>
          </a:p>
          <a:p>
            <a:pPr lvl="1"/>
            <a:r>
              <a:rPr lang="fr-FR" sz="1200" dirty="0" smtClean="0"/>
              <a:t>Quelques aides ponctuelles</a:t>
            </a:r>
          </a:p>
          <a:p>
            <a:pPr lvl="1"/>
            <a:r>
              <a:rPr lang="fr-FR" sz="1200" b="1" dirty="0" smtClean="0"/>
              <a:t>Des encouragements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285698" name="AutoShape 2" descr="imap://fleuret@polsmtp.in2p3.fr:993/fetch%3EUID%3E/INBOX%3E143771?part=1.3&amp;type=image/jpeg&amp;filename=CHIC_Img_02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5700" name="AutoShape 4" descr="imap://fleuret@polsmtp.in2p3.fr:993/fetch%3EUID%3E/INBOX%3E143771?part=1.3&amp;type=image/jpeg&amp;filename=CHIC_Img_02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5701" name="Picture 5" descr="Z:\FTE\CHIC\CHIC_Img_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04456" cy="2249590"/>
          </a:xfrm>
          <a:prstGeom prst="rect">
            <a:avLst/>
          </a:prstGeom>
          <a:noFill/>
        </p:spPr>
      </p:pic>
      <p:pic>
        <p:nvPicPr>
          <p:cNvPr id="285702" name="Picture 6" descr="Z:\FTE\CHIC\CHIC_Img_0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104456" cy="232763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084168" y="5353471"/>
            <a:ext cx="2819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Dessins produits par Oscar Ferreira 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97" t="29746" r="7253" b="4801"/>
          <a:stretch>
            <a:fillRect/>
          </a:stretch>
        </p:blipFill>
        <p:spPr bwMode="auto">
          <a:xfrm>
            <a:off x="1187624" y="908720"/>
            <a:ext cx="56166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3" cstate="print"/>
          <a:srcRect l="10099" t="14907" r="12781" b="64452"/>
          <a:stretch>
            <a:fillRect/>
          </a:stretch>
        </p:blipFill>
        <p:spPr bwMode="auto">
          <a:xfrm>
            <a:off x="755576" y="4365104"/>
            <a:ext cx="60486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43608" y="1052736"/>
            <a:ext cx="5760640" cy="48965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1F497D"/>
                </a:solidFill>
              </a:rPr>
              <a:t>Benchmark: </a:t>
            </a: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in A+A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</a:t>
            </a: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centrality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1800" b="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i="1" dirty="0" err="1" smtClean="0">
                <a:sym typeface="Wingdings" pitchFamily="2" charset="2"/>
              </a:rPr>
              <a:t>Why</a:t>
            </a:r>
            <a:r>
              <a:rPr lang="fr-FR" sz="1800" b="1" i="1" dirty="0" smtClean="0">
                <a:sym typeface="Wingdings" pitchFamily="2" charset="2"/>
              </a:rPr>
              <a:t> SPS ?</a:t>
            </a:r>
          </a:p>
          <a:p>
            <a:pPr marL="857250" lvl="1" indent="-457200">
              <a:buNone/>
            </a:pPr>
            <a:endParaRPr lang="fr-FR" sz="1800" b="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First place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where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anomalous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suppression</a:t>
            </a: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has been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seen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SPS good place to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full</a:t>
            </a: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Sequential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suppression :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’,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No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recombination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894873"/>
            <a:ext cx="3771519" cy="3630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hlinkClick r:id="rId3"/>
          </p:cNvPr>
          <p:cNvSpPr/>
          <p:nvPr/>
        </p:nvSpPr>
        <p:spPr>
          <a:xfrm>
            <a:off x="5319183" y="29969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51520" y="414908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251520" y="587727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251520" y="508518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space réservé du contenu 67"/>
          <p:cNvSpPr>
            <a:spLocks noGrp="1"/>
          </p:cNvSpPr>
          <p:nvPr>
            <p:ph idx="1"/>
          </p:nvPr>
        </p:nvSpPr>
        <p:spPr>
          <a:xfrm>
            <a:off x="214282" y="928670"/>
            <a:ext cx="3997678" cy="5500726"/>
          </a:xfrm>
        </p:spPr>
        <p:txBody>
          <a:bodyPr/>
          <a:lstStyle/>
          <a:p>
            <a:r>
              <a:rPr lang="fr-FR" dirty="0" err="1" smtClean="0"/>
              <a:t>Quarkonia</a:t>
            </a:r>
            <a:r>
              <a:rPr lang="fr-FR" dirty="0" smtClean="0"/>
              <a:t> suppression</a:t>
            </a:r>
          </a:p>
          <a:p>
            <a:pPr marL="857250" lvl="1" indent="-457200">
              <a:buNone/>
            </a:pPr>
            <a:r>
              <a:rPr lang="fr-FR" sz="2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 SPS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92" name="Connecteur droit 91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19" name="Connecteur droit 118"/>
          <p:cNvCxnSpPr>
            <a:stCxn id="51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stCxn id="63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/>
          <p:cNvGrpSpPr/>
          <p:nvPr/>
        </p:nvGrpSpPr>
        <p:grpSpPr>
          <a:xfrm>
            <a:off x="1475656" y="1556792"/>
            <a:ext cx="2472152" cy="1200329"/>
            <a:chOff x="-1980728" y="1412776"/>
            <a:chExt cx="2472152" cy="1200329"/>
          </a:xfrm>
        </p:grpSpPr>
        <p:sp>
          <p:nvSpPr>
            <p:cNvPr id="86" name="ZoneTexte 85"/>
            <p:cNvSpPr txBox="1"/>
            <p:nvPr/>
          </p:nvSpPr>
          <p:spPr>
            <a:xfrm>
              <a:off x="-1980728" y="1412776"/>
              <a:ext cx="247215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   60% </a:t>
              </a:r>
              <a:r>
                <a:rPr lang="fr-FR" dirty="0" smtClean="0">
                  <a:sym typeface="Wingdings" pitchFamily="2" charset="2"/>
                </a:rPr>
                <a:t>direct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+ 30%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c</a:t>
              </a:r>
              <a:r>
                <a:rPr lang="fr-FR" baseline="-25000" dirty="0" smtClean="0">
                  <a:sym typeface="Wingdings" pitchFamily="2" charset="2"/>
                </a:rPr>
                <a:t>c</a:t>
              </a:r>
              <a:r>
                <a:rPr lang="fr-FR" dirty="0" smtClean="0">
                  <a:sym typeface="Wingdings" pitchFamily="2" charset="2"/>
                </a:rPr>
                <a:t>J/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+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g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+ 10% 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’  J/</a:t>
              </a:r>
              <a:r>
                <a:rPr lang="fr-FR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dirty="0" smtClean="0">
                  <a:sym typeface="Wingdings" pitchFamily="2" charset="2"/>
                </a:rPr>
                <a:t> + X</a:t>
              </a:r>
            </a:p>
            <a:p>
              <a:pPr marL="857250" lvl="1" indent="-457200">
                <a:buNone/>
              </a:pPr>
              <a:r>
                <a:rPr lang="fr-FR" b="1" dirty="0" smtClean="0">
                  <a:sym typeface="Wingdings" pitchFamily="2" charset="2"/>
                </a:rPr>
                <a:t>Inclusive J/</a:t>
              </a:r>
              <a:r>
                <a:rPr lang="fr-FR" b="1" dirty="0" smtClean="0">
                  <a:latin typeface="Symbol" pitchFamily="18" charset="2"/>
                  <a:sym typeface="Wingdings" pitchFamily="2" charset="2"/>
                </a:rPr>
                <a:t>Y</a:t>
              </a:r>
              <a:r>
                <a:rPr lang="fr-FR" b="1" dirty="0" smtClean="0">
                  <a:sym typeface="Wingdings" pitchFamily="2" charset="2"/>
                </a:rPr>
                <a:t> </a:t>
              </a:r>
              <a:r>
                <a:rPr lang="fr-FR" b="1" dirty="0" err="1" smtClean="0">
                  <a:sym typeface="Wingdings" pitchFamily="2" charset="2"/>
                </a:rPr>
                <a:t>yield</a:t>
              </a:r>
              <a:endParaRPr lang="fr-FR" dirty="0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-1620688" y="2276872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Connecteur droit avec flèche 97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0" name="Rectangle 13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83568" y="2924944"/>
            <a:ext cx="3135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Two</a:t>
            </a:r>
            <a:r>
              <a:rPr lang="fr-FR" b="1" dirty="0" smtClean="0"/>
              <a:t> possible scenarios: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sequential</a:t>
            </a:r>
            <a:r>
              <a:rPr lang="fr-FR" b="1" dirty="0" smtClean="0">
                <a:solidFill>
                  <a:srgbClr val="FF0000"/>
                </a:solidFill>
              </a:rPr>
              <a:t> suppression (QGP)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comovers</a:t>
            </a:r>
            <a:r>
              <a:rPr lang="fr-FR" b="1" dirty="0" smtClean="0">
                <a:solidFill>
                  <a:srgbClr val="4A7EBB"/>
                </a:solidFill>
              </a:rPr>
              <a:t> (no QGP)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>
            <a:off x="8532440" y="4365104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40205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445224"/>
            <a:ext cx="3353515" cy="102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ZoneTexte 113"/>
          <p:cNvSpPr txBox="1"/>
          <p:nvPr/>
        </p:nvSpPr>
        <p:spPr>
          <a:xfrm>
            <a:off x="0" y="3933056"/>
            <a:ext cx="27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Temperature</a:t>
            </a:r>
            <a:r>
              <a:rPr lang="fr-FR" dirty="0" smtClean="0">
                <a:solidFill>
                  <a:srgbClr val="FF0000"/>
                </a:solidFill>
              </a:rPr>
              <a:t> of dissociation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0" y="5157192"/>
            <a:ext cx="158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4A7EBB"/>
                </a:solidFill>
              </a:rPr>
              <a:t>Binding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energy</a:t>
            </a:r>
            <a:endParaRPr lang="fr-FR" dirty="0">
              <a:solidFill>
                <a:srgbClr val="4A7EBB"/>
              </a:solidFill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QGP </a:t>
            </a:r>
            <a:r>
              <a:rPr lang="fr-FR" sz="1400" b="1" dirty="0" smtClean="0">
                <a:solidFill>
                  <a:srgbClr val="FF0000"/>
                </a:solidFill>
              </a:rPr>
              <a:t>(</a:t>
            </a:r>
            <a:r>
              <a:rPr lang="fr-FR" sz="1400" b="1" dirty="0" err="1" smtClean="0">
                <a:solidFill>
                  <a:srgbClr val="FF0000"/>
                </a:solidFill>
              </a:rPr>
              <a:t>sequential</a:t>
            </a:r>
            <a:r>
              <a:rPr lang="fr-FR" sz="1400" b="1" dirty="0" smtClean="0">
                <a:solidFill>
                  <a:srgbClr val="FF0000"/>
                </a:solidFill>
              </a:rPr>
              <a:t> suppression)</a:t>
            </a:r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23528" y="271240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’) ~50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easily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by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 smtClean="0">
              <a:solidFill>
                <a:srgbClr val="4A7EBB"/>
              </a:solidFill>
              <a:sym typeface="Wingdings" pitchFamily="2" charset="2"/>
            </a:endParaRPr>
          </a:p>
          <a:p>
            <a:endParaRPr lang="fr-FR" sz="1400" dirty="0" smtClean="0">
              <a:sym typeface="Wingdings" pitchFamily="2" charset="2"/>
            </a:endParaRPr>
          </a:p>
          <a:p>
            <a:r>
              <a:rPr lang="fr-FR" sz="1400" dirty="0" err="1" smtClean="0">
                <a:sym typeface="Wingdings" pitchFamily="2" charset="2"/>
              </a:rPr>
              <a:t>Because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aseline="-25000" dirty="0" smtClean="0">
                <a:sym typeface="Wingdings" pitchFamily="2" charset="2"/>
              </a:rPr>
              <a:t>c</a:t>
            </a:r>
            <a:r>
              <a:rPr lang="fr-FR" sz="1400" dirty="0" smtClean="0">
                <a:sym typeface="Wingdings" pitchFamily="2" charset="2"/>
              </a:rPr>
              <a:t>)~200 MeV and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fr-FR" sz="1400" dirty="0" smtClean="0">
                <a:sym typeface="Wingdings" pitchFamily="2" charset="2"/>
              </a:rPr>
              <a:t>E(J/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)~600 MeV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and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/Y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hardly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suppressed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 by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comovers</a:t>
            </a:r>
            <a:endParaRPr lang="fr-FR" b="1" dirty="0">
              <a:solidFill>
                <a:srgbClr val="4A7EBB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971600" y="48691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</a:p>
          <a:p>
            <a:r>
              <a:rPr lang="fr-FR" i="1" dirty="0" smtClean="0">
                <a:latin typeface="Symbol" pitchFamily="18" charset="2"/>
              </a:rPr>
              <a:t>c</a:t>
            </a:r>
            <a:r>
              <a:rPr lang="fr-FR" i="1" baseline="-25000" dirty="0" smtClean="0"/>
              <a:t>c</a:t>
            </a:r>
            <a:r>
              <a:rPr lang="fr-FR" i="1" dirty="0" smtClean="0"/>
              <a:t> suppression pattern </a:t>
            </a:r>
          </a:p>
          <a:p>
            <a:r>
              <a:rPr lang="fr-FR" i="1" dirty="0" err="1" smtClean="0"/>
              <a:t>will</a:t>
            </a:r>
            <a:r>
              <a:rPr lang="fr-FR" i="1" dirty="0" smtClean="0"/>
              <a:t> (in)</a:t>
            </a:r>
            <a:r>
              <a:rPr lang="fr-FR" i="1" dirty="0" err="1" smtClean="0"/>
              <a:t>validate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endParaRPr lang="fr-FR" i="1" dirty="0"/>
          </a:p>
        </p:txBody>
      </p:sp>
      <p:sp>
        <p:nvSpPr>
          <p:cNvPr id="77" name="Rectangle 76"/>
          <p:cNvSpPr/>
          <p:nvPr/>
        </p:nvSpPr>
        <p:spPr>
          <a:xfrm>
            <a:off x="323528" y="4221088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If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suppressed</a:t>
            </a:r>
            <a:r>
              <a:rPr lang="fr-FR" dirty="0" smtClean="0">
                <a:sym typeface="Wingdings" pitchFamily="2" charset="2"/>
              </a:rPr>
              <a:t> by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QGP</a:t>
            </a:r>
            <a:r>
              <a:rPr lang="fr-FR" dirty="0" smtClean="0">
                <a:sym typeface="Wingdings" pitchFamily="2" charset="2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c</a:t>
            </a:r>
            <a:r>
              <a:rPr lang="fr-FR" sz="16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slope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strongly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steeper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sym typeface="Wingdings" pitchFamily="2" charset="2"/>
              </a:rPr>
              <a:t>than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 J/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 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and</a:t>
            </a:r>
            <a:r>
              <a:rPr lang="fr-FR" sz="16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 Y</a:t>
            </a:r>
            <a:r>
              <a:rPr lang="fr-FR" sz="1600" b="1" dirty="0" smtClean="0">
                <a:solidFill>
                  <a:srgbClr val="FF0000"/>
                </a:solidFill>
                <a:sym typeface="Wingdings" pitchFamily="2" charset="2"/>
              </a:rPr>
              <a:t>’ </a:t>
            </a:r>
            <a:endParaRPr lang="fr-FR" sz="16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7599838" y="3451240"/>
            <a:ext cx="929791" cy="52341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 rot="2489460">
            <a:off x="7498502" y="407284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3591117">
            <a:off x="7931502" y="3933056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 rot="1807037">
            <a:off x="7813437" y="3520588"/>
            <a:ext cx="1013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Inclusive J/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954402"/>
            <a:ext cx="2304257" cy="70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Connecteur droit avec flèche 81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4" name="Connecteur droit 83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possible scenarios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fr-FR" b="1" dirty="0" smtClean="0">
                <a:solidFill>
                  <a:srgbClr val="4A7EBB"/>
                </a:solidFill>
              </a:rPr>
              <a:t>No QGP </a:t>
            </a:r>
            <a:r>
              <a:rPr lang="fr-FR" sz="1400" b="1" dirty="0" smtClean="0">
                <a:solidFill>
                  <a:srgbClr val="4A7EBB"/>
                </a:solidFill>
              </a:rPr>
              <a:t>(full </a:t>
            </a:r>
            <a:r>
              <a:rPr lang="fr-FR" sz="1400" b="1" dirty="0" err="1" smtClean="0">
                <a:solidFill>
                  <a:srgbClr val="4A7EBB"/>
                </a:solidFill>
              </a:rPr>
              <a:t>comovers</a:t>
            </a:r>
            <a:r>
              <a:rPr lang="fr-FR" sz="1400" b="1" dirty="0" smtClean="0">
                <a:solidFill>
                  <a:srgbClr val="4A7EBB"/>
                </a:solidFill>
              </a:rPr>
              <a:t>)</a:t>
            </a:r>
            <a:endParaRPr lang="fr-FR" b="1" dirty="0" smtClean="0">
              <a:solidFill>
                <a:srgbClr val="4A7EBB"/>
              </a:solidFill>
            </a:endParaRPr>
          </a:p>
        </p:txBody>
      </p:sp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7" name="Rectangle 156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Rectangle 178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Rectangle 179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Rectangle 180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Rectangle 181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Rectangle 182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1" name="Connecteur droit avec flèche 190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93" name="ZoneTexte 192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6" name="Connecteur droit 195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2" name="Connecteur droit 201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ZoneTexte 202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204" name="ZoneTexte 203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6" name="Connecteur droit 205"/>
          <p:cNvCxnSpPr>
            <a:stCxn id="193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>
            <a:stCxn id="195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ZoneTexte 208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14" name="Connecteur droit avec flèche 213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ZoneTexte 215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cxnSp>
        <p:nvCxnSpPr>
          <p:cNvPr id="138" name="Connecteur droit 137"/>
          <p:cNvCxnSpPr/>
          <p:nvPr/>
        </p:nvCxnSpPr>
        <p:spPr>
          <a:xfrm>
            <a:off x="6660232" y="3284984"/>
            <a:ext cx="1941405" cy="5456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395536" y="2629942"/>
            <a:ext cx="35283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ym typeface="Wingdings" pitchFamily="2" charset="2"/>
              </a:rPr>
              <a:t>Because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sym typeface="Wingdings" pitchFamily="2" charset="2"/>
              </a:rPr>
              <a:t>J</a:t>
            </a:r>
            <a:r>
              <a:rPr lang="fr-FR" baseline="-25000" dirty="0" smtClean="0">
                <a:sym typeface="Wingdings" pitchFamily="2" charset="2"/>
              </a:rPr>
              <a:t>/</a:t>
            </a:r>
            <a:r>
              <a:rPr lang="fr-FR" baseline="-250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baseline="-25000" dirty="0" err="1" smtClean="0">
                <a:sym typeface="Wingdings" pitchFamily="2" charset="2"/>
              </a:rPr>
              <a:t>c</a:t>
            </a:r>
            <a:r>
              <a:rPr lang="fr-FR" baseline="-25000" dirty="0" smtClean="0">
                <a:sym typeface="Wingdings" pitchFamily="2" charset="2"/>
              </a:rPr>
              <a:t>-</a:t>
            </a:r>
            <a:r>
              <a:rPr lang="fr-FR" baseline="-25000" dirty="0" err="1" smtClean="0">
                <a:sym typeface="Wingdings" pitchFamily="2" charset="2"/>
              </a:rPr>
              <a:t>co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Symbol"/>
              </a:rPr>
              <a:t>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baseline="-25000" dirty="0" err="1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baseline="-25000" dirty="0" err="1" smtClean="0">
                <a:sym typeface="Wingdings" pitchFamily="2" charset="2"/>
              </a:rPr>
              <a:t>’-co</a:t>
            </a:r>
            <a:endParaRPr lang="fr-FR" baseline="-25000" dirty="0" smtClean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’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 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4A7EBB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slope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slightly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steeper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than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 J/</a:t>
            </a:r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Y</a:t>
            </a:r>
            <a:endParaRPr lang="fr-FR" b="1" dirty="0">
              <a:solidFill>
                <a:srgbClr val="4A7EBB"/>
              </a:solidFill>
              <a:latin typeface="Symbol" pitchFamily="18" charset="2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683568" y="3956863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Measuring</a:t>
            </a:r>
            <a:r>
              <a:rPr lang="fr-FR" b="1" dirty="0" smtClean="0"/>
              <a:t> </a:t>
            </a:r>
          </a:p>
          <a:p>
            <a:r>
              <a:rPr lang="fr-FR" i="1" dirty="0" smtClean="0">
                <a:latin typeface="Symbol" pitchFamily="18" charset="2"/>
              </a:rPr>
              <a:t>c</a:t>
            </a:r>
            <a:r>
              <a:rPr lang="fr-FR" i="1" baseline="-25000" dirty="0" smtClean="0"/>
              <a:t>c</a:t>
            </a:r>
            <a:r>
              <a:rPr lang="fr-FR" i="1" dirty="0" smtClean="0"/>
              <a:t> suppression pattern </a:t>
            </a:r>
          </a:p>
          <a:p>
            <a:r>
              <a:rPr lang="fr-FR" i="1" dirty="0" err="1" smtClean="0"/>
              <a:t>will</a:t>
            </a:r>
            <a:r>
              <a:rPr lang="fr-FR" i="1" dirty="0" smtClean="0"/>
              <a:t> (in)</a:t>
            </a:r>
            <a:r>
              <a:rPr lang="fr-FR" i="1" dirty="0" err="1" smtClean="0"/>
              <a:t>validate</a:t>
            </a:r>
            <a:r>
              <a:rPr lang="fr-FR" i="1" dirty="0" smtClean="0"/>
              <a:t> </a:t>
            </a:r>
            <a:r>
              <a:rPr lang="fr-FR" i="1" dirty="0" err="1" smtClean="0"/>
              <a:t>this</a:t>
            </a:r>
            <a:endParaRPr lang="fr-FR" i="1" dirty="0"/>
          </a:p>
        </p:txBody>
      </p:sp>
      <p:sp>
        <p:nvSpPr>
          <p:cNvPr id="219" name="Rectangle 218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6516216" y="3356992"/>
            <a:ext cx="1992908" cy="170543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 rot="2420000">
            <a:off x="7500960" y="4081398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 rot="917768">
            <a:off x="7834244" y="3479825"/>
            <a:ext cx="82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</a:rPr>
              <a:t>direct J/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 rot="1637885">
            <a:off x="7931502" y="3966259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1954402"/>
            <a:ext cx="2304257" cy="70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ZoneTexte 83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pace réservé du contenu 134"/>
          <p:cNvSpPr>
            <a:spLocks noGrp="1"/>
          </p:cNvSpPr>
          <p:nvPr>
            <p:ph idx="1"/>
          </p:nvPr>
        </p:nvSpPr>
        <p:spPr>
          <a:xfrm>
            <a:off x="214282" y="928670"/>
            <a:ext cx="3781654" cy="5500726"/>
          </a:xfrm>
        </p:spPr>
        <p:txBody>
          <a:bodyPr/>
          <a:lstStyle/>
          <a:p>
            <a:r>
              <a:rPr lang="fr-FR" dirty="0" smtClean="0"/>
              <a:t>Conclusion : </a:t>
            </a:r>
            <a:r>
              <a:rPr lang="fr-FR" dirty="0" err="1" smtClean="0">
                <a:solidFill>
                  <a:srgbClr val="FF0000"/>
                </a:solidFill>
              </a:rPr>
              <a:t>measure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FF0000"/>
                </a:solidFill>
              </a:rPr>
              <a:t>c</a:t>
            </a:r>
            <a:r>
              <a:rPr lang="fr-FR" dirty="0" smtClean="0">
                <a:solidFill>
                  <a:srgbClr val="FF0000"/>
                </a:solidFill>
              </a:rPr>
              <a:t> in A+A </a:t>
            </a:r>
            <a:r>
              <a:rPr lang="fr-FR" dirty="0" err="1" smtClean="0">
                <a:solidFill>
                  <a:srgbClr val="FF0000"/>
                </a:solidFill>
              </a:rPr>
              <a:t>at</a:t>
            </a:r>
            <a:r>
              <a:rPr lang="fr-FR" dirty="0" smtClean="0">
                <a:solidFill>
                  <a:srgbClr val="FF0000"/>
                </a:solidFill>
              </a:rPr>
              <a:t> SPS </a:t>
            </a:r>
          </a:p>
        </p:txBody>
      </p:sp>
      <p:pic>
        <p:nvPicPr>
          <p:cNvPr id="141" name="Picture 3"/>
          <p:cNvPicPr>
            <a:picLocks noChangeAspect="1" noChangeArrowheads="1"/>
          </p:cNvPicPr>
          <p:nvPr/>
        </p:nvPicPr>
        <p:blipFill>
          <a:blip r:embed="rId2" cstate="print"/>
          <a:srcRect l="5128" t="6770" r="6410"/>
          <a:stretch>
            <a:fillRect/>
          </a:stretch>
        </p:blipFill>
        <p:spPr bwMode="auto">
          <a:xfrm>
            <a:off x="4067944" y="980728"/>
            <a:ext cx="4968552" cy="50405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4" name="Rectangle 143"/>
          <p:cNvSpPr/>
          <p:nvPr/>
        </p:nvSpPr>
        <p:spPr>
          <a:xfrm>
            <a:off x="6936482" y="161049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/>
          <p:cNvSpPr/>
          <p:nvPr/>
        </p:nvSpPr>
        <p:spPr>
          <a:xfrm>
            <a:off x="6511032" y="320434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/>
          <p:cNvSpPr/>
          <p:nvPr/>
        </p:nvSpPr>
        <p:spPr>
          <a:xfrm>
            <a:off x="7114282" y="32900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7485757" y="327736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Rectangle 151"/>
          <p:cNvSpPr/>
          <p:nvPr/>
        </p:nvSpPr>
        <p:spPr>
          <a:xfrm>
            <a:off x="7752457" y="360121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7954938" y="374359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/>
          <p:cNvSpPr/>
          <p:nvPr/>
        </p:nvSpPr>
        <p:spPr>
          <a:xfrm>
            <a:off x="8118178" y="3773711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8255894" y="3819699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Rectangle 155"/>
          <p:cNvSpPr/>
          <p:nvPr/>
        </p:nvSpPr>
        <p:spPr>
          <a:xfrm>
            <a:off x="8354369" y="38222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/>
          <p:cNvSpPr/>
          <p:nvPr/>
        </p:nvSpPr>
        <p:spPr>
          <a:xfrm>
            <a:off x="8506769" y="397465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>
            <a:off x="8436845" y="4014168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Rectangle 158"/>
          <p:cNvSpPr/>
          <p:nvPr/>
        </p:nvSpPr>
        <p:spPr>
          <a:xfrm>
            <a:off x="8556404" y="4140424"/>
            <a:ext cx="45719" cy="45719"/>
          </a:xfrm>
          <a:prstGeom prst="rect">
            <a:avLst/>
          </a:prstGeom>
          <a:solidFill>
            <a:srgbClr val="008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82457" y="28931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6876256" y="31409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7157591" y="317462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401719" y="3275980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7614990" y="3225949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7758287" y="3220368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6936482" y="1826394"/>
            <a:ext cx="45719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/>
          <p:cNvSpPr/>
          <p:nvPr/>
        </p:nvSpPr>
        <p:spPr>
          <a:xfrm>
            <a:off x="4838824" y="4293096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6660232" y="400506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/>
          <p:cNvSpPr/>
          <p:nvPr/>
        </p:nvSpPr>
        <p:spPr>
          <a:xfrm>
            <a:off x="7380312" y="4077072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/>
          <p:cNvSpPr/>
          <p:nvPr/>
        </p:nvSpPr>
        <p:spPr>
          <a:xfrm>
            <a:off x="7778874" y="44171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/>
          <p:cNvSpPr/>
          <p:nvPr/>
        </p:nvSpPr>
        <p:spPr>
          <a:xfrm>
            <a:off x="8061449" y="460134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/>
          <p:cNvSpPr/>
          <p:nvPr/>
        </p:nvSpPr>
        <p:spPr>
          <a:xfrm>
            <a:off x="8258299" y="475056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/>
          <p:cNvSpPr/>
          <p:nvPr/>
        </p:nvSpPr>
        <p:spPr>
          <a:xfrm>
            <a:off x="8404349" y="4706119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8509124" y="5014094"/>
            <a:ext cx="93216" cy="96664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4844155" y="450912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/>
          <p:cNvSpPr/>
          <p:nvPr/>
        </p:nvSpPr>
        <p:spPr>
          <a:xfrm>
            <a:off x="6453881" y="3671069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853931" y="41695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/>
          <p:cNvSpPr/>
          <p:nvPr/>
        </p:nvSpPr>
        <p:spPr>
          <a:xfrm>
            <a:off x="7133331" y="418224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7377459" y="4418484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7592888" y="4787950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7735168" y="4644976"/>
            <a:ext cx="108000" cy="108000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/>
          <p:cNvCxnSpPr/>
          <p:nvPr/>
        </p:nvCxnSpPr>
        <p:spPr>
          <a:xfrm>
            <a:off x="4860032" y="2636912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ZoneTexte 182"/>
          <p:cNvSpPr txBox="1"/>
          <p:nvPr/>
        </p:nvSpPr>
        <p:spPr>
          <a:xfrm>
            <a:off x="5436096" y="233958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p+A</a:t>
            </a:r>
            <a:endParaRPr lang="fr-FR" dirty="0"/>
          </a:p>
        </p:txBody>
      </p:sp>
      <p:sp>
        <p:nvSpPr>
          <p:cNvPr id="184" name="ZoneTexte 183"/>
          <p:cNvSpPr txBox="1"/>
          <p:nvPr/>
        </p:nvSpPr>
        <p:spPr>
          <a:xfrm>
            <a:off x="5868144" y="6021288"/>
            <a:ext cx="4619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4.37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641427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4.90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1.24</a:t>
            </a:r>
            <a:endParaRPr lang="fr-FR" sz="1600" b="1" dirty="0">
              <a:solidFill>
                <a:srgbClr val="4F81BD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6948264" y="6021288"/>
            <a:ext cx="4619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6.65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2.04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87" name="Connecteur droit 186"/>
          <p:cNvCxnSpPr/>
          <p:nvPr/>
        </p:nvCxnSpPr>
        <p:spPr>
          <a:xfrm>
            <a:off x="6500203" y="4337420"/>
            <a:ext cx="0" cy="1296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7436545" y="3501008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ZoneTexte 190"/>
          <p:cNvSpPr txBox="1"/>
          <p:nvPr/>
        </p:nvSpPr>
        <p:spPr>
          <a:xfrm>
            <a:off x="745232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7.65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2.53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3" name="Connecteur droit 192"/>
          <p:cNvCxnSpPr/>
          <p:nvPr/>
        </p:nvCxnSpPr>
        <p:spPr>
          <a:xfrm>
            <a:off x="8532440" y="5229200"/>
            <a:ext cx="0" cy="9898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ZoneTexte 193"/>
          <p:cNvSpPr txBox="1"/>
          <p:nvPr/>
        </p:nvSpPr>
        <p:spPr>
          <a:xfrm>
            <a:off x="7956376" y="6021288"/>
            <a:ext cx="50405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8.83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3.19</a:t>
            </a:r>
            <a:endParaRPr lang="fr-FR" sz="1200" b="1" dirty="0">
              <a:solidFill>
                <a:srgbClr val="4F81BD"/>
              </a:solidFill>
            </a:endParaRPr>
          </a:p>
        </p:txBody>
      </p:sp>
      <p:sp>
        <p:nvSpPr>
          <p:cNvPr id="195" name="ZoneTexte 194"/>
          <p:cNvSpPr txBox="1"/>
          <p:nvPr/>
        </p:nvSpPr>
        <p:spPr>
          <a:xfrm>
            <a:off x="8532440" y="6021288"/>
            <a:ext cx="461986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4F81BD"/>
                </a:solidFill>
              </a:rPr>
              <a:t>9.43</a:t>
            </a:r>
          </a:p>
          <a:p>
            <a:r>
              <a:rPr lang="fr-FR" sz="1200" b="1" dirty="0" smtClean="0">
                <a:solidFill>
                  <a:srgbClr val="4F81BD"/>
                </a:solidFill>
              </a:rPr>
              <a:t>3.76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197" name="Connecteur droit 196"/>
          <p:cNvCxnSpPr>
            <a:stCxn id="184" idx="0"/>
          </p:cNvCxnSpPr>
          <p:nvPr/>
        </p:nvCxnSpPr>
        <p:spPr>
          <a:xfrm flipV="1">
            <a:off x="6099137" y="5648326"/>
            <a:ext cx="394433" cy="37296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/>
          <p:cNvCxnSpPr>
            <a:stCxn id="186" idx="0"/>
          </p:cNvCxnSpPr>
          <p:nvPr/>
        </p:nvCxnSpPr>
        <p:spPr>
          <a:xfrm flipV="1">
            <a:off x="7179257" y="5653088"/>
            <a:ext cx="252525" cy="36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4860032" y="6021288"/>
            <a:ext cx="967701" cy="461665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F81BD"/>
                </a:solidFill>
              </a:rPr>
              <a:t>L (</a:t>
            </a:r>
            <a:r>
              <a:rPr lang="fr-FR" sz="1200" b="1" dirty="0" err="1" smtClean="0">
                <a:solidFill>
                  <a:srgbClr val="4F81BD"/>
                </a:solidFill>
              </a:rPr>
              <a:t>fm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</a:p>
          <a:p>
            <a:pPr algn="ctr"/>
            <a:r>
              <a:rPr lang="fr-FR" sz="1200" b="1" dirty="0" smtClean="0">
                <a:solidFill>
                  <a:srgbClr val="4F81BD"/>
                </a:solidFill>
                <a:latin typeface="Symbol" pitchFamily="18" charset="2"/>
              </a:rPr>
              <a:t>e</a:t>
            </a:r>
            <a:r>
              <a:rPr lang="fr-FR" sz="1200" b="1" dirty="0" smtClean="0">
                <a:solidFill>
                  <a:srgbClr val="4F81BD"/>
                </a:solidFill>
              </a:rPr>
              <a:t> (</a:t>
            </a:r>
            <a:r>
              <a:rPr lang="fr-FR" sz="1200" b="1" dirty="0" err="1" smtClean="0">
                <a:solidFill>
                  <a:srgbClr val="4F81BD"/>
                </a:solidFill>
              </a:rPr>
              <a:t>GeV</a:t>
            </a:r>
            <a:r>
              <a:rPr lang="fr-FR" sz="1200" b="1" dirty="0" smtClean="0">
                <a:solidFill>
                  <a:srgbClr val="4F81BD"/>
                </a:solidFill>
              </a:rPr>
              <a:t>/fm</a:t>
            </a:r>
            <a:r>
              <a:rPr lang="fr-FR" sz="1200" b="1" baseline="30000" dirty="0" smtClean="0">
                <a:solidFill>
                  <a:srgbClr val="4F81BD"/>
                </a:solidFill>
              </a:rPr>
              <a:t>3</a:t>
            </a:r>
            <a:r>
              <a:rPr lang="fr-FR" sz="1200" b="1" dirty="0" smtClean="0">
                <a:solidFill>
                  <a:srgbClr val="4F81BD"/>
                </a:solidFill>
              </a:rPr>
              <a:t>)</a:t>
            </a:r>
            <a:endParaRPr lang="fr-FR" sz="1200" b="1" dirty="0">
              <a:solidFill>
                <a:srgbClr val="4F81BD"/>
              </a:solidFill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>
            <a:off x="6588224" y="2924944"/>
            <a:ext cx="1296144" cy="0"/>
          </a:xfrm>
          <a:prstGeom prst="straightConnector1">
            <a:avLst/>
          </a:prstGeom>
          <a:ln w="28575">
            <a:solidFill>
              <a:srgbClr val="FF66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6898963" y="26276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S+U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cxnSp>
        <p:nvCxnSpPr>
          <p:cNvPr id="143" name="Connecteur droit 142"/>
          <p:cNvCxnSpPr/>
          <p:nvPr/>
        </p:nvCxnSpPr>
        <p:spPr>
          <a:xfrm>
            <a:off x="7447438" y="3298840"/>
            <a:ext cx="1012994" cy="16423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44016" y="2636912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measuring</a:t>
            </a:r>
            <a:r>
              <a:rPr lang="fr-FR" dirty="0" smtClean="0"/>
              <a:t> </a:t>
            </a:r>
          </a:p>
          <a:p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’,</a:t>
            </a:r>
            <a:r>
              <a:rPr lang="fr-FR" dirty="0" smtClean="0">
                <a:latin typeface="Symbol" pitchFamily="18" charset="2"/>
              </a:rPr>
              <a:t> </a:t>
            </a:r>
            <a:r>
              <a:rPr lang="fr-FR" dirty="0" smtClean="0"/>
              <a:t>J</a:t>
            </a:r>
            <a:r>
              <a:rPr lang="fr-FR" dirty="0" smtClean="0">
                <a:latin typeface="Symbol" pitchFamily="18" charset="2"/>
              </a:rPr>
              <a:t>/Y </a:t>
            </a:r>
            <a:r>
              <a:rPr lang="fr-FR" dirty="0" smtClean="0"/>
              <a:t>and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suppression pattern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79512" y="3740839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answer</a:t>
            </a:r>
            <a:r>
              <a:rPr lang="fr-FR" b="1" dirty="0" smtClean="0"/>
              <a:t> the question</a:t>
            </a:r>
          </a:p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------ QGP</a:t>
            </a:r>
          </a:p>
          <a:p>
            <a:pPr algn="ctr"/>
            <a:r>
              <a:rPr lang="fr-FR" dirty="0" smtClean="0"/>
              <a:t>      </a:t>
            </a:r>
            <a:r>
              <a:rPr lang="fr-FR" b="1" dirty="0" smtClean="0">
                <a:solidFill>
                  <a:srgbClr val="4A7EBB"/>
                </a:solidFill>
              </a:rPr>
              <a:t>------ no QGP </a:t>
            </a:r>
          </a:p>
        </p:txBody>
      </p:sp>
      <p:sp>
        <p:nvSpPr>
          <p:cNvPr id="210" name="Rectangle 209">
            <a:hlinkClick r:id="rId3"/>
          </p:cNvPr>
          <p:cNvSpPr/>
          <p:nvPr/>
        </p:nvSpPr>
        <p:spPr>
          <a:xfrm>
            <a:off x="4860032" y="1196752"/>
            <a:ext cx="17956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05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050" b="1" u="sng" dirty="0">
              <a:solidFill>
                <a:srgbClr val="3333FF"/>
              </a:solidFill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588224" y="3284984"/>
            <a:ext cx="1944216" cy="936104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 rot="3507594">
            <a:off x="7923355" y="4208975"/>
            <a:ext cx="633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QGP </a:t>
            </a:r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</a:t>
            </a:r>
            <a:endParaRPr lang="fr-FR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 rot="1525744">
            <a:off x="6543738" y="3454728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4A7EBB"/>
                </a:solidFill>
              </a:rPr>
              <a:t>No QGP </a:t>
            </a:r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4A7EBB"/>
                </a:solidFill>
              </a:rPr>
              <a:t>c</a:t>
            </a:r>
            <a:endParaRPr lang="fr-FR" sz="1200" b="1" baseline="-25000" dirty="0">
              <a:solidFill>
                <a:srgbClr val="4A7EBB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0" y="5877272"/>
            <a:ext cx="454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Note </a:t>
            </a:r>
            <a:r>
              <a:rPr lang="fr-FR" sz="1400" dirty="0" err="1" smtClean="0"/>
              <a:t>that</a:t>
            </a:r>
            <a:r>
              <a:rPr lang="fr-FR" sz="1400" dirty="0" smtClean="0"/>
              <a:t> direct J/</a:t>
            </a:r>
            <a:r>
              <a:rPr lang="fr-FR" sz="1400" dirty="0" smtClean="0">
                <a:latin typeface="Symbol" pitchFamily="18" charset="2"/>
              </a:rPr>
              <a:t>Y</a:t>
            </a:r>
            <a:r>
              <a:rPr lang="fr-FR" sz="1400" dirty="0" smtClean="0"/>
              <a:t> </a:t>
            </a:r>
            <a:r>
              <a:rPr lang="fr-FR" sz="1400" dirty="0" err="1" smtClean="0"/>
              <a:t>can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experimentally</a:t>
            </a:r>
            <a:r>
              <a:rPr lang="fr-FR" sz="1400" dirty="0" smtClean="0"/>
              <a:t> </a:t>
            </a:r>
            <a:r>
              <a:rPr lang="fr-FR" sz="1400" dirty="0" err="1" smtClean="0"/>
              <a:t>estimated</a:t>
            </a:r>
            <a:endParaRPr lang="fr-FR" sz="1400" dirty="0" smtClean="0"/>
          </a:p>
          <a:p>
            <a:r>
              <a:rPr lang="fr-FR" dirty="0" err="1" smtClean="0"/>
              <a:t>Yield</a:t>
            </a:r>
            <a:r>
              <a:rPr lang="fr-FR" baseline="-25000" dirty="0" err="1" smtClean="0"/>
              <a:t>incl.J</a:t>
            </a:r>
            <a:r>
              <a:rPr lang="fr-FR" baseline="-25000" dirty="0" smtClean="0"/>
              <a:t>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c</a:t>
            </a:r>
            <a:r>
              <a:rPr lang="fr-FR" baseline="-25000" dirty="0" err="1" smtClean="0"/>
              <a:t>c</a:t>
            </a:r>
            <a:r>
              <a:rPr lang="fr-FR" baseline="-25000" dirty="0" smtClean="0">
                <a:sym typeface="Wingdings" pitchFamily="2" charset="2"/>
              </a:rPr>
              <a:t></a:t>
            </a:r>
            <a:r>
              <a:rPr lang="fr-FR" baseline="-25000" dirty="0" smtClean="0"/>
              <a:t>J/</a:t>
            </a:r>
            <a:r>
              <a:rPr lang="fr-FR" baseline="-25000" dirty="0" smtClean="0">
                <a:latin typeface="Symbol" pitchFamily="18" charset="2"/>
              </a:rPr>
              <a:t>Y</a:t>
            </a:r>
            <a:r>
              <a:rPr lang="fr-FR" baseline="-25000" dirty="0" smtClean="0"/>
              <a:t>+</a:t>
            </a:r>
            <a:r>
              <a:rPr lang="fr-FR" baseline="-25000" dirty="0" smtClean="0">
                <a:latin typeface="Symbol" pitchFamily="18" charset="2"/>
              </a:rPr>
              <a:t>g</a:t>
            </a:r>
            <a:r>
              <a:rPr lang="fr-FR" dirty="0" smtClean="0"/>
              <a:t> – </a:t>
            </a:r>
            <a:r>
              <a:rPr lang="fr-FR" dirty="0" err="1" smtClean="0"/>
              <a:t>Yield</a:t>
            </a:r>
            <a:r>
              <a:rPr lang="fr-FR" baseline="-25000" dirty="0" err="1" smtClean="0">
                <a:latin typeface="Symbol" pitchFamily="18" charset="2"/>
              </a:rPr>
              <a:t>Y</a:t>
            </a:r>
            <a:r>
              <a:rPr lang="fr-FR" baseline="-25000" dirty="0" smtClean="0"/>
              <a:t>’ </a:t>
            </a:r>
            <a:r>
              <a:rPr lang="fr-FR" dirty="0" smtClean="0"/>
              <a:t>~ </a:t>
            </a:r>
            <a:r>
              <a:rPr lang="fr-FR" dirty="0" err="1" smtClean="0"/>
              <a:t>Yield</a:t>
            </a:r>
            <a:r>
              <a:rPr lang="fr-FR" baseline="-25000" dirty="0" err="1" smtClean="0"/>
              <a:t>direct</a:t>
            </a:r>
            <a:r>
              <a:rPr lang="fr-FR" baseline="-25000" dirty="0" smtClean="0"/>
              <a:t> J/</a:t>
            </a:r>
            <a:r>
              <a:rPr lang="fr-FR" baseline="-25000" dirty="0" smtClean="0">
                <a:latin typeface="Symbol" pitchFamily="18" charset="2"/>
              </a:rPr>
              <a:t>Y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6516216" y="3140968"/>
            <a:ext cx="2232248" cy="0"/>
          </a:xfrm>
          <a:prstGeom prst="straightConnector1">
            <a:avLst/>
          </a:prstGeom>
          <a:ln w="28575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956376" y="284364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Pb+Pb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4712430" y="3460652"/>
            <a:ext cx="403244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7612857" y="4122054"/>
            <a:ext cx="11100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4728022" y="4115020"/>
            <a:ext cx="216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5677235" y="4129088"/>
            <a:ext cx="7200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smtClean="0">
                <a:solidFill>
                  <a:srgbClr val="1F497D"/>
                </a:solidFill>
              </a:rPr>
              <a:t>Benchmark: </a:t>
            </a: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in p+A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Fleuret,CS - LLR - 2012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047" y="4149080"/>
            <a:ext cx="22873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433114"/>
            <a:ext cx="266429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923928" y="170080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92080" y="3861048"/>
            <a:ext cx="2011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hlinkClick r:id="rId4"/>
              </a:rPr>
              <a:t>Euro. Phys. J. C48 (2006) 329.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582921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7EBB"/>
                </a:solidFill>
              </a:rPr>
              <a:t>J/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 and 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’ </a:t>
            </a:r>
            <a:r>
              <a:rPr lang="fr-FR" b="1" dirty="0" smtClean="0">
                <a:solidFill>
                  <a:srgbClr val="4A7EBB"/>
                </a:solidFill>
              </a:rPr>
              <a:t>suppression</a:t>
            </a:r>
            <a:r>
              <a:rPr lang="fr-FR" dirty="0" smtClean="0">
                <a:solidFill>
                  <a:srgbClr val="4A7EBB"/>
                </a:solidFill>
              </a:rPr>
              <a:t> in p+A collisions as a </a:t>
            </a:r>
            <a:r>
              <a:rPr lang="fr-FR" dirty="0" err="1" smtClean="0">
                <a:solidFill>
                  <a:srgbClr val="4A7EBB"/>
                </a:solidFill>
              </a:rPr>
              <a:t>function</a:t>
            </a:r>
            <a:r>
              <a:rPr lang="fr-FR" dirty="0" smtClean="0">
                <a:solidFill>
                  <a:srgbClr val="4A7EBB"/>
                </a:solidFill>
              </a:rPr>
              <a:t> of L</a:t>
            </a:r>
          </a:p>
          <a:p>
            <a:endParaRPr lang="fr-FR" sz="2000" b="1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different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states </a:t>
            </a:r>
            <a:r>
              <a:rPr lang="fr-FR" b="1" dirty="0" err="1" smtClean="0">
                <a:solidFill>
                  <a:srgbClr val="FF0000"/>
                </a:solidFill>
              </a:rPr>
              <a:t>gives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information on Cold </a:t>
            </a:r>
            <a:r>
              <a:rPr lang="fr-FR" b="1" dirty="0" err="1" smtClean="0">
                <a:solidFill>
                  <a:srgbClr val="FF0000"/>
                </a:solidFill>
              </a:rPr>
              <a:t>Nuclear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Matter</a:t>
            </a:r>
            <a:r>
              <a:rPr lang="fr-FR" b="1" dirty="0" smtClean="0">
                <a:solidFill>
                  <a:srgbClr val="FF0000"/>
                </a:solidFill>
              </a:rPr>
              <a:t> and production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40050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7EBB"/>
                </a:solidFill>
              </a:rPr>
              <a:t>J/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rapidity</a:t>
            </a:r>
            <a:r>
              <a:rPr lang="fr-FR" b="1" dirty="0" smtClean="0">
                <a:solidFill>
                  <a:srgbClr val="4A7EBB"/>
                </a:solidFill>
              </a:rPr>
              <a:t> distribution </a:t>
            </a:r>
            <a:r>
              <a:rPr lang="fr-FR" dirty="0" smtClean="0">
                <a:solidFill>
                  <a:srgbClr val="4A7EBB"/>
                </a:solidFill>
              </a:rPr>
              <a:t>in p+A collisions (</a:t>
            </a:r>
            <a:r>
              <a:rPr lang="fr-FR" dirty="0" err="1" smtClean="0">
                <a:solidFill>
                  <a:srgbClr val="4A7EBB"/>
                </a:solidFill>
              </a:rPr>
              <a:t>asymetry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wrt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y</a:t>
            </a:r>
            <a:r>
              <a:rPr lang="fr-FR" baseline="-25000" dirty="0" err="1" smtClean="0">
                <a:solidFill>
                  <a:srgbClr val="4A7EBB"/>
                </a:solidFill>
              </a:rPr>
              <a:t>cm</a:t>
            </a:r>
            <a:r>
              <a:rPr lang="fr-FR" dirty="0" smtClean="0">
                <a:solidFill>
                  <a:srgbClr val="4A7EBB"/>
                </a:solidFill>
              </a:rPr>
              <a:t>=0)</a:t>
            </a:r>
          </a:p>
          <a:p>
            <a:pPr algn="ctr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in a </a:t>
            </a:r>
            <a:r>
              <a:rPr lang="fr-FR" b="1" dirty="0" err="1" smtClean="0">
                <a:solidFill>
                  <a:srgbClr val="FF0000"/>
                </a:solidFill>
              </a:rPr>
              <a:t>wide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range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important to </a:t>
            </a:r>
            <a:r>
              <a:rPr lang="fr-FR" b="1" dirty="0" err="1" smtClean="0">
                <a:solidFill>
                  <a:srgbClr val="FF0000"/>
                </a:solidFill>
              </a:rPr>
              <a:t>identify</a:t>
            </a:r>
            <a:r>
              <a:rPr lang="fr-FR" b="1" dirty="0" smtClean="0">
                <a:solidFill>
                  <a:srgbClr val="FF0000"/>
                </a:solidFill>
              </a:rPr>
              <a:t> possible (anti)</a:t>
            </a:r>
            <a:r>
              <a:rPr lang="fr-FR" b="1" dirty="0" err="1" smtClean="0">
                <a:solidFill>
                  <a:srgbClr val="FF0000"/>
                </a:solidFill>
              </a:rPr>
              <a:t>shadowing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868144" y="450912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68938" y="486916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868938" y="526521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868938" y="559692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868938" y="595696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25122" y="425710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25122" y="461714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525122" y="501317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525122" y="537321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25122" y="573325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3923928" y="429309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660232" y="157713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26572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’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214390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J/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3333FF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4447</TotalTime>
  <Words>3342</Words>
  <Application>Microsoft Office PowerPoint</Application>
  <PresentationFormat>Affichage à l'écran (4:3)</PresentationFormat>
  <Paragraphs>753</Paragraphs>
  <Slides>34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Fleuret</vt:lpstr>
      <vt:lpstr>Équation</vt:lpstr>
      <vt:lpstr>C H I C Charm in Heavy Ion Collisions @ SPS</vt:lpstr>
      <vt:lpstr>J/Y – Suppression in A+A</vt:lpstr>
      <vt:lpstr>J/Y – Suppression in A+A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Physics motivations</vt:lpstr>
      <vt:lpstr>CHIC – Expected yields</vt:lpstr>
      <vt:lpstr>CHIC – detector design</vt:lpstr>
      <vt:lpstr>CHIC – detector design</vt:lpstr>
      <vt:lpstr>Detector – tracking</vt:lpstr>
      <vt:lpstr>Detector – tracking</vt:lpstr>
      <vt:lpstr>Detector – tracking </vt:lpstr>
      <vt:lpstr>Detector – tracking </vt:lpstr>
      <vt:lpstr>Detector – tentative design</vt:lpstr>
      <vt:lpstr>Detector – calorimetry </vt:lpstr>
      <vt:lpstr>Detector – calorimetry </vt:lpstr>
      <vt:lpstr>Detector – calorimetry </vt:lpstr>
      <vt:lpstr>Detector – calorimetry </vt:lpstr>
      <vt:lpstr>Detector – calorimetry</vt:lpstr>
      <vt:lpstr>Detector – calorimetry</vt:lpstr>
      <vt:lpstr>Detector – tentative design</vt:lpstr>
      <vt:lpstr>Detector – absorber </vt:lpstr>
      <vt:lpstr>Detector – absorber </vt:lpstr>
      <vt:lpstr>Detector – absorber </vt:lpstr>
      <vt:lpstr>Detector – trigger rate in Pb+Pb</vt:lpstr>
      <vt:lpstr>CHIC – Detector design</vt:lpstr>
      <vt:lpstr>CHIC – Performances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 : Charm In Heavy Ion Collisions</dc:title>
  <cp:lastModifiedBy>fleuret</cp:lastModifiedBy>
  <cp:revision>167</cp:revision>
  <dcterms:modified xsi:type="dcterms:W3CDTF">2012-01-08T21:03:35Z</dcterms:modified>
</cp:coreProperties>
</file>