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73" r:id="rId4"/>
    <p:sldId id="265" r:id="rId5"/>
    <p:sldId id="271" r:id="rId6"/>
    <p:sldId id="269" r:id="rId7"/>
    <p:sldId id="272" r:id="rId8"/>
    <p:sldId id="270" r:id="rId9"/>
    <p:sldId id="259" r:id="rId10"/>
    <p:sldId id="274" r:id="rId11"/>
    <p:sldId id="26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  <a:srgbClr val="000000"/>
    <a:srgbClr val="3333CC"/>
    <a:srgbClr val="00B0F0"/>
    <a:srgbClr val="F2F2F2"/>
    <a:srgbClr val="996600"/>
    <a:srgbClr val="FFFF00"/>
    <a:srgbClr val="663300"/>
    <a:srgbClr val="CC00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30" autoAdjust="0"/>
    <p:restoredTop sz="95993" autoAdjust="0"/>
  </p:normalViewPr>
  <p:slideViewPr>
    <p:cSldViewPr>
      <p:cViewPr varScale="1">
        <p:scale>
          <a:sx n="75" d="100"/>
          <a:sy n="75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FE916-E8BA-422B-B934-3BB279576580}" type="datetimeFigureOut">
              <a:rPr lang="fr-FR" smtClean="0"/>
              <a:pPr/>
              <a:t>06/07/2011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9B22-4C50-4430-A996-C51FD2738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002060"/>
          </a:solidFill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C0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00726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32000" y="6572272"/>
            <a:ext cx="2196000" cy="214314"/>
          </a:xfrm>
        </p:spPr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14314"/>
          </a:xfrm>
        </p:spPr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133600" cy="21431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C0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C0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3888432" cy="5073427"/>
          </a:xfrm>
          <a:solidFill>
            <a:srgbClr val="FFC000">
              <a:alpha val="30196"/>
            </a:srgbClr>
          </a:solidFill>
        </p:spPr>
        <p:txBody>
          <a:bodyPr>
            <a:normAutofit/>
          </a:bodyPr>
          <a:lstStyle>
            <a:lvl1pPr>
              <a:defRPr sz="2400" b="1"/>
            </a:lvl1pPr>
            <a:lvl2pPr marL="360000">
              <a:defRPr sz="2000"/>
            </a:lvl2pPr>
            <a:lvl3pPr marL="540000">
              <a:defRPr sz="1800"/>
            </a:lvl3pPr>
            <a:lvl4pPr marL="720000">
              <a:defRPr sz="1600"/>
            </a:lvl4pPr>
            <a:lvl5pPr marL="900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752528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C0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FF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00726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32000" y="6572272"/>
            <a:ext cx="2196000" cy="214314"/>
          </a:xfrm>
        </p:spPr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14314"/>
          </a:xfrm>
        </p:spPr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133600" cy="21431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FF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FF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3888432" cy="5073427"/>
          </a:xfrm>
          <a:solidFill>
            <a:srgbClr val="FFFF00">
              <a:alpha val="30196"/>
            </a:srgbClr>
          </a:solidFill>
        </p:spPr>
        <p:txBody>
          <a:bodyPr>
            <a:normAutofit/>
          </a:bodyPr>
          <a:lstStyle>
            <a:lvl1pPr>
              <a:defRPr sz="2400" b="1"/>
            </a:lvl1pPr>
            <a:lvl2pPr marL="360000">
              <a:defRPr sz="2000"/>
            </a:lvl2pPr>
            <a:lvl3pPr marL="540000">
              <a:defRPr sz="1800"/>
            </a:lvl3pPr>
            <a:lvl4pPr marL="720000">
              <a:defRPr sz="1600"/>
            </a:lvl4pPr>
            <a:lvl5pPr marL="900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752528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FFFF0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00726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32000" y="6572272"/>
            <a:ext cx="2196000" cy="214314"/>
          </a:xfrm>
        </p:spPr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14314"/>
          </a:xfrm>
        </p:spPr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133600" cy="21431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78198" cy="725470"/>
          </a:xfrm>
          <a:solidFill>
            <a:srgbClr val="92D050"/>
          </a:solidFill>
          <a:effectLst/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678198" cy="5500726"/>
          </a:xfr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32000" y="6572272"/>
            <a:ext cx="2196000" cy="214314"/>
          </a:xfrm>
        </p:spPr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14314"/>
          </a:xfrm>
        </p:spPr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133600" cy="21431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3888432" cy="5073427"/>
          </a:xfrm>
          <a:solidFill>
            <a:srgbClr val="FFFF00">
              <a:alpha val="30196"/>
            </a:srgbClr>
          </a:solidFill>
        </p:spPr>
        <p:txBody>
          <a:bodyPr>
            <a:normAutofit/>
          </a:bodyPr>
          <a:lstStyle>
            <a:lvl1pPr>
              <a:defRPr sz="2400" b="1"/>
            </a:lvl1pPr>
            <a:lvl2pPr marL="360000">
              <a:defRPr sz="2000"/>
            </a:lvl2pPr>
            <a:lvl3pPr marL="540000">
              <a:defRPr sz="1800"/>
            </a:lvl3pPr>
            <a:lvl4pPr marL="720000">
              <a:defRPr sz="1600"/>
            </a:lvl4pPr>
            <a:lvl5pPr marL="900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752528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92D05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92D05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92D05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3888432" cy="5073427"/>
          </a:xfrm>
          <a:solidFill>
            <a:srgbClr val="92D050">
              <a:alpha val="30196"/>
            </a:srgbClr>
          </a:solidFill>
        </p:spPr>
        <p:txBody>
          <a:bodyPr>
            <a:normAutofit/>
          </a:bodyPr>
          <a:lstStyle>
            <a:lvl1pPr>
              <a:defRPr sz="2400" b="1"/>
            </a:lvl1pPr>
            <a:lvl2pPr marL="360000">
              <a:defRPr sz="2000"/>
            </a:lvl2pPr>
            <a:lvl3pPr marL="540000">
              <a:defRPr sz="1800"/>
            </a:lvl3pPr>
            <a:lvl4pPr marL="720000">
              <a:defRPr sz="1600"/>
            </a:lvl4pPr>
            <a:lvl5pPr marL="900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752528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50206" cy="725470"/>
          </a:xfrm>
          <a:solidFill>
            <a:srgbClr val="00B0F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00726"/>
          </a:xfr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32000" y="6572272"/>
            <a:ext cx="2196000" cy="214314"/>
          </a:xfrm>
        </p:spPr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14314"/>
          </a:xfrm>
        </p:spPr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133600" cy="21431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00B0F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00B0F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3888432" cy="5073427"/>
          </a:xfrm>
          <a:solidFill>
            <a:srgbClr val="00B0F0">
              <a:alpha val="30196"/>
            </a:srgbClr>
          </a:solidFill>
        </p:spPr>
        <p:txBody>
          <a:bodyPr>
            <a:normAutofit/>
          </a:bodyPr>
          <a:lstStyle>
            <a:lvl1pPr>
              <a:defRPr sz="2400" b="1"/>
            </a:lvl1pPr>
            <a:lvl2pPr marL="360000">
              <a:defRPr sz="2000"/>
            </a:lvl2pPr>
            <a:lvl3pPr marL="540000">
              <a:defRPr sz="1800"/>
            </a:lvl3pPr>
            <a:lvl4pPr marL="720000">
              <a:defRPr sz="1600"/>
            </a:lvl4pPr>
            <a:lvl5pPr marL="900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752528" cy="5073427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25470"/>
          </a:xfrm>
          <a:solidFill>
            <a:srgbClr val="00B0F0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fr-FR" dirty="0" err="1" smtClean="0"/>
              <a:t>kinematics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Opportunities</a:t>
            </a:r>
            <a:r>
              <a:rPr lang="fr-FR" dirty="0" smtClean="0"/>
              <a:t> and issues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Longitudinal .vs. Transverse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solidFill>
            <a:srgbClr val="F2F2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sz="2000" dirty="0" smtClean="0"/>
              <a:t>Impossible to deal </a:t>
            </a:r>
            <a:r>
              <a:rPr lang="fr-FR" sz="2000" dirty="0" err="1" smtClean="0"/>
              <a:t>with</a:t>
            </a:r>
            <a:r>
              <a:rPr lang="fr-FR" sz="2000" dirty="0" smtClean="0"/>
              <a:t> the </a:t>
            </a:r>
            <a:r>
              <a:rPr lang="fr-FR" sz="2000" dirty="0" err="1" smtClean="0"/>
              <a:t>two</a:t>
            </a:r>
            <a:r>
              <a:rPr lang="fr-FR" sz="2000" dirty="0" smtClean="0"/>
              <a:t> </a:t>
            </a:r>
            <a:r>
              <a:rPr lang="fr-FR" sz="2000" dirty="0" err="1" smtClean="0"/>
              <a:t>magnets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the </a:t>
            </a:r>
            <a:r>
              <a:rPr lang="fr-FR" sz="2000" dirty="0" err="1" smtClean="0"/>
              <a:t>same</a:t>
            </a:r>
            <a:r>
              <a:rPr lang="fr-FR" sz="2000" dirty="0" smtClean="0"/>
              <a:t> time</a:t>
            </a:r>
          </a:p>
          <a:p>
            <a:endParaRPr lang="fr-FR" sz="2000" dirty="0" smtClean="0"/>
          </a:p>
          <a:p>
            <a:r>
              <a:rPr lang="fr-FR" sz="2000" dirty="0" err="1" smtClean="0"/>
              <a:t>Two</a:t>
            </a:r>
            <a:r>
              <a:rPr lang="fr-FR" sz="2000" dirty="0" smtClean="0"/>
              <a:t> options : </a:t>
            </a:r>
          </a:p>
          <a:p>
            <a:pPr lvl="1"/>
            <a:r>
              <a:rPr lang="fr-FR" sz="1800" dirty="0" err="1" smtClean="0"/>
              <a:t>limit</a:t>
            </a:r>
            <a:r>
              <a:rPr lang="fr-FR" sz="1800" dirty="0" smtClean="0"/>
              <a:t> </a:t>
            </a:r>
            <a:r>
              <a:rPr lang="fr-FR" sz="1800" dirty="0" err="1" smtClean="0"/>
              <a:t>ourself</a:t>
            </a:r>
            <a:r>
              <a:rPr lang="fr-FR" sz="1800" dirty="0" smtClean="0"/>
              <a:t> to -3.5&lt;</a:t>
            </a:r>
            <a:r>
              <a:rPr lang="fr-FR" sz="1800" dirty="0" smtClean="0">
                <a:latin typeface="Symbol" pitchFamily="18" charset="2"/>
              </a:rPr>
              <a:t>h</a:t>
            </a:r>
            <a:r>
              <a:rPr lang="fr-FR" sz="1800" dirty="0" smtClean="0"/>
              <a:t>*&lt;0 (1)</a:t>
            </a:r>
          </a:p>
          <a:p>
            <a:pPr lvl="1"/>
            <a:r>
              <a:rPr lang="fr-FR" sz="1800" dirty="0" err="1" smtClean="0"/>
              <a:t>build</a:t>
            </a:r>
            <a:r>
              <a:rPr lang="fr-FR" sz="1800" dirty="0" smtClean="0"/>
              <a:t> </a:t>
            </a:r>
            <a:r>
              <a:rPr lang="fr-FR" sz="1800" dirty="0" err="1" smtClean="0"/>
              <a:t>two</a:t>
            </a:r>
            <a:r>
              <a:rPr lang="fr-FR" sz="1800" dirty="0" smtClean="0"/>
              <a:t> setups</a:t>
            </a:r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513" y="1694070"/>
            <a:ext cx="4752975" cy="379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700843" y="3476089"/>
            <a:ext cx="1328142" cy="216024"/>
          </a:xfrm>
          <a:prstGeom prst="rect">
            <a:avLst/>
          </a:prstGeom>
          <a:solidFill>
            <a:srgbClr val="663300">
              <a:alpha val="69804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726739" y="45718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726739" y="464384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/>
        </p:nvGrpSpPr>
        <p:grpSpPr>
          <a:xfrm>
            <a:off x="4707890" y="3689456"/>
            <a:ext cx="1314993" cy="692848"/>
            <a:chOff x="4769173" y="3626740"/>
            <a:chExt cx="1430515" cy="720083"/>
          </a:xfrm>
          <a:solidFill>
            <a:srgbClr val="996600">
              <a:alpha val="69804"/>
            </a:srgbClr>
          </a:solidFill>
        </p:grpSpPr>
        <p:sp>
          <p:nvSpPr>
            <p:cNvPr id="12" name="Rectangle 11"/>
            <p:cNvSpPr/>
            <p:nvPr/>
          </p:nvSpPr>
          <p:spPr>
            <a:xfrm>
              <a:off x="4769173" y="3626743"/>
              <a:ext cx="720080" cy="72008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Triangle rectangle 12"/>
            <p:cNvSpPr/>
            <p:nvPr/>
          </p:nvSpPr>
          <p:spPr>
            <a:xfrm rot="10800000" flipH="1">
              <a:off x="5489449" y="3626740"/>
              <a:ext cx="710239" cy="720080"/>
            </a:xfrm>
            <a:prstGeom prst="rtTriangl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706749" y="4386491"/>
            <a:ext cx="668061" cy="144021"/>
            <a:chOff x="4769173" y="3626715"/>
            <a:chExt cx="884349" cy="720108"/>
          </a:xfrm>
          <a:solidFill>
            <a:srgbClr val="FFFF00">
              <a:alpha val="69804"/>
            </a:srgbClr>
          </a:solidFill>
        </p:grpSpPr>
        <p:sp>
          <p:nvSpPr>
            <p:cNvPr id="15" name="Rectangle 14"/>
            <p:cNvSpPr/>
            <p:nvPr/>
          </p:nvSpPr>
          <p:spPr>
            <a:xfrm>
              <a:off x="4769173" y="3626743"/>
              <a:ext cx="720080" cy="72008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Triangle rectangle 15"/>
            <p:cNvSpPr/>
            <p:nvPr/>
          </p:nvSpPr>
          <p:spPr>
            <a:xfrm rot="10800000" flipH="1">
              <a:off x="5489447" y="3626715"/>
              <a:ext cx="164075" cy="720078"/>
            </a:xfrm>
            <a:prstGeom prst="rtTriangl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7" name="Connecteur droit 16"/>
          <p:cNvCxnSpPr/>
          <p:nvPr/>
        </p:nvCxnSpPr>
        <p:spPr>
          <a:xfrm>
            <a:off x="4726739" y="471585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726739" y="47878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726739" y="485986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726739" y="493187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726739" y="500388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158787" y="4643844"/>
            <a:ext cx="95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tracking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374811" y="435581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FFC000"/>
                </a:solidFill>
              </a:rPr>
              <a:t>EMCal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806859" y="392376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6600"/>
                </a:solidFill>
              </a:rPr>
              <a:t>HCal</a:t>
            </a:r>
            <a:endParaRPr lang="fr-FR" b="1" dirty="0">
              <a:solidFill>
                <a:srgbClr val="9966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094891" y="3347700"/>
            <a:ext cx="9973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663300"/>
                </a:solidFill>
              </a:rPr>
              <a:t>solenoid</a:t>
            </a:r>
            <a:endParaRPr lang="fr-FR" b="1" dirty="0">
              <a:solidFill>
                <a:srgbClr val="663300"/>
              </a:solidFill>
            </a:endParaRPr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sp>
        <p:nvSpPr>
          <p:cNvPr id="28" name="ZoneTexte 27"/>
          <p:cNvSpPr txBox="1"/>
          <p:nvPr/>
        </p:nvSpPr>
        <p:spPr>
          <a:xfrm>
            <a:off x="395536" y="3356992"/>
            <a:ext cx="114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Note </a:t>
            </a:r>
            <a:r>
              <a:rPr lang="fr-FR" dirty="0" err="1" smtClean="0"/>
              <a:t>that</a:t>
            </a:r>
            <a:r>
              <a:rPr lang="fr-FR" dirty="0" smtClean="0"/>
              <a:t>:</a:t>
            </a:r>
          </a:p>
          <a:p>
            <a:endParaRPr lang="fr-FR" dirty="0"/>
          </a:p>
        </p:txBody>
      </p:sp>
      <p:graphicFrame>
        <p:nvGraphicFramePr>
          <p:cNvPr id="29" name="Objet 28"/>
          <p:cNvGraphicFramePr>
            <a:graphicFrameLocks noChangeAspect="1"/>
          </p:cNvGraphicFramePr>
          <p:nvPr/>
        </p:nvGraphicFramePr>
        <p:xfrm>
          <a:off x="265113" y="3573463"/>
          <a:ext cx="3787775" cy="1031875"/>
        </p:xfrm>
        <a:graphic>
          <a:graphicData uri="http://schemas.openxmlformats.org/presentationml/2006/ole">
            <p:oleObj spid="_x0000_s37890" name="Équation" r:id="rId4" imgW="3352680" imgH="914400" progId="Equation.3">
              <p:embed/>
            </p:oleObj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467544" y="4941168"/>
            <a:ext cx="343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need</a:t>
            </a:r>
            <a:r>
              <a:rPr lang="fr-FR" dirty="0" smtClean="0">
                <a:solidFill>
                  <a:srgbClr val="FF0000"/>
                </a:solidFill>
              </a:rPr>
              <a:t> longitudinal detector !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conclusion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solidFill>
                  <a:srgbClr val="3333CC"/>
                </a:solidFill>
              </a:rPr>
              <a:t>LHC</a:t>
            </a:r>
          </a:p>
          <a:p>
            <a:pPr lvl="1"/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luminosity</a:t>
            </a:r>
            <a:r>
              <a:rPr lang="fr-FR" dirty="0" smtClean="0"/>
              <a:t> accessible : </a:t>
            </a:r>
            <a:r>
              <a:rPr lang="fr-FR" b="1" dirty="0" smtClean="0">
                <a:solidFill>
                  <a:srgbClr val="3333CC"/>
                </a:solidFill>
              </a:rPr>
              <a:t>up to fb</a:t>
            </a:r>
            <a:r>
              <a:rPr lang="fr-FR" b="1" baseline="30000" dirty="0" smtClean="0">
                <a:solidFill>
                  <a:srgbClr val="3333CC"/>
                </a:solidFill>
              </a:rPr>
              <a:t>-1</a:t>
            </a:r>
            <a:r>
              <a:rPr lang="fr-FR" b="1" dirty="0" smtClean="0">
                <a:solidFill>
                  <a:srgbClr val="3333CC"/>
                </a:solidFill>
              </a:rPr>
              <a:t>.y</a:t>
            </a:r>
            <a:r>
              <a:rPr lang="fr-FR" b="1" baseline="30000" dirty="0" smtClean="0">
                <a:solidFill>
                  <a:srgbClr val="3333CC"/>
                </a:solidFill>
              </a:rPr>
              <a:t>-1</a:t>
            </a:r>
          </a:p>
          <a:p>
            <a:pPr lvl="1"/>
            <a:r>
              <a:rPr lang="fr-FR" dirty="0" smtClean="0"/>
              <a:t>E</a:t>
            </a:r>
            <a:r>
              <a:rPr lang="fr-FR" baseline="-25000" dirty="0" smtClean="0"/>
              <a:t>CMS</a:t>
            </a:r>
            <a:r>
              <a:rPr lang="fr-FR" dirty="0" smtClean="0"/>
              <a:t> = </a:t>
            </a:r>
            <a:r>
              <a:rPr lang="fr-FR" b="1" dirty="0" smtClean="0">
                <a:solidFill>
                  <a:srgbClr val="3333CC"/>
                </a:solidFill>
              </a:rPr>
              <a:t>114.6/71.8 </a:t>
            </a:r>
            <a:r>
              <a:rPr lang="fr-FR" b="1" dirty="0" err="1" smtClean="0">
                <a:solidFill>
                  <a:srgbClr val="3333CC"/>
                </a:solidFill>
              </a:rPr>
              <a:t>GeV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in p+p/Pb+Pb</a:t>
            </a:r>
          </a:p>
          <a:p>
            <a:pPr lvl="1"/>
            <a:r>
              <a:rPr lang="fr-FR" dirty="0" err="1" smtClean="0"/>
              <a:t>y</a:t>
            </a:r>
            <a:r>
              <a:rPr lang="fr-FR" baseline="-25000" dirty="0" err="1" smtClean="0"/>
              <a:t>CMS</a:t>
            </a:r>
            <a:r>
              <a:rPr lang="fr-FR" dirty="0" smtClean="0"/>
              <a:t>=</a:t>
            </a:r>
            <a:r>
              <a:rPr lang="fr-FR" b="1" dirty="0" smtClean="0">
                <a:solidFill>
                  <a:srgbClr val="3333CC"/>
                </a:solidFill>
              </a:rPr>
              <a:t>4.8/4.3</a:t>
            </a:r>
            <a:r>
              <a:rPr lang="fr-FR" dirty="0" smtClean="0"/>
              <a:t> in p+p/Pb+Pb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B050"/>
                </a:solidFill>
              </a:rPr>
              <a:t>Detector : </a:t>
            </a:r>
            <a:r>
              <a:rPr lang="fr-FR" dirty="0" err="1" smtClean="0">
                <a:solidFill>
                  <a:srgbClr val="00B050"/>
                </a:solidFill>
              </a:rPr>
              <a:t>two</a:t>
            </a:r>
            <a:r>
              <a:rPr lang="fr-FR" dirty="0" smtClean="0">
                <a:solidFill>
                  <a:srgbClr val="00B050"/>
                </a:solidFill>
              </a:rPr>
              <a:t> options</a:t>
            </a:r>
          </a:p>
          <a:p>
            <a:pPr lvl="1"/>
            <a:r>
              <a:rPr lang="fr-FR" dirty="0" err="1" smtClean="0"/>
              <a:t>Measuring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50"/>
                </a:solidFill>
              </a:rPr>
              <a:t>-4.8 &lt; </a:t>
            </a:r>
            <a:r>
              <a:rPr lang="fr-FR" b="1" dirty="0" smtClean="0">
                <a:solidFill>
                  <a:srgbClr val="00B050"/>
                </a:solidFill>
                <a:latin typeface="Symbol" pitchFamily="18" charset="2"/>
              </a:rPr>
              <a:t>h</a:t>
            </a:r>
            <a:r>
              <a:rPr lang="fr-FR" b="1" dirty="0" smtClean="0">
                <a:solidFill>
                  <a:srgbClr val="00B050"/>
                </a:solidFill>
              </a:rPr>
              <a:t>*&lt;-3.5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b="1" dirty="0" smtClean="0">
                <a:solidFill>
                  <a:srgbClr val="00B050"/>
                </a:solidFill>
                <a:sym typeface="Wingdings" pitchFamily="2" charset="2"/>
              </a:rPr>
              <a:t>longitudinal</a:t>
            </a:r>
            <a:r>
              <a:rPr lang="fr-FR" dirty="0" smtClean="0">
                <a:sym typeface="Wingdings" pitchFamily="2" charset="2"/>
              </a:rPr>
              <a:t>/</a:t>
            </a:r>
            <a:r>
              <a:rPr lang="fr-FR" dirty="0" err="1" smtClean="0">
                <a:sym typeface="Wingdings" pitchFamily="2" charset="2"/>
              </a:rPr>
              <a:t>solenoid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err="1" smtClean="0">
                <a:sym typeface="Wingdings" pitchFamily="2" charset="2"/>
              </a:rPr>
              <a:t>Measuring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b="1" dirty="0" smtClean="0">
                <a:solidFill>
                  <a:srgbClr val="00B050"/>
                </a:solidFill>
                <a:sym typeface="Wingdings" pitchFamily="2" charset="2"/>
              </a:rPr>
              <a:t>-3.5 &lt; </a:t>
            </a:r>
            <a:r>
              <a:rPr lang="fr-FR" b="1" dirty="0" smtClean="0">
                <a:solidFill>
                  <a:srgbClr val="00B050"/>
                </a:solidFill>
                <a:latin typeface="Symbol" pitchFamily="18" charset="2"/>
                <a:sym typeface="Wingdings" pitchFamily="2" charset="2"/>
              </a:rPr>
              <a:t>h</a:t>
            </a:r>
            <a:r>
              <a:rPr lang="fr-FR" b="1" dirty="0" smtClean="0">
                <a:solidFill>
                  <a:srgbClr val="00B050"/>
                </a:solidFill>
                <a:sym typeface="Wingdings" pitchFamily="2" charset="2"/>
              </a:rPr>
              <a:t>* &lt; 0 (1)</a:t>
            </a:r>
            <a:r>
              <a:rPr lang="fr-FR" b="1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b="1" dirty="0" smtClean="0">
                <a:solidFill>
                  <a:srgbClr val="00B050"/>
                </a:solidFill>
                <a:sym typeface="Wingdings" pitchFamily="2" charset="2"/>
              </a:rPr>
              <a:t>transverse</a:t>
            </a:r>
            <a:r>
              <a:rPr lang="fr-FR" dirty="0" smtClean="0">
                <a:sym typeface="Wingdings" pitchFamily="2" charset="2"/>
              </a:rPr>
              <a:t>/</a:t>
            </a:r>
            <a:r>
              <a:rPr lang="fr-FR" dirty="0" err="1" smtClean="0">
                <a:sym typeface="Wingdings" pitchFamily="2" charset="2"/>
              </a:rPr>
              <a:t>dipole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Not possible to </a:t>
            </a:r>
            <a:r>
              <a:rPr lang="fr-FR" dirty="0" err="1" smtClean="0">
                <a:sym typeface="Wingdings" pitchFamily="2" charset="2"/>
              </a:rPr>
              <a:t>run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both</a:t>
            </a:r>
            <a:r>
              <a:rPr lang="fr-FR" dirty="0" smtClean="0">
                <a:sym typeface="Wingdings" pitchFamily="2" charset="2"/>
              </a:rPr>
              <a:t> detectors </a:t>
            </a:r>
            <a:r>
              <a:rPr lang="fr-FR" dirty="0" err="1" smtClean="0">
                <a:sym typeface="Wingdings" pitchFamily="2" charset="2"/>
              </a:rPr>
              <a:t>at</a:t>
            </a:r>
            <a:r>
              <a:rPr lang="fr-FR" dirty="0" smtClean="0">
                <a:sym typeface="Wingdings" pitchFamily="2" charset="2"/>
              </a:rPr>
              <a:t> the </a:t>
            </a:r>
            <a:r>
              <a:rPr lang="fr-FR" dirty="0" err="1" smtClean="0">
                <a:sym typeface="Wingdings" pitchFamily="2" charset="2"/>
              </a:rPr>
              <a:t>same</a:t>
            </a:r>
            <a:r>
              <a:rPr lang="fr-FR" dirty="0" smtClean="0">
                <a:sym typeface="Wingdings" pitchFamily="2" charset="2"/>
              </a:rPr>
              <a:t> time, but, in </a:t>
            </a:r>
            <a:r>
              <a:rPr lang="fr-FR" dirty="0" err="1" smtClean="0">
                <a:sym typeface="Wingdings" pitchFamily="2" charset="2"/>
              </a:rPr>
              <a:t>principle</a:t>
            </a:r>
            <a:r>
              <a:rPr lang="fr-FR" dirty="0" smtClean="0">
                <a:sym typeface="Wingdings" pitchFamily="2" charset="2"/>
              </a:rPr>
              <a:t>, </a:t>
            </a:r>
            <a:r>
              <a:rPr lang="fr-FR" dirty="0" err="1" smtClean="0">
                <a:sym typeface="Wingdings" pitchFamily="2" charset="2"/>
              </a:rPr>
              <a:t>we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don’t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need</a:t>
            </a:r>
            <a:r>
              <a:rPr lang="fr-FR" dirty="0" smtClean="0">
                <a:sym typeface="Wingdings" pitchFamily="2" charset="2"/>
              </a:rPr>
              <a:t> to </a:t>
            </a:r>
            <a:r>
              <a:rPr lang="fr-FR" dirty="0" err="1" smtClean="0">
                <a:sym typeface="Wingdings" pitchFamily="2" charset="2"/>
              </a:rPr>
              <a:t>reach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latin typeface="Symbol" pitchFamily="18" charset="2"/>
                <a:sym typeface="Wingdings" pitchFamily="2" charset="2"/>
              </a:rPr>
              <a:t>h</a:t>
            </a:r>
            <a:r>
              <a:rPr lang="fr-FR" dirty="0" smtClean="0">
                <a:sym typeface="Wingdings" pitchFamily="2" charset="2"/>
              </a:rPr>
              <a:t>*&lt;-3.5 to </a:t>
            </a:r>
            <a:r>
              <a:rPr lang="fr-FR" dirty="0" err="1" smtClean="0">
                <a:sym typeface="Wingdings" pitchFamily="2" charset="2"/>
              </a:rPr>
              <a:t>access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x</a:t>
            </a:r>
            <a:r>
              <a:rPr lang="fr-FR" baseline="-25000" dirty="0" err="1" smtClean="0">
                <a:sym typeface="Wingdings" pitchFamily="2" charset="2"/>
              </a:rPr>
              <a:t>F</a:t>
            </a:r>
            <a:r>
              <a:rPr lang="fr-FR" dirty="0" smtClean="0">
                <a:sym typeface="Wingdings" pitchFamily="2" charset="2"/>
              </a:rPr>
              <a:t>=-1.</a:t>
            </a:r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78198" cy="725470"/>
          </a:xfrm>
          <a:solidFill>
            <a:srgbClr val="00B0F0"/>
          </a:solidFill>
        </p:spPr>
        <p:txBody>
          <a:bodyPr/>
          <a:lstStyle/>
          <a:p>
            <a:r>
              <a:rPr lang="fr-FR" dirty="0" err="1" smtClean="0"/>
              <a:t>Luminosity</a:t>
            </a:r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err="1" smtClean="0"/>
              <a:t>Intensity</a:t>
            </a:r>
            <a:r>
              <a:rPr lang="fr-FR" dirty="0" smtClean="0"/>
              <a:t>: </a:t>
            </a:r>
            <a:r>
              <a:rPr lang="fr-FR" dirty="0" err="1" smtClean="0"/>
              <a:t>expect</a:t>
            </a:r>
            <a:r>
              <a:rPr lang="fr-FR" dirty="0" smtClean="0"/>
              <a:t> 5.10</a:t>
            </a:r>
            <a:r>
              <a:rPr lang="fr-FR" baseline="30000" dirty="0" smtClean="0"/>
              <a:t>8</a:t>
            </a:r>
            <a:r>
              <a:rPr lang="fr-FR" dirty="0" smtClean="0"/>
              <a:t> </a:t>
            </a:r>
            <a:r>
              <a:rPr lang="fr-FR" dirty="0" err="1" smtClean="0"/>
              <a:t>protons.s</a:t>
            </a:r>
            <a:r>
              <a:rPr lang="fr-FR" baseline="30000" dirty="0" smtClean="0"/>
              <a:t>-1</a:t>
            </a:r>
          </a:p>
          <a:p>
            <a:pPr lvl="1"/>
            <a:r>
              <a:rPr lang="fr-FR" b="1" dirty="0" err="1" smtClean="0">
                <a:solidFill>
                  <a:srgbClr val="3333CC"/>
                </a:solidFill>
              </a:rPr>
              <a:t>Beam</a:t>
            </a:r>
            <a:r>
              <a:rPr lang="fr-FR" b="1" dirty="0" smtClean="0">
                <a:solidFill>
                  <a:srgbClr val="3333CC"/>
                </a:solidFill>
              </a:rPr>
              <a:t>: </a:t>
            </a:r>
            <a:r>
              <a:rPr lang="fr-FR" dirty="0" smtClean="0"/>
              <a:t>2808 </a:t>
            </a:r>
            <a:r>
              <a:rPr lang="fr-FR" dirty="0" err="1" smtClean="0"/>
              <a:t>bunches</a:t>
            </a:r>
            <a:r>
              <a:rPr lang="fr-FR" dirty="0" smtClean="0"/>
              <a:t> of 1.15x10</a:t>
            </a:r>
            <a:r>
              <a:rPr lang="fr-FR" baseline="30000" dirty="0" smtClean="0"/>
              <a:t>11 </a:t>
            </a:r>
            <a:r>
              <a:rPr lang="fr-FR" dirty="0" smtClean="0"/>
              <a:t>protons = </a:t>
            </a:r>
            <a:r>
              <a:rPr lang="fr-FR" b="1" dirty="0" smtClean="0">
                <a:solidFill>
                  <a:srgbClr val="FF0000"/>
                </a:solidFill>
              </a:rPr>
              <a:t>3.2x10</a:t>
            </a:r>
            <a:r>
              <a:rPr lang="fr-FR" b="1" baseline="30000" dirty="0" smtClean="0">
                <a:solidFill>
                  <a:srgbClr val="FF0000"/>
                </a:solidFill>
              </a:rPr>
              <a:t>14 </a:t>
            </a:r>
            <a:r>
              <a:rPr lang="fr-FR" b="1" dirty="0" smtClean="0">
                <a:solidFill>
                  <a:srgbClr val="FF0000"/>
                </a:solidFill>
              </a:rPr>
              <a:t>protons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err="1" smtClean="0">
                <a:solidFill>
                  <a:srgbClr val="3333CC"/>
                </a:solidFill>
              </a:rPr>
              <a:t>Bunch</a:t>
            </a:r>
            <a:r>
              <a:rPr lang="fr-FR" b="1" dirty="0" smtClean="0">
                <a:solidFill>
                  <a:srgbClr val="3333CC"/>
                </a:solidFill>
              </a:rPr>
              <a:t>: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bunch</a:t>
            </a:r>
            <a:r>
              <a:rPr lang="fr-FR" dirty="0" smtClean="0"/>
              <a:t> passes IP:  3.10</a:t>
            </a:r>
            <a:r>
              <a:rPr lang="fr-FR" baseline="30000" dirty="0" smtClean="0"/>
              <a:t>5</a:t>
            </a:r>
            <a:r>
              <a:rPr lang="fr-FR" dirty="0" smtClean="0"/>
              <a:t>km.s</a:t>
            </a:r>
            <a:r>
              <a:rPr lang="fr-FR" baseline="30000" dirty="0" smtClean="0"/>
              <a:t>-1</a:t>
            </a:r>
            <a:r>
              <a:rPr lang="fr-FR" dirty="0" smtClean="0"/>
              <a:t>/27 km ~ </a:t>
            </a:r>
            <a:r>
              <a:rPr lang="fr-FR" b="1" dirty="0" smtClean="0">
                <a:solidFill>
                  <a:srgbClr val="FF0000"/>
                </a:solidFill>
              </a:rPr>
              <a:t>11 kHz</a:t>
            </a:r>
            <a:endParaRPr lang="fr-FR" b="1" baseline="30000" dirty="0" smtClean="0">
              <a:solidFill>
                <a:srgbClr val="FF0000"/>
              </a:solidFill>
            </a:endParaRPr>
          </a:p>
          <a:p>
            <a:pPr lvl="1"/>
            <a:endParaRPr lang="fr-FR" dirty="0" smtClean="0"/>
          </a:p>
          <a:p>
            <a:pPr lvl="1"/>
            <a:r>
              <a:rPr lang="fr-FR" b="1" dirty="0" err="1" smtClean="0">
                <a:solidFill>
                  <a:srgbClr val="3333CC"/>
                </a:solidFill>
              </a:rPr>
              <a:t>Instantaneous</a:t>
            </a:r>
            <a:r>
              <a:rPr lang="fr-FR" b="1" dirty="0" smtClean="0">
                <a:solidFill>
                  <a:srgbClr val="3333CC"/>
                </a:solidFill>
              </a:rPr>
              <a:t> extraction:</a:t>
            </a:r>
            <a:r>
              <a:rPr lang="fr-FR" dirty="0" smtClean="0"/>
              <a:t> IP </a:t>
            </a:r>
            <a:r>
              <a:rPr lang="fr-FR" dirty="0" err="1" smtClean="0"/>
              <a:t>sees</a:t>
            </a:r>
            <a:r>
              <a:rPr lang="fr-FR" dirty="0" smtClean="0"/>
              <a:t> 2808 x 11000~3.10</a:t>
            </a:r>
            <a:r>
              <a:rPr lang="fr-FR" baseline="30000" dirty="0" smtClean="0"/>
              <a:t>7</a:t>
            </a:r>
            <a:r>
              <a:rPr lang="fr-FR" dirty="0" smtClean="0"/>
              <a:t> </a:t>
            </a:r>
            <a:r>
              <a:rPr lang="fr-FR" dirty="0" err="1" smtClean="0"/>
              <a:t>bunches</a:t>
            </a:r>
            <a:r>
              <a:rPr lang="fr-FR" dirty="0" smtClean="0"/>
              <a:t> passing </a:t>
            </a:r>
            <a:r>
              <a:rPr lang="fr-FR" dirty="0" err="1" smtClean="0"/>
              <a:t>every</a:t>
            </a:r>
            <a:r>
              <a:rPr lang="fr-FR" dirty="0" smtClean="0"/>
              <a:t> second   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err="1" smtClean="0">
                <a:sym typeface="Wingdings" pitchFamily="2" charset="2"/>
              </a:rPr>
              <a:t>extract</a:t>
            </a:r>
            <a:r>
              <a:rPr lang="fr-FR" dirty="0" smtClean="0">
                <a:sym typeface="Wingdings" pitchFamily="2" charset="2"/>
              </a:rPr>
              <a:t> 5.10</a:t>
            </a:r>
            <a:r>
              <a:rPr lang="fr-FR" baseline="30000" dirty="0" smtClean="0">
                <a:sym typeface="Wingdings" pitchFamily="2" charset="2"/>
              </a:rPr>
              <a:t>8</a:t>
            </a:r>
            <a:r>
              <a:rPr lang="fr-FR" dirty="0" smtClean="0">
                <a:sym typeface="Wingdings" pitchFamily="2" charset="2"/>
              </a:rPr>
              <a:t>/3.10</a:t>
            </a:r>
            <a:r>
              <a:rPr lang="fr-FR" baseline="30000" dirty="0" smtClean="0">
                <a:sym typeface="Wingdings" pitchFamily="2" charset="2"/>
              </a:rPr>
              <a:t>7</a:t>
            </a:r>
            <a:r>
              <a:rPr lang="fr-FR" dirty="0" smtClean="0">
                <a:sym typeface="Wingdings" pitchFamily="2" charset="2"/>
              </a:rPr>
              <a:t> ~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extract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16 protons in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each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bunch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at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each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pass</a:t>
            </a:r>
            <a:endParaRPr lang="fr-FR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fr-FR" dirty="0" smtClean="0">
              <a:sym typeface="Wingdings" pitchFamily="2" charset="2"/>
            </a:endParaRPr>
          </a:p>
          <a:p>
            <a:pPr lvl="1"/>
            <a:r>
              <a:rPr lang="fr-FR" b="1" dirty="0" err="1" smtClean="0">
                <a:solidFill>
                  <a:srgbClr val="3333CC"/>
                </a:solidFill>
                <a:sym typeface="Wingdings" pitchFamily="2" charset="2"/>
              </a:rPr>
              <a:t>Integrated</a:t>
            </a:r>
            <a:r>
              <a:rPr lang="fr-FR" b="1" dirty="0" smtClean="0">
                <a:solidFill>
                  <a:srgbClr val="3333CC"/>
                </a:solidFill>
                <a:sym typeface="Wingdings" pitchFamily="2" charset="2"/>
              </a:rPr>
              <a:t> extraction:</a:t>
            </a:r>
            <a:r>
              <a:rPr lang="fr-FR" dirty="0" smtClean="0">
                <a:sym typeface="Wingdings" pitchFamily="2" charset="2"/>
              </a:rPr>
              <a:t> Over a 10h </a:t>
            </a:r>
            <a:r>
              <a:rPr lang="fr-FR" dirty="0" err="1" smtClean="0">
                <a:sym typeface="Wingdings" pitchFamily="2" charset="2"/>
              </a:rPr>
              <a:t>run</a:t>
            </a:r>
            <a:r>
              <a:rPr lang="fr-FR" dirty="0" smtClean="0">
                <a:sym typeface="Wingdings" pitchFamily="2" charset="2"/>
              </a:rPr>
              <a:t>: </a:t>
            </a:r>
            <a:r>
              <a:rPr lang="fr-FR" dirty="0" err="1" smtClean="0">
                <a:sym typeface="Wingdings" pitchFamily="2" charset="2"/>
              </a:rPr>
              <a:t>extract</a:t>
            </a:r>
            <a:r>
              <a:rPr lang="fr-FR" dirty="0" smtClean="0">
                <a:sym typeface="Wingdings" pitchFamily="2" charset="2"/>
              </a:rPr>
              <a:t> 5.10</a:t>
            </a:r>
            <a:r>
              <a:rPr lang="fr-FR" baseline="30000" dirty="0" smtClean="0">
                <a:sym typeface="Wingdings" pitchFamily="2" charset="2"/>
              </a:rPr>
              <a:t>8</a:t>
            </a:r>
            <a:r>
              <a:rPr lang="fr-FR" dirty="0" smtClean="0">
                <a:sym typeface="Wingdings" pitchFamily="2" charset="2"/>
              </a:rPr>
              <a:t>p x 3600s.h</a:t>
            </a:r>
            <a:r>
              <a:rPr lang="fr-FR" baseline="30000" dirty="0" smtClean="0">
                <a:sym typeface="Wingdings" pitchFamily="2" charset="2"/>
              </a:rPr>
              <a:t>-1</a:t>
            </a:r>
            <a:r>
              <a:rPr lang="fr-FR" dirty="0" smtClean="0">
                <a:sym typeface="Wingdings" pitchFamily="2" charset="2"/>
              </a:rPr>
              <a:t> x 10h=1.810</a:t>
            </a:r>
            <a:r>
              <a:rPr lang="fr-FR" baseline="30000" dirty="0" smtClean="0">
                <a:sym typeface="Wingdings" pitchFamily="2" charset="2"/>
              </a:rPr>
              <a:t>13</a:t>
            </a:r>
            <a:r>
              <a:rPr lang="fr-FR" dirty="0" smtClean="0">
                <a:sym typeface="Wingdings" pitchFamily="2" charset="2"/>
              </a:rPr>
              <a:t>p.run</a:t>
            </a:r>
            <a:r>
              <a:rPr lang="fr-FR" baseline="30000" dirty="0" smtClean="0">
                <a:sym typeface="Wingdings" pitchFamily="2" charset="2"/>
              </a:rPr>
              <a:t>-1        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err="1" smtClean="0">
                <a:sym typeface="Wingdings" pitchFamily="2" charset="2"/>
              </a:rPr>
              <a:t>extract</a:t>
            </a:r>
            <a:r>
              <a:rPr lang="fr-FR" dirty="0" smtClean="0">
                <a:sym typeface="Wingdings" pitchFamily="2" charset="2"/>
              </a:rPr>
              <a:t> 1.8 x 10</a:t>
            </a:r>
            <a:r>
              <a:rPr lang="fr-FR" baseline="30000" dirty="0" smtClean="0">
                <a:sym typeface="Wingdings" pitchFamily="2" charset="2"/>
              </a:rPr>
              <a:t>13</a:t>
            </a:r>
            <a:r>
              <a:rPr lang="fr-FR" dirty="0" smtClean="0">
                <a:sym typeface="Wingdings" pitchFamily="2" charset="2"/>
              </a:rPr>
              <a:t>/(3.2 x 10</a:t>
            </a:r>
            <a:r>
              <a:rPr lang="fr-FR" baseline="30000" dirty="0" smtClean="0">
                <a:sym typeface="Wingdings" pitchFamily="2" charset="2"/>
              </a:rPr>
              <a:t>14</a:t>
            </a:r>
            <a:r>
              <a:rPr lang="fr-FR" dirty="0" smtClean="0">
                <a:sym typeface="Wingdings" pitchFamily="2" charset="2"/>
              </a:rPr>
              <a:t>)~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5.6% of the protons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stored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in the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beam</a:t>
            </a:r>
            <a:endParaRPr lang="fr-FR" b="1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err="1" smtClean="0">
                <a:sym typeface="Wingdings" pitchFamily="2" charset="2"/>
              </a:rPr>
              <a:t>Instantaneous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Luminosity</a:t>
            </a:r>
            <a:endParaRPr lang="fr-FR" dirty="0" smtClean="0">
              <a:sym typeface="Wingdings" pitchFamily="2" charset="2"/>
            </a:endParaRP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  <a:latin typeface="Lucida Calligraphy" pitchFamily="66" charset="0"/>
                <a:sym typeface="Wingdings" pitchFamily="2" charset="2"/>
              </a:rPr>
              <a:t>L</a:t>
            </a:r>
            <a:r>
              <a:rPr lang="fr-FR" dirty="0" smtClean="0">
                <a:solidFill>
                  <a:srgbClr val="FF0000"/>
                </a:solidFill>
                <a:latin typeface="Brush Script MT" pitchFamily="66" charset="0"/>
                <a:sym typeface="Wingdings" pitchFamily="2" charset="2"/>
              </a:rPr>
              <a:t> =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fr-FR" b="1" baseline="-25000" dirty="0" err="1" smtClean="0">
                <a:solidFill>
                  <a:srgbClr val="FF0000"/>
                </a:solidFill>
                <a:sym typeface="Wingdings" pitchFamily="2" charset="2"/>
              </a:rPr>
              <a:t>beam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 x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fr-FR" b="1" baseline="-25000" dirty="0" err="1" smtClean="0">
                <a:solidFill>
                  <a:srgbClr val="FF0000"/>
                </a:solidFill>
                <a:sym typeface="Wingdings" pitchFamily="2" charset="2"/>
              </a:rPr>
              <a:t>Target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fr-FR" b="1" baseline="-25000" dirty="0" err="1" smtClean="0">
                <a:solidFill>
                  <a:srgbClr val="FF0000"/>
                </a:solidFill>
                <a:sym typeface="Wingdings" pitchFamily="2" charset="2"/>
              </a:rPr>
              <a:t>beam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 x (</a:t>
            </a:r>
            <a:r>
              <a:rPr lang="fr-FR" b="1" dirty="0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r</a:t>
            </a:r>
            <a:r>
              <a:rPr lang="fr-FR" dirty="0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 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x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 x </a:t>
            </a:r>
            <a:r>
              <a:rPr lang="fr-FR" b="1" dirty="0" smtClean="0">
                <a:solidFill>
                  <a:srgbClr val="FF0000"/>
                </a:solidFill>
                <a:latin typeface="Lucida Calligraphy" pitchFamily="66" charset="0"/>
                <a:sym typeface="Wingdings" pitchFamily="2" charset="2"/>
              </a:rPr>
              <a:t>N</a:t>
            </a:r>
            <a:r>
              <a:rPr lang="fr-FR" b="1" baseline="-25000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)/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endParaRPr lang="fr-FR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fr-FR" b="1" dirty="0" err="1" smtClean="0">
                <a:sym typeface="Wingdings" pitchFamily="2" charset="2"/>
              </a:rPr>
              <a:t>N</a:t>
            </a:r>
            <a:r>
              <a:rPr lang="fr-FR" b="1" baseline="-25000" dirty="0" err="1" smtClean="0">
                <a:sym typeface="Wingdings" pitchFamily="2" charset="2"/>
              </a:rPr>
              <a:t>beam</a:t>
            </a:r>
            <a:r>
              <a:rPr lang="fr-FR" dirty="0" smtClean="0">
                <a:sym typeface="Wingdings" pitchFamily="2" charset="2"/>
              </a:rPr>
              <a:t>=5 </a:t>
            </a:r>
            <a:r>
              <a:rPr lang="fr-FR" dirty="0" smtClean="0">
                <a:latin typeface="Arial Narrow" pitchFamily="34" charset="0"/>
                <a:sym typeface="Wingdings" pitchFamily="2" charset="2"/>
              </a:rPr>
              <a:t>x</a:t>
            </a:r>
            <a:r>
              <a:rPr lang="fr-FR" dirty="0" smtClean="0">
                <a:sym typeface="Wingdings" pitchFamily="2" charset="2"/>
              </a:rPr>
              <a:t> 10</a:t>
            </a:r>
            <a:r>
              <a:rPr lang="fr-FR" baseline="30000" dirty="0" smtClean="0">
                <a:sym typeface="Wingdings" pitchFamily="2" charset="2"/>
              </a:rPr>
              <a:t>8</a:t>
            </a:r>
            <a:r>
              <a:rPr lang="fr-FR" dirty="0" smtClean="0">
                <a:sym typeface="Wingdings" pitchFamily="2" charset="2"/>
              </a:rPr>
              <a:t> p</a:t>
            </a:r>
            <a:r>
              <a:rPr lang="fr-FR" baseline="30000" dirty="0" smtClean="0">
                <a:sym typeface="Wingdings" pitchFamily="2" charset="2"/>
              </a:rPr>
              <a:t>+</a:t>
            </a:r>
            <a:r>
              <a:rPr lang="fr-FR" dirty="0" smtClean="0">
                <a:sym typeface="Wingdings" pitchFamily="2" charset="2"/>
              </a:rPr>
              <a:t>/s </a:t>
            </a:r>
          </a:p>
          <a:p>
            <a:pPr lvl="1"/>
            <a:r>
              <a:rPr lang="fr-FR" b="1" dirty="0" smtClean="0">
                <a:sym typeface="Wingdings" pitchFamily="2" charset="2"/>
              </a:rPr>
              <a:t>e</a:t>
            </a:r>
            <a:r>
              <a:rPr lang="fr-FR" dirty="0" smtClean="0">
                <a:sym typeface="Wingdings" pitchFamily="2" charset="2"/>
              </a:rPr>
              <a:t> (</a:t>
            </a:r>
            <a:r>
              <a:rPr lang="fr-FR" dirty="0" err="1" smtClean="0">
                <a:sym typeface="Wingdings" pitchFamily="2" charset="2"/>
              </a:rPr>
              <a:t>target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thickness</a:t>
            </a:r>
            <a:r>
              <a:rPr lang="fr-FR" dirty="0" smtClean="0">
                <a:sym typeface="Wingdings" pitchFamily="2" charset="2"/>
              </a:rPr>
              <a:t>) = 1 cm </a:t>
            </a: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err="1" smtClean="0">
                <a:sym typeface="Wingdings" pitchFamily="2" charset="2"/>
              </a:rPr>
              <a:t>Integrated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luminosity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9 </a:t>
            </a:r>
            <a:r>
              <a:rPr lang="fr-FR" dirty="0" err="1" smtClean="0">
                <a:sym typeface="Wingdings" pitchFamily="2" charset="2"/>
              </a:rPr>
              <a:t>months</a:t>
            </a:r>
            <a:r>
              <a:rPr lang="fr-FR" dirty="0" smtClean="0">
                <a:sym typeface="Wingdings" pitchFamily="2" charset="2"/>
              </a:rPr>
              <a:t> running/</a:t>
            </a:r>
            <a:r>
              <a:rPr lang="fr-FR" dirty="0" err="1" smtClean="0">
                <a:sym typeface="Wingdings" pitchFamily="2" charset="2"/>
              </a:rPr>
              <a:t>year</a:t>
            </a:r>
            <a:r>
              <a:rPr lang="fr-FR" dirty="0" smtClean="0">
                <a:sym typeface="Wingdings" pitchFamily="2" charset="2"/>
              </a:rPr>
              <a:t> 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 1year ~ 10</a:t>
            </a:r>
            <a:r>
              <a:rPr lang="fr-FR" baseline="30000" dirty="0" smtClean="0">
                <a:sym typeface="Wingdings" pitchFamily="2" charset="2"/>
              </a:rPr>
              <a:t>7</a:t>
            </a:r>
            <a:r>
              <a:rPr lang="fr-FR" dirty="0" smtClean="0">
                <a:sym typeface="Wingdings" pitchFamily="2" charset="2"/>
              </a:rPr>
              <a:t> 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>
                <a:sym typeface="Symbol"/>
              </a:rPr>
              <a:t></a:t>
            </a:r>
            <a:r>
              <a:rPr lang="fr-FR" baseline="-25000" dirty="0" err="1" smtClean="0">
                <a:sym typeface="Symbol"/>
              </a:rPr>
              <a:t>year</a:t>
            </a:r>
            <a:r>
              <a:rPr lang="fr-FR" dirty="0" err="1" smtClean="0">
                <a:latin typeface="Lucida Calligraphy" pitchFamily="66" charset="0"/>
                <a:sym typeface="Symbol"/>
              </a:rPr>
              <a:t>L</a:t>
            </a:r>
            <a:r>
              <a:rPr lang="fr-FR" dirty="0" smtClean="0">
                <a:latin typeface="Lucida Calligraphy" pitchFamily="66" charset="0"/>
                <a:sym typeface="Symbol"/>
              </a:rPr>
              <a:t> </a:t>
            </a:r>
            <a:r>
              <a:rPr lang="fr-FR" dirty="0" smtClean="0">
                <a:sym typeface="Symbol"/>
              </a:rPr>
              <a:t>= </a:t>
            </a:r>
            <a:r>
              <a:rPr lang="fr-FR" dirty="0" smtClean="0">
                <a:latin typeface="Lucida Calligraphy" pitchFamily="66" charset="0"/>
                <a:sym typeface="Symbol"/>
              </a:rPr>
              <a:t>L</a:t>
            </a:r>
            <a:r>
              <a:rPr lang="fr-FR" baseline="-25000" dirty="0" smtClean="0">
                <a:sym typeface="Symbol"/>
              </a:rPr>
              <a:t>inst</a:t>
            </a:r>
            <a:r>
              <a:rPr lang="fr-FR" dirty="0" smtClean="0">
                <a:sym typeface="Symbol"/>
              </a:rPr>
              <a:t>x10</a:t>
            </a:r>
            <a:r>
              <a:rPr lang="fr-FR" baseline="30000" dirty="0" smtClean="0">
                <a:sym typeface="Symbol"/>
              </a:rPr>
              <a:t>7</a:t>
            </a:r>
            <a:endParaRPr lang="fr-FR" baseline="30000" dirty="0">
              <a:latin typeface="Lucida Calligraphy" pitchFamily="66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4932039" y="3645024"/>
          <a:ext cx="3855914" cy="239620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76065"/>
                <a:gridCol w="770367"/>
                <a:gridCol w="560610"/>
                <a:gridCol w="915379"/>
                <a:gridCol w="1033493"/>
              </a:tblGrid>
              <a:tr h="49822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Targ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Symbol" pitchFamily="18" charset="2"/>
                        </a:rPr>
                        <a:t>r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algn="ctr"/>
                      <a:r>
                        <a:rPr lang="fr-FR" sz="1400" dirty="0" smtClean="0"/>
                        <a:t>(g.cm</a:t>
                      </a:r>
                      <a:r>
                        <a:rPr lang="fr-FR" sz="1400" baseline="30000" dirty="0" smtClean="0"/>
                        <a:t>-3</a:t>
                      </a:r>
                      <a:r>
                        <a:rPr lang="fr-FR" sz="1400" dirty="0" smtClean="0"/>
                        <a:t>)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latin typeface="Lucida Calligraphy" pitchFamily="66" charset="0"/>
                        </a:rPr>
                        <a:t>L</a:t>
                      </a:r>
                      <a:r>
                        <a:rPr lang="fr-FR" sz="1400" baseline="-25000" dirty="0" err="1" smtClean="0">
                          <a:latin typeface="+mn-lt"/>
                        </a:rPr>
                        <a:t>inst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algn="ctr"/>
                      <a:r>
                        <a:rPr lang="fr-FR" sz="1400" dirty="0" smtClean="0"/>
                        <a:t>(</a:t>
                      </a:r>
                      <a:r>
                        <a:rPr lang="fr-FR" sz="1400" dirty="0" smtClean="0">
                          <a:latin typeface="Symbol" pitchFamily="18" charset="2"/>
                        </a:rPr>
                        <a:t>m</a:t>
                      </a:r>
                      <a:r>
                        <a:rPr lang="fr-FR" sz="1400" dirty="0" smtClean="0"/>
                        <a:t>b</a:t>
                      </a:r>
                      <a:r>
                        <a:rPr lang="fr-FR" sz="1400" baseline="30000" dirty="0" smtClean="0"/>
                        <a:t>-1</a:t>
                      </a:r>
                      <a:r>
                        <a:rPr lang="fr-FR" sz="1400" dirty="0" smtClean="0"/>
                        <a:t>.s</a:t>
                      </a:r>
                      <a:r>
                        <a:rPr lang="fr-FR" sz="1400" baseline="30000" dirty="0" smtClean="0"/>
                        <a:t>-1</a:t>
                      </a:r>
                      <a:r>
                        <a:rPr lang="fr-FR" sz="1400" dirty="0" smtClean="0"/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Lucida Calligraphy" pitchFamily="66" charset="0"/>
                          <a:sym typeface="Symbol"/>
                        </a:rPr>
                        <a:t></a:t>
                      </a:r>
                      <a:r>
                        <a:rPr lang="fr-FR" sz="1400" baseline="-25000" dirty="0" err="1" smtClean="0">
                          <a:latin typeface="+mn-lt"/>
                          <a:sym typeface="Symbol"/>
                        </a:rPr>
                        <a:t>year</a:t>
                      </a:r>
                      <a:r>
                        <a:rPr lang="fr-FR" sz="1400" dirty="0" err="1" smtClean="0">
                          <a:latin typeface="Lucida Calligraphy" pitchFamily="66" charset="0"/>
                        </a:rPr>
                        <a:t>L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algn="ctr"/>
                      <a:r>
                        <a:rPr lang="fr-FR" sz="1400" dirty="0" smtClean="0"/>
                        <a:t>(</a:t>
                      </a:r>
                      <a:r>
                        <a:rPr lang="fr-FR" sz="1400" dirty="0" err="1" smtClean="0"/>
                        <a:t>pb</a:t>
                      </a:r>
                      <a:r>
                        <a:rPr lang="fr-FR" sz="1400" baseline="30000" dirty="0" smtClean="0"/>
                        <a:t>-1</a:t>
                      </a:r>
                      <a:r>
                        <a:rPr lang="fr-FR" sz="1400" baseline="0" dirty="0" smtClean="0"/>
                        <a:t>.y</a:t>
                      </a:r>
                      <a:r>
                        <a:rPr lang="fr-FR" sz="1400" baseline="30000" dirty="0" smtClean="0"/>
                        <a:t>-1</a:t>
                      </a:r>
                      <a:r>
                        <a:rPr lang="fr-FR" sz="1400" dirty="0" smtClean="0"/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  <a:tr h="31300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/>
                        <a:t>Liq</a:t>
                      </a:r>
                      <a:r>
                        <a:rPr lang="fr-FR" sz="1400" b="1" dirty="0" smtClean="0"/>
                        <a:t> H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0.068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260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00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/>
                        <a:t>Liq</a:t>
                      </a:r>
                      <a:r>
                        <a:rPr lang="fr-FR" sz="1400" b="1" dirty="0" smtClean="0"/>
                        <a:t> D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0.16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00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Be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1.85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600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00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Cu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8.96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00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W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19.1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185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00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Pb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11.35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160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5139526" y="6093296"/>
            <a:ext cx="3536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/>
              <a:t>Reach</a:t>
            </a:r>
            <a:r>
              <a:rPr lang="fr-FR" sz="1600" b="1" dirty="0" smtClean="0"/>
              <a:t> few fb</a:t>
            </a:r>
            <a:r>
              <a:rPr lang="fr-FR" sz="1600" b="1" baseline="30000" dirty="0" smtClean="0"/>
              <a:t>-1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with</a:t>
            </a:r>
            <a:r>
              <a:rPr lang="fr-FR" sz="1600" b="1" dirty="0" smtClean="0"/>
              <a:t> 10cm </a:t>
            </a:r>
            <a:r>
              <a:rPr lang="fr-FR" sz="1600" b="1" dirty="0" err="1" smtClean="0"/>
              <a:t>liq</a:t>
            </a:r>
            <a:r>
              <a:rPr lang="fr-FR" sz="1600" b="1" dirty="0" smtClean="0"/>
              <a:t> H/D </a:t>
            </a:r>
            <a:r>
              <a:rPr lang="fr-FR" sz="1600" b="1" dirty="0" err="1" smtClean="0"/>
              <a:t>target</a:t>
            </a:r>
            <a:endParaRPr lang="fr-FR" sz="1600" b="1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texte 4"/>
          <p:cNvSpPr txBox="1">
            <a:spLocks/>
          </p:cNvSpPr>
          <p:nvPr/>
        </p:nvSpPr>
        <p:spPr>
          <a:xfrm>
            <a:off x="467544" y="980728"/>
            <a:ext cx="4041775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5328592"/>
          </a:xfr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r>
              <a:rPr lang="fr-FR" dirty="0" err="1" smtClean="0"/>
              <a:t>Rapidity</a:t>
            </a:r>
            <a:r>
              <a:rPr lang="fr-FR" dirty="0" smtClean="0"/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fr-FR" dirty="0" err="1" smtClean="0"/>
              <a:t>Energy</a:t>
            </a:r>
            <a:r>
              <a:rPr lang="fr-FR" dirty="0" smtClean="0"/>
              <a:t> – </a:t>
            </a:r>
            <a:r>
              <a:rPr lang="fr-FR" dirty="0" err="1" smtClean="0"/>
              <a:t>rapidity</a:t>
            </a:r>
            <a:endParaRPr lang="fr-FR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566" t="5040" r="6215" b="922"/>
          <a:stretch>
            <a:fillRect/>
          </a:stretch>
        </p:blipFill>
        <p:spPr bwMode="auto">
          <a:xfrm>
            <a:off x="539552" y="2132856"/>
            <a:ext cx="3888432" cy="312830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12" name="ZoneTexte 11"/>
          <p:cNvSpPr txBox="1"/>
          <p:nvPr/>
        </p:nvSpPr>
        <p:spPr>
          <a:xfrm>
            <a:off x="827584" y="5373217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p+p </a:t>
            </a:r>
            <a:r>
              <a:rPr lang="fr-FR" sz="1400" b="1" dirty="0" err="1" smtClean="0">
                <a:solidFill>
                  <a:srgbClr val="FF0000"/>
                </a:solidFill>
              </a:rPr>
              <a:t>run</a:t>
            </a:r>
            <a:r>
              <a:rPr lang="fr-FR" sz="1400" b="1" dirty="0" smtClean="0">
                <a:solidFill>
                  <a:srgbClr val="FF0000"/>
                </a:solidFill>
              </a:rPr>
              <a:t> : </a:t>
            </a:r>
            <a:r>
              <a:rPr lang="fr-FR" sz="1400" dirty="0" smtClean="0">
                <a:solidFill>
                  <a:srgbClr val="FF0000"/>
                </a:solidFill>
              </a:rPr>
              <a:t>7 </a:t>
            </a:r>
            <a:r>
              <a:rPr lang="fr-FR" sz="1400" dirty="0" err="1" smtClean="0">
                <a:solidFill>
                  <a:srgbClr val="FF0000"/>
                </a:solidFill>
              </a:rPr>
              <a:t>TeV</a:t>
            </a:r>
            <a:r>
              <a:rPr lang="fr-FR" sz="1400" dirty="0" smtClean="0">
                <a:solidFill>
                  <a:srgbClr val="FF0000"/>
                </a:solidFill>
              </a:rPr>
              <a:t> p</a:t>
            </a:r>
            <a:r>
              <a:rPr lang="fr-FR" sz="1400" dirty="0" smtClean="0">
                <a:solidFill>
                  <a:srgbClr val="FF0000"/>
                </a:solidFill>
                <a:sym typeface="Wingdings" pitchFamily="2" charset="2"/>
              </a:rPr>
              <a:t>p : </a:t>
            </a:r>
            <a:r>
              <a:rPr lang="fr-FR" sz="1400" b="1" dirty="0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fr-FR" sz="1400" b="1" baseline="-25000" dirty="0" smtClean="0">
                <a:solidFill>
                  <a:srgbClr val="FF0000"/>
                </a:solidFill>
                <a:sym typeface="Wingdings" pitchFamily="2" charset="2"/>
              </a:rPr>
              <a:t>CMS</a:t>
            </a:r>
            <a:r>
              <a:rPr lang="fr-FR" sz="1400" b="1" dirty="0" smtClean="0">
                <a:solidFill>
                  <a:srgbClr val="FF0000"/>
                </a:solidFill>
                <a:sym typeface="Wingdings" pitchFamily="2" charset="2"/>
              </a:rPr>
              <a:t> = 114.6 </a:t>
            </a:r>
            <a:r>
              <a:rPr lang="fr-FR" sz="1400" b="1" dirty="0" err="1" smtClean="0">
                <a:solidFill>
                  <a:srgbClr val="FF0000"/>
                </a:solidFill>
                <a:sym typeface="Wingdings" pitchFamily="2" charset="2"/>
              </a:rPr>
              <a:t>GeV</a:t>
            </a:r>
            <a:endParaRPr lang="fr-FR" sz="14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27584" y="5661248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Pb+Pb </a:t>
            </a:r>
            <a:r>
              <a:rPr lang="fr-FR" sz="1400" b="1" dirty="0" err="1" smtClean="0">
                <a:solidFill>
                  <a:srgbClr val="0000FF"/>
                </a:solidFill>
                <a:sym typeface="Wingdings" pitchFamily="2" charset="2"/>
              </a:rPr>
              <a:t>run</a:t>
            </a:r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 : </a:t>
            </a:r>
            <a:r>
              <a:rPr lang="fr-FR" sz="1400" dirty="0" smtClean="0">
                <a:solidFill>
                  <a:srgbClr val="0000FF"/>
                </a:solidFill>
                <a:sym typeface="Wingdings" pitchFamily="2" charset="2"/>
              </a:rPr>
              <a:t>2.75 </a:t>
            </a:r>
            <a:r>
              <a:rPr lang="fr-FR" sz="1400" dirty="0" err="1" smtClean="0">
                <a:solidFill>
                  <a:srgbClr val="0000FF"/>
                </a:solidFill>
                <a:sym typeface="Wingdings" pitchFamily="2" charset="2"/>
              </a:rPr>
              <a:t>TeV</a:t>
            </a:r>
            <a:r>
              <a:rPr lang="fr-FR" sz="1400" dirty="0" smtClean="0">
                <a:solidFill>
                  <a:srgbClr val="0000FF"/>
                </a:solidFill>
                <a:sym typeface="Wingdings" pitchFamily="2" charset="2"/>
              </a:rPr>
              <a:t> pp :</a:t>
            </a:r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  E</a:t>
            </a:r>
            <a:r>
              <a:rPr lang="fr-FR" sz="1400" b="1" baseline="-25000" dirty="0" smtClean="0">
                <a:solidFill>
                  <a:srgbClr val="0000FF"/>
                </a:solidFill>
                <a:sym typeface="Wingdings" pitchFamily="2" charset="2"/>
              </a:rPr>
              <a:t>CMS</a:t>
            </a:r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 = 71.8 </a:t>
            </a:r>
            <a:r>
              <a:rPr lang="fr-FR" sz="1400" b="1" dirty="0" err="1" smtClean="0">
                <a:solidFill>
                  <a:srgbClr val="0000FF"/>
                </a:solidFill>
                <a:sym typeface="Wingdings" pitchFamily="2" charset="2"/>
              </a:rPr>
              <a:t>GeV</a:t>
            </a:r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17" name="Espace réservé du contenu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 cstate="print"/>
          <a:srcRect l="402" t="5009" r="7044" b="845"/>
          <a:stretch>
            <a:fillRect/>
          </a:stretch>
        </p:blipFill>
        <p:spPr bwMode="auto">
          <a:xfrm>
            <a:off x="4716016" y="2132856"/>
            <a:ext cx="3889525" cy="31552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ZoneTexte 19"/>
          <p:cNvSpPr txBox="1"/>
          <p:nvPr/>
        </p:nvSpPr>
        <p:spPr>
          <a:xfrm>
            <a:off x="4978532" y="5373216"/>
            <a:ext cx="3337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p+p </a:t>
            </a:r>
            <a:r>
              <a:rPr lang="fr-FR" sz="1400" b="1" dirty="0" err="1" smtClean="0">
                <a:solidFill>
                  <a:srgbClr val="FF0000"/>
                </a:solidFill>
              </a:rPr>
              <a:t>run</a:t>
            </a:r>
            <a:r>
              <a:rPr lang="fr-FR" sz="1400" b="1" dirty="0" smtClean="0">
                <a:solidFill>
                  <a:srgbClr val="FF0000"/>
                </a:solidFill>
              </a:rPr>
              <a:t> : </a:t>
            </a:r>
            <a:r>
              <a:rPr lang="fr-FR" sz="1400" dirty="0" smtClean="0">
                <a:solidFill>
                  <a:srgbClr val="FF0000"/>
                </a:solidFill>
              </a:rPr>
              <a:t>7 </a:t>
            </a:r>
            <a:r>
              <a:rPr lang="fr-FR" sz="1400" dirty="0" err="1" smtClean="0">
                <a:solidFill>
                  <a:srgbClr val="FF0000"/>
                </a:solidFill>
              </a:rPr>
              <a:t>TeV</a:t>
            </a:r>
            <a:r>
              <a:rPr lang="fr-FR" sz="1400" dirty="0" smtClean="0">
                <a:solidFill>
                  <a:srgbClr val="FF0000"/>
                </a:solidFill>
              </a:rPr>
              <a:t> p</a:t>
            </a:r>
            <a:r>
              <a:rPr lang="fr-FR" sz="1400" dirty="0" smtClean="0">
                <a:solidFill>
                  <a:srgbClr val="FF0000"/>
                </a:solidFill>
                <a:sym typeface="Wingdings" pitchFamily="2" charset="2"/>
              </a:rPr>
              <a:t>p : </a:t>
            </a:r>
            <a:r>
              <a:rPr lang="fr-FR" sz="1400" b="1" dirty="0" err="1" smtClean="0">
                <a:solidFill>
                  <a:srgbClr val="FF0000"/>
                </a:solidFill>
                <a:sym typeface="Wingdings" pitchFamily="2" charset="2"/>
              </a:rPr>
              <a:t>y</a:t>
            </a:r>
            <a:r>
              <a:rPr lang="fr-FR" sz="1400" b="1" baseline="-25000" dirty="0" err="1" smtClean="0">
                <a:solidFill>
                  <a:srgbClr val="FF0000"/>
                </a:solidFill>
                <a:sym typeface="Wingdings" pitchFamily="2" charset="2"/>
              </a:rPr>
              <a:t>CMS</a:t>
            </a:r>
            <a:r>
              <a:rPr lang="fr-FR" sz="1400" b="1" dirty="0" smtClean="0">
                <a:solidFill>
                  <a:srgbClr val="FF0000"/>
                </a:solidFill>
                <a:sym typeface="Wingdings" pitchFamily="2" charset="2"/>
              </a:rPr>
              <a:t> = 4.8 </a:t>
            </a: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fr-FR" dirty="0" err="1" smtClean="0"/>
              <a:t>Energy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5004048" y="566124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Pb+Pb </a:t>
            </a:r>
            <a:r>
              <a:rPr lang="fr-FR" sz="1400" b="1" dirty="0" err="1" smtClean="0">
                <a:solidFill>
                  <a:srgbClr val="0000FF"/>
                </a:solidFill>
                <a:sym typeface="Wingdings" pitchFamily="2" charset="2"/>
              </a:rPr>
              <a:t>run</a:t>
            </a:r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 : </a:t>
            </a:r>
            <a:r>
              <a:rPr lang="fr-FR" sz="1400" dirty="0" smtClean="0">
                <a:solidFill>
                  <a:srgbClr val="0000FF"/>
                </a:solidFill>
                <a:sym typeface="Wingdings" pitchFamily="2" charset="2"/>
              </a:rPr>
              <a:t>2.75 </a:t>
            </a:r>
            <a:r>
              <a:rPr lang="fr-FR" sz="1400" dirty="0" err="1" smtClean="0">
                <a:solidFill>
                  <a:srgbClr val="0000FF"/>
                </a:solidFill>
                <a:sym typeface="Wingdings" pitchFamily="2" charset="2"/>
              </a:rPr>
              <a:t>TeV</a:t>
            </a:r>
            <a:r>
              <a:rPr lang="fr-FR" sz="1400" dirty="0" smtClean="0">
                <a:solidFill>
                  <a:srgbClr val="0000FF"/>
                </a:solidFill>
                <a:sym typeface="Wingdings" pitchFamily="2" charset="2"/>
              </a:rPr>
              <a:t> pp :</a:t>
            </a:r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fr-FR" sz="1400" b="1" dirty="0" err="1" smtClean="0">
                <a:solidFill>
                  <a:srgbClr val="0000FF"/>
                </a:solidFill>
                <a:sym typeface="Wingdings" pitchFamily="2" charset="2"/>
              </a:rPr>
              <a:t>y</a:t>
            </a:r>
            <a:r>
              <a:rPr lang="fr-FR" sz="1400" b="1" baseline="-25000" dirty="0" err="1" smtClean="0">
                <a:solidFill>
                  <a:srgbClr val="0000FF"/>
                </a:solidFill>
                <a:sym typeface="Wingdings" pitchFamily="2" charset="2"/>
              </a:rPr>
              <a:t>CMS</a:t>
            </a:r>
            <a:r>
              <a:rPr lang="fr-FR" sz="1400" b="1" dirty="0" smtClean="0">
                <a:solidFill>
                  <a:srgbClr val="0000FF"/>
                </a:solidFill>
                <a:sym typeface="Wingdings" pitchFamily="2" charset="2"/>
              </a:rPr>
              <a:t> = 4.3 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fr-FR" dirty="0" smtClean="0"/>
              <a:t>Pseudo-</a:t>
            </a:r>
            <a:r>
              <a:rPr lang="fr-FR" dirty="0" err="1" smtClean="0"/>
              <a:t>rapidity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1"/>
          </p:nvPr>
        </p:nvSpPr>
        <p:spPr>
          <a:solidFill>
            <a:srgbClr val="F2F2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ymbol" pitchFamily="18" charset="2"/>
              </a:rPr>
              <a:t>h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= 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ymbol" pitchFamily="18" charset="2"/>
              </a:rPr>
              <a:t>h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</a:t>
            </a:r>
            <a:r>
              <a:rPr lang="fr-FR" i="1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CMS</a:t>
            </a:r>
            <a:endParaRPr lang="fr-FR" i="1" baseline="-25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buNone/>
            </a:pP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forward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region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ymbol" pitchFamily="18" charset="2"/>
                <a:sym typeface="Symbol"/>
              </a:rPr>
              <a:t>h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*&gt;0</a:t>
            </a:r>
          </a:p>
          <a:p>
            <a:pPr algn="ctr">
              <a:buNone/>
            </a:pP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backward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region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: 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ymbol" pitchFamily="18" charset="2"/>
                <a:sym typeface="Symbol"/>
              </a:rPr>
              <a:t>h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*&lt;0</a:t>
            </a:r>
          </a:p>
          <a:p>
            <a:endParaRPr lang="fr-FR" i="1" dirty="0" smtClean="0">
              <a:sym typeface="Symbol"/>
            </a:endParaRPr>
          </a:p>
          <a:p>
            <a:r>
              <a:rPr lang="fr-FR" i="1" dirty="0" err="1" smtClean="0">
                <a:sym typeface="Symbol"/>
              </a:rPr>
              <a:t>Very</a:t>
            </a:r>
            <a:r>
              <a:rPr lang="fr-FR" i="1" dirty="0" smtClean="0">
                <a:sym typeface="Symbol"/>
              </a:rPr>
              <a:t> </a:t>
            </a:r>
            <a:r>
              <a:rPr lang="fr-FR" i="1" dirty="0" err="1" smtClean="0">
                <a:sym typeface="Symbol"/>
              </a:rPr>
              <a:t>high</a:t>
            </a:r>
            <a:r>
              <a:rPr lang="fr-FR" i="1" dirty="0" smtClean="0">
                <a:sym typeface="Symbol"/>
              </a:rPr>
              <a:t> </a:t>
            </a:r>
            <a:r>
              <a:rPr lang="fr-FR" i="1" dirty="0" err="1" smtClean="0">
                <a:sym typeface="Symbol"/>
              </a:rPr>
              <a:t>boost</a:t>
            </a:r>
            <a:r>
              <a:rPr lang="fr-FR" i="1" dirty="0" smtClean="0">
                <a:sym typeface="Symbol"/>
              </a:rPr>
              <a:t>:</a:t>
            </a:r>
          </a:p>
          <a:p>
            <a:pPr lvl="1"/>
            <a:r>
              <a:rPr lang="fr-FR" i="1" dirty="0" err="1" smtClean="0">
                <a:sym typeface="Symbol"/>
              </a:rPr>
              <a:t>With</a:t>
            </a:r>
            <a:r>
              <a:rPr lang="fr-FR" i="1" dirty="0" smtClean="0">
                <a:sym typeface="Symbol"/>
              </a:rPr>
              <a:t> 7 </a:t>
            </a:r>
            <a:r>
              <a:rPr lang="fr-FR" i="1" dirty="0" err="1" smtClean="0">
                <a:sym typeface="Symbol"/>
              </a:rPr>
              <a:t>TeV</a:t>
            </a:r>
            <a:r>
              <a:rPr lang="fr-FR" i="1" dirty="0" smtClean="0">
                <a:sym typeface="Symbol"/>
              </a:rPr>
              <a:t> </a:t>
            </a:r>
            <a:r>
              <a:rPr lang="fr-FR" i="1" dirty="0" err="1" smtClean="0">
                <a:sym typeface="Symbol"/>
              </a:rPr>
              <a:t>beam</a:t>
            </a:r>
            <a:r>
              <a:rPr lang="fr-FR" i="1" dirty="0" smtClean="0">
                <a:sym typeface="Symbol"/>
              </a:rPr>
              <a:t> : </a:t>
            </a:r>
            <a:r>
              <a:rPr lang="fr-FR" dirty="0" smtClean="0">
                <a:latin typeface="Symbol" pitchFamily="18" charset="2"/>
                <a:sym typeface="Symbol"/>
              </a:rPr>
              <a:t>g</a:t>
            </a:r>
            <a:r>
              <a:rPr lang="fr-FR" i="1" dirty="0" smtClean="0">
                <a:sym typeface="Symbol"/>
              </a:rPr>
              <a:t> = 61.1</a:t>
            </a:r>
          </a:p>
          <a:p>
            <a:pPr lvl="1"/>
            <a:r>
              <a:rPr lang="fr-FR" i="1" dirty="0" err="1" smtClean="0">
                <a:sym typeface="Symbol"/>
              </a:rPr>
              <a:t>With</a:t>
            </a:r>
            <a:r>
              <a:rPr lang="fr-FR" i="1" dirty="0" smtClean="0">
                <a:sym typeface="Symbol"/>
              </a:rPr>
              <a:t> 2.75 </a:t>
            </a:r>
            <a:r>
              <a:rPr lang="fr-FR" i="1" dirty="0" err="1" smtClean="0">
                <a:sym typeface="Symbol"/>
              </a:rPr>
              <a:t>TeV</a:t>
            </a:r>
            <a:r>
              <a:rPr lang="fr-FR" i="1" dirty="0" smtClean="0">
                <a:sym typeface="Symbol"/>
              </a:rPr>
              <a:t> </a:t>
            </a:r>
            <a:r>
              <a:rPr lang="fr-FR" i="1" dirty="0" err="1" smtClean="0">
                <a:sym typeface="Symbol"/>
              </a:rPr>
              <a:t>beam</a:t>
            </a:r>
            <a:r>
              <a:rPr lang="fr-FR" i="1" dirty="0" smtClean="0">
                <a:sym typeface="Symbol"/>
              </a:rPr>
              <a:t>: </a:t>
            </a:r>
            <a:r>
              <a:rPr lang="fr-FR" dirty="0" smtClean="0">
                <a:latin typeface="Symbol" pitchFamily="18" charset="2"/>
                <a:sym typeface="Symbol"/>
              </a:rPr>
              <a:t>g</a:t>
            </a:r>
            <a:r>
              <a:rPr lang="fr-FR" i="1" dirty="0" smtClean="0">
                <a:sym typeface="Symbol"/>
              </a:rPr>
              <a:t> = 38.3</a:t>
            </a:r>
          </a:p>
          <a:p>
            <a:endParaRPr lang="fr-FR" i="1" dirty="0" smtClean="0">
              <a:sym typeface="Symbol"/>
            </a:endParaRPr>
          </a:p>
          <a:p>
            <a:r>
              <a:rPr lang="fr-FR" i="1" dirty="0" err="1" smtClean="0">
                <a:solidFill>
                  <a:srgbClr val="FF0000"/>
                </a:solidFill>
                <a:sym typeface="Symbol"/>
              </a:rPr>
              <a:t>Very</a:t>
            </a:r>
            <a:r>
              <a:rPr lang="fr-FR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  <a:sym typeface="Symbol"/>
              </a:rPr>
              <a:t>well</a:t>
            </a:r>
            <a:r>
              <a:rPr lang="fr-FR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  <a:sym typeface="Symbol"/>
              </a:rPr>
              <a:t>placed</a:t>
            </a:r>
            <a:r>
              <a:rPr lang="fr-FR" i="1" baseline="0" dirty="0" smtClean="0">
                <a:solidFill>
                  <a:srgbClr val="FF0000"/>
                </a:solidFill>
                <a:sym typeface="Symbol"/>
              </a:rPr>
              <a:t> to </a:t>
            </a:r>
            <a:r>
              <a:rPr lang="fr-FR" i="1" baseline="0" dirty="0" err="1" smtClean="0">
                <a:solidFill>
                  <a:srgbClr val="FF0000"/>
                </a:solidFill>
                <a:sym typeface="Symbol"/>
              </a:rPr>
              <a:t>access</a:t>
            </a:r>
            <a:r>
              <a:rPr lang="fr-FR" i="1" baseline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i="1" baseline="0" dirty="0" err="1" smtClean="0">
                <a:solidFill>
                  <a:srgbClr val="FF0000"/>
                </a:solidFill>
                <a:sym typeface="Symbol"/>
              </a:rPr>
              <a:t>backward</a:t>
            </a:r>
            <a:r>
              <a:rPr lang="fr-FR" i="1" baseline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i="1" baseline="0" dirty="0" err="1" smtClean="0">
                <a:solidFill>
                  <a:srgbClr val="FF0000"/>
                </a:solidFill>
                <a:sym typeface="Symbol"/>
              </a:rPr>
              <a:t>physics</a:t>
            </a:r>
            <a:endParaRPr lang="fr-FR" i="1" baseline="0" dirty="0" smtClean="0">
              <a:solidFill>
                <a:srgbClr val="FF0000"/>
              </a:solidFill>
              <a:sym typeface="Symbol"/>
            </a:endParaRPr>
          </a:p>
          <a:p>
            <a:endParaRPr lang="fr-FR" i="1" dirty="0" smtClean="0">
              <a:sym typeface="Symbol"/>
            </a:endParaRPr>
          </a:p>
          <a:p>
            <a:r>
              <a:rPr lang="fr-FR" i="1" dirty="0" err="1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Forward</a:t>
            </a:r>
            <a:r>
              <a:rPr lang="fr-FR" i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</a:t>
            </a:r>
            <a:r>
              <a:rPr lang="fr-FR" i="1" dirty="0" err="1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physics</a:t>
            </a:r>
            <a:r>
              <a:rPr lang="fr-FR" i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</a:t>
            </a:r>
            <a:r>
              <a:rPr lang="fr-FR" i="1" dirty="0" err="1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difficult</a:t>
            </a:r>
            <a:r>
              <a:rPr lang="fr-FR" i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to </a:t>
            </a:r>
            <a:r>
              <a:rPr lang="fr-FR" i="1" dirty="0" err="1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access</a:t>
            </a:r>
            <a:endParaRPr lang="fr-FR" i="1" dirty="0" smtClean="0">
              <a:solidFill>
                <a:schemeClr val="accent3">
                  <a:lumMod val="75000"/>
                </a:schemeClr>
              </a:solidFill>
              <a:sym typeface="Symbol"/>
            </a:endParaRPr>
          </a:p>
          <a:p>
            <a:pPr lvl="1"/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 l="457" t="5228" r="5796" b="1185"/>
          <a:stretch>
            <a:fillRect/>
          </a:stretch>
        </p:blipFill>
        <p:spPr bwMode="auto">
          <a:xfrm>
            <a:off x="4300322" y="3501008"/>
            <a:ext cx="3439616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267" t="5565" r="6075" b="1293"/>
          <a:stretch>
            <a:fillRect/>
          </a:stretch>
        </p:blipFill>
        <p:spPr bwMode="auto">
          <a:xfrm>
            <a:off x="4283968" y="980728"/>
            <a:ext cx="345006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ZoneTexte 22"/>
          <p:cNvSpPr txBox="1"/>
          <p:nvPr/>
        </p:nvSpPr>
        <p:spPr>
          <a:xfrm>
            <a:off x="6372200" y="1268760"/>
            <a:ext cx="64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7 </a:t>
            </a:r>
            <a:r>
              <a:rPr lang="fr-FR" sz="1600" b="1" dirty="0" err="1" smtClean="0"/>
              <a:t>TeV</a:t>
            </a:r>
            <a:endParaRPr lang="fr-FR" sz="16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6084168" y="3789040"/>
            <a:ext cx="905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2.75 </a:t>
            </a:r>
            <a:r>
              <a:rPr lang="fr-FR" sz="1600" b="1" dirty="0" err="1" smtClean="0"/>
              <a:t>TeV</a:t>
            </a:r>
            <a:endParaRPr lang="fr-FR" sz="16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5449739" y="1196752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Symbol" pitchFamily="18" charset="2"/>
              </a:rPr>
              <a:t>h</a:t>
            </a:r>
            <a:r>
              <a:rPr lang="fr-FR" sz="1400" dirty="0" smtClean="0"/>
              <a:t>*=-4.5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27770" y="1916832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C0099"/>
                </a:solidFill>
                <a:latin typeface="Symbol" pitchFamily="18" charset="2"/>
              </a:rPr>
              <a:t>h</a:t>
            </a:r>
            <a:r>
              <a:rPr lang="fr-FR" sz="1400" dirty="0" smtClean="0">
                <a:solidFill>
                  <a:srgbClr val="CC0099"/>
                </a:solidFill>
              </a:rPr>
              <a:t>*=-4</a:t>
            </a:r>
            <a:endParaRPr lang="fr-FR" sz="1400" dirty="0">
              <a:solidFill>
                <a:srgbClr val="CC0099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363674" y="4149080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C0099"/>
                </a:solidFill>
                <a:latin typeface="Symbol" pitchFamily="18" charset="2"/>
              </a:rPr>
              <a:t>h</a:t>
            </a:r>
            <a:r>
              <a:rPr lang="fr-FR" sz="1400" dirty="0" smtClean="0">
                <a:solidFill>
                  <a:srgbClr val="CC0099"/>
                </a:solidFill>
              </a:rPr>
              <a:t>*=-4</a:t>
            </a:r>
            <a:endParaRPr lang="fr-FR" sz="1400" dirty="0">
              <a:solidFill>
                <a:srgbClr val="CC0099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227770" y="4509120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Symbol" pitchFamily="18" charset="2"/>
              </a:rPr>
              <a:t>h</a:t>
            </a:r>
            <a:r>
              <a:rPr lang="fr-FR" sz="1400" dirty="0" smtClean="0"/>
              <a:t>*=-3.5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7811946" y="3140968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Symbol" pitchFamily="18" charset="2"/>
              </a:rPr>
              <a:t>h</a:t>
            </a:r>
            <a:r>
              <a:rPr lang="fr-FR" sz="1400" dirty="0" smtClean="0"/>
              <a:t>*=0</a:t>
            </a:r>
            <a:endParaRPr lang="fr-FR" sz="1400" dirty="0"/>
          </a:p>
        </p:txBody>
      </p:sp>
      <p:cxnSp>
        <p:nvCxnSpPr>
          <p:cNvPr id="31" name="Connecteur droit avec flèche 30"/>
          <p:cNvCxnSpPr/>
          <p:nvPr/>
        </p:nvCxnSpPr>
        <p:spPr>
          <a:xfrm rot="10800000" flipV="1">
            <a:off x="7595922" y="3333749"/>
            <a:ext cx="285800" cy="952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7811946" y="5641503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Symbol" pitchFamily="18" charset="2"/>
              </a:rPr>
              <a:t>h</a:t>
            </a:r>
            <a:r>
              <a:rPr lang="fr-FR" sz="1400" dirty="0" smtClean="0"/>
              <a:t>*=0</a:t>
            </a:r>
            <a:endParaRPr lang="fr-FR" sz="1400" dirty="0"/>
          </a:p>
        </p:txBody>
      </p:sp>
      <p:cxnSp>
        <p:nvCxnSpPr>
          <p:cNvPr id="35" name="Connecteur droit avec flèche 34"/>
          <p:cNvCxnSpPr/>
          <p:nvPr/>
        </p:nvCxnSpPr>
        <p:spPr>
          <a:xfrm rot="10800000" flipV="1">
            <a:off x="7595922" y="5834284"/>
            <a:ext cx="285800" cy="952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7668344" y="1259468"/>
            <a:ext cx="104547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y</a:t>
            </a:r>
            <a:r>
              <a:rPr lang="fr-FR" b="1" baseline="-25000" dirty="0" err="1" smtClean="0"/>
              <a:t>CMS</a:t>
            </a:r>
            <a:r>
              <a:rPr lang="fr-FR" b="1" dirty="0" smtClean="0"/>
              <a:t>= 4.8</a:t>
            </a:r>
            <a:endParaRPr lang="fr-FR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7668344" y="3779748"/>
            <a:ext cx="104547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y</a:t>
            </a:r>
            <a:r>
              <a:rPr lang="fr-FR" b="1" baseline="-25000" dirty="0" err="1" smtClean="0"/>
              <a:t>CMS</a:t>
            </a:r>
            <a:r>
              <a:rPr lang="fr-FR" b="1" dirty="0" smtClean="0"/>
              <a:t>= 4.3</a:t>
            </a:r>
            <a:endParaRPr lang="fr-FR" b="1" dirty="0"/>
          </a:p>
        </p:txBody>
      </p:sp>
      <p:sp>
        <p:nvSpPr>
          <p:cNvPr id="38" name="ZoneTexte 37"/>
          <p:cNvSpPr txBox="1"/>
          <p:nvPr/>
        </p:nvSpPr>
        <p:spPr>
          <a:xfrm rot="16200000">
            <a:off x="4420229" y="1492539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fr-FR" sz="1400" dirty="0" smtClean="0">
                <a:solidFill>
                  <a:srgbClr val="FF0000"/>
                </a:solidFill>
              </a:rPr>
              <a:t>*=-4.8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 rot="16200000">
            <a:off x="4420229" y="4012819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fr-FR" sz="1400" dirty="0" smtClean="0">
                <a:solidFill>
                  <a:srgbClr val="FF0000"/>
                </a:solidFill>
              </a:rPr>
              <a:t>*=-4.3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2" name="Espace réservé de la date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Detector </a:t>
            </a:r>
            <a:r>
              <a:rPr lang="fr-FR" dirty="0" err="1" smtClean="0"/>
              <a:t>constraint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Geometry</a:t>
            </a:r>
            <a:endParaRPr lang="fr-FR" dirty="0" smtClean="0"/>
          </a:p>
          <a:p>
            <a:pPr lvl="1"/>
            <a:r>
              <a:rPr lang="fr-FR" sz="2000" dirty="0" smtClean="0"/>
              <a:t>The </a:t>
            </a:r>
            <a:r>
              <a:rPr lang="fr-FR" sz="2000" dirty="0" err="1" smtClean="0"/>
              <a:t>geometry</a:t>
            </a:r>
            <a:r>
              <a:rPr lang="fr-FR" sz="2000" dirty="0" smtClean="0"/>
              <a:t> of the detector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related</a:t>
            </a:r>
            <a:r>
              <a:rPr lang="fr-FR" sz="2000" dirty="0" smtClean="0"/>
              <a:t> to the </a:t>
            </a:r>
            <a:r>
              <a:rPr lang="fr-FR" sz="2000" dirty="0" err="1" smtClean="0"/>
              <a:t>geometry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magnet</a:t>
            </a:r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pPr lvl="1">
              <a:buNone/>
            </a:pPr>
            <a:endParaRPr lang="fr-FR" sz="2000" dirty="0" smtClean="0"/>
          </a:p>
          <a:p>
            <a:pPr lvl="1"/>
            <a:r>
              <a:rPr lang="fr-FR" sz="2000" dirty="0" smtClean="0"/>
              <a:t>The </a:t>
            </a:r>
            <a:r>
              <a:rPr lang="fr-FR" sz="2000" dirty="0" err="1" smtClean="0"/>
              <a:t>magnet</a:t>
            </a:r>
            <a:r>
              <a:rPr lang="fr-FR" sz="2000" dirty="0" smtClean="0"/>
              <a:t> </a:t>
            </a:r>
            <a:r>
              <a:rPr lang="fr-FR" sz="2000" dirty="0" err="1" smtClean="0"/>
              <a:t>geometry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constrained</a:t>
            </a:r>
            <a:r>
              <a:rPr lang="fr-FR" sz="2000" dirty="0" smtClean="0"/>
              <a:t> by the </a:t>
            </a:r>
            <a:r>
              <a:rPr lang="fr-FR" sz="2000" dirty="0" err="1" smtClean="0"/>
              <a:t>outgoing</a:t>
            </a:r>
            <a:r>
              <a:rPr lang="fr-FR" sz="2000" dirty="0" smtClean="0"/>
              <a:t> </a:t>
            </a:r>
            <a:r>
              <a:rPr lang="fr-FR" sz="2000" dirty="0" err="1" smtClean="0"/>
              <a:t>particle</a:t>
            </a:r>
            <a:r>
              <a:rPr lang="fr-FR" sz="2000" dirty="0" smtClean="0"/>
              <a:t> </a:t>
            </a:r>
            <a:r>
              <a:rPr lang="fr-FR" sz="2000" dirty="0" err="1" smtClean="0"/>
              <a:t>momentum</a:t>
            </a:r>
            <a:endParaRPr lang="fr-FR" sz="2000" dirty="0" smtClean="0"/>
          </a:p>
          <a:p>
            <a:pPr lvl="2">
              <a:buNone/>
            </a:pP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r>
              <a:rPr lang="fr-FR" sz="2000" b="1" dirty="0" smtClean="0"/>
              <a:t>In </a:t>
            </a:r>
            <a:r>
              <a:rPr lang="fr-FR" sz="2000" b="1" dirty="0" err="1" smtClean="0"/>
              <a:t>principle</a:t>
            </a:r>
            <a:endParaRPr lang="fr-FR" sz="2000" b="1" dirty="0" smtClean="0"/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If </a:t>
            </a:r>
            <a:r>
              <a:rPr lang="fr-FR" b="1" dirty="0" err="1" smtClean="0">
                <a:solidFill>
                  <a:srgbClr val="FF0000"/>
                </a:solidFill>
              </a:rPr>
              <a:t>p</a:t>
            </a:r>
            <a:r>
              <a:rPr lang="fr-FR" b="1" baseline="-25000" dirty="0" err="1" smtClean="0">
                <a:solidFill>
                  <a:srgbClr val="FF0000"/>
                </a:solidFill>
              </a:rPr>
              <a:t>T</a:t>
            </a:r>
            <a:r>
              <a:rPr lang="fr-FR" b="1" dirty="0" smtClean="0">
                <a:solidFill>
                  <a:srgbClr val="FF0000"/>
                </a:solidFill>
              </a:rPr>
              <a:t> &gt; </a:t>
            </a:r>
            <a:r>
              <a:rPr lang="fr-FR" b="1" dirty="0" err="1" smtClean="0">
                <a:solidFill>
                  <a:srgbClr val="FF0000"/>
                </a:solidFill>
              </a:rPr>
              <a:t>p</a:t>
            </a:r>
            <a:r>
              <a:rPr lang="fr-FR" b="1" baseline="-25000" dirty="0" err="1" smtClean="0">
                <a:solidFill>
                  <a:srgbClr val="FF0000"/>
                </a:solidFill>
              </a:rPr>
              <a:t>L</a:t>
            </a:r>
            <a:r>
              <a:rPr lang="fr-FR" b="1" dirty="0" smtClean="0">
                <a:solidFill>
                  <a:srgbClr val="FF0000"/>
                </a:solidFill>
              </a:rPr>
              <a:t> use a </a:t>
            </a:r>
            <a:r>
              <a:rPr lang="fr-FR" b="1" dirty="0" err="1" smtClean="0">
                <a:solidFill>
                  <a:srgbClr val="FF0000"/>
                </a:solidFill>
              </a:rPr>
              <a:t>solenoid</a:t>
            </a:r>
            <a:endParaRPr lang="fr-FR" b="1" dirty="0" smtClean="0">
              <a:solidFill>
                <a:srgbClr val="FF0000"/>
              </a:solidFill>
            </a:endParaRPr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If </a:t>
            </a:r>
            <a:r>
              <a:rPr lang="fr-FR" b="1" dirty="0" err="1" smtClean="0">
                <a:solidFill>
                  <a:srgbClr val="FF0000"/>
                </a:solidFill>
              </a:rPr>
              <a:t>p</a:t>
            </a:r>
            <a:r>
              <a:rPr lang="fr-FR" b="1" baseline="-25000" dirty="0" err="1" smtClean="0">
                <a:solidFill>
                  <a:srgbClr val="FF0000"/>
                </a:solidFill>
              </a:rPr>
              <a:t>L</a:t>
            </a:r>
            <a:r>
              <a:rPr lang="fr-FR" b="1" dirty="0" smtClean="0">
                <a:solidFill>
                  <a:srgbClr val="FF0000"/>
                </a:solidFill>
              </a:rPr>
              <a:t> &gt; </a:t>
            </a:r>
            <a:r>
              <a:rPr lang="fr-FR" b="1" dirty="0" err="1" smtClean="0">
                <a:solidFill>
                  <a:srgbClr val="FF0000"/>
                </a:solidFill>
              </a:rPr>
              <a:t>p</a:t>
            </a:r>
            <a:r>
              <a:rPr lang="fr-FR" b="1" baseline="-25000" dirty="0" err="1" smtClean="0">
                <a:solidFill>
                  <a:srgbClr val="FF0000"/>
                </a:solidFill>
              </a:rPr>
              <a:t>T</a:t>
            </a:r>
            <a:r>
              <a:rPr lang="fr-FR" b="1" dirty="0" smtClean="0">
                <a:solidFill>
                  <a:srgbClr val="FF0000"/>
                </a:solidFill>
              </a:rPr>
              <a:t> use a </a:t>
            </a:r>
            <a:r>
              <a:rPr lang="fr-FR" b="1" dirty="0" err="1" smtClean="0">
                <a:solidFill>
                  <a:srgbClr val="FF0000"/>
                </a:solidFill>
              </a:rPr>
              <a:t>dipole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23" name="Rectangle 22"/>
          <p:cNvSpPr/>
          <p:nvPr/>
        </p:nvSpPr>
        <p:spPr>
          <a:xfrm>
            <a:off x="683568" y="2636912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 smtClean="0">
                <a:solidFill>
                  <a:srgbClr val="FF0000"/>
                </a:solidFill>
              </a:rPr>
              <a:t>solenoid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1600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fr-FR" sz="1600" dirty="0" smtClean="0">
                <a:solidFill>
                  <a:srgbClr val="FF0000"/>
                </a:solidFill>
              </a:rPr>
              <a:t>detector </a:t>
            </a:r>
            <a:r>
              <a:rPr lang="fr-FR" sz="1600" dirty="0" err="1" smtClean="0">
                <a:solidFill>
                  <a:srgbClr val="FF0000"/>
                </a:solidFill>
              </a:rPr>
              <a:t>parallel</a:t>
            </a:r>
            <a:r>
              <a:rPr lang="fr-FR" sz="1600" dirty="0" smtClean="0">
                <a:solidFill>
                  <a:srgbClr val="FF0000"/>
                </a:solidFill>
              </a:rPr>
              <a:t> to the </a:t>
            </a:r>
            <a:r>
              <a:rPr lang="fr-FR" sz="1600" dirty="0" err="1" smtClean="0">
                <a:solidFill>
                  <a:srgbClr val="FF0000"/>
                </a:solidFill>
              </a:rPr>
              <a:t>beam</a:t>
            </a:r>
            <a:endParaRPr lang="fr-FR" sz="1600" dirty="0" smtClean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88024" y="2636912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 smtClean="0">
                <a:solidFill>
                  <a:srgbClr val="3333CC"/>
                </a:solidFill>
              </a:rPr>
              <a:t>dipole</a:t>
            </a:r>
            <a:r>
              <a:rPr lang="fr-FR" sz="1600" dirty="0" smtClean="0">
                <a:solidFill>
                  <a:srgbClr val="3333CC"/>
                </a:solidFill>
              </a:rPr>
              <a:t> </a:t>
            </a:r>
          </a:p>
          <a:p>
            <a:r>
              <a:rPr lang="fr-FR" sz="1600" dirty="0" smtClean="0">
                <a:solidFill>
                  <a:srgbClr val="3333CC"/>
                </a:solidFill>
                <a:sym typeface="Wingdings" pitchFamily="2" charset="2"/>
              </a:rPr>
              <a:t> </a:t>
            </a:r>
            <a:r>
              <a:rPr lang="fr-FR" sz="1600" dirty="0" smtClean="0">
                <a:solidFill>
                  <a:srgbClr val="3333CC"/>
                </a:solidFill>
              </a:rPr>
              <a:t>detector transverse to the </a:t>
            </a:r>
            <a:r>
              <a:rPr lang="fr-FR" sz="1600" dirty="0" err="1" smtClean="0">
                <a:solidFill>
                  <a:srgbClr val="3333CC"/>
                </a:solidFill>
              </a:rPr>
              <a:t>beam</a:t>
            </a:r>
            <a:endParaRPr lang="fr-FR" sz="1600" dirty="0" smtClean="0">
              <a:solidFill>
                <a:srgbClr val="3333CC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691680" y="4274260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16200000" flipV="1">
            <a:off x="1475656" y="4058236"/>
            <a:ext cx="440432" cy="8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3568" y="4356393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large </a:t>
            </a:r>
            <a:r>
              <a:rPr lang="fr-FR" sz="1600" dirty="0" err="1" smtClean="0">
                <a:solidFill>
                  <a:srgbClr val="FF0000"/>
                </a:solidFill>
              </a:rPr>
              <a:t>p</a:t>
            </a:r>
            <a:r>
              <a:rPr lang="fr-FR" sz="1600" baseline="-25000" dirty="0" err="1" smtClean="0">
                <a:solidFill>
                  <a:srgbClr val="FF0000"/>
                </a:solidFill>
              </a:rPr>
              <a:t>T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</a:rPr>
              <a:t>particles</a:t>
            </a:r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fr-FR" sz="1600" dirty="0" err="1" smtClean="0">
                <a:solidFill>
                  <a:srgbClr val="FF0000"/>
                </a:solidFill>
                <a:sym typeface="Wingdings" pitchFamily="2" charset="2"/>
              </a:rPr>
              <a:t>Solenoid</a:t>
            </a:r>
            <a:r>
              <a:rPr lang="fr-FR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  <a:sym typeface="Wingdings" pitchFamily="2" charset="2"/>
              </a:rPr>
              <a:t>is</a:t>
            </a:r>
            <a:r>
              <a:rPr lang="fr-FR" sz="16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  <a:sym typeface="Wingdings" pitchFamily="2" charset="2"/>
              </a:rPr>
              <a:t>better</a:t>
            </a:r>
            <a:endParaRPr lang="fr-FR" sz="1600" dirty="0" smtClean="0">
              <a:solidFill>
                <a:srgbClr val="FF0000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6012160" y="4356393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16200000" flipV="1">
            <a:off x="5796136" y="4140369"/>
            <a:ext cx="440432" cy="8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364088" y="4428401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3333CC"/>
                </a:solidFill>
              </a:rPr>
              <a:t>large </a:t>
            </a:r>
            <a:r>
              <a:rPr lang="fr-FR" sz="1600" dirty="0" err="1" smtClean="0">
                <a:solidFill>
                  <a:srgbClr val="3333CC"/>
                </a:solidFill>
              </a:rPr>
              <a:t>p</a:t>
            </a:r>
            <a:r>
              <a:rPr lang="fr-FR" sz="1600" baseline="-25000" dirty="0" err="1" smtClean="0">
                <a:solidFill>
                  <a:srgbClr val="3333CC"/>
                </a:solidFill>
              </a:rPr>
              <a:t>L</a:t>
            </a:r>
            <a:r>
              <a:rPr lang="fr-FR" sz="1600" dirty="0" smtClean="0">
                <a:solidFill>
                  <a:srgbClr val="3333CC"/>
                </a:solidFill>
              </a:rPr>
              <a:t> </a:t>
            </a:r>
            <a:r>
              <a:rPr lang="fr-FR" sz="1600" dirty="0" err="1" smtClean="0">
                <a:solidFill>
                  <a:srgbClr val="3333CC"/>
                </a:solidFill>
              </a:rPr>
              <a:t>particles</a:t>
            </a:r>
            <a:endParaRPr lang="fr-FR" sz="1600" dirty="0" smtClean="0">
              <a:solidFill>
                <a:srgbClr val="3333CC"/>
              </a:solidFill>
            </a:endParaRPr>
          </a:p>
          <a:p>
            <a:r>
              <a:rPr lang="fr-FR" sz="1600" dirty="0" smtClean="0">
                <a:solidFill>
                  <a:srgbClr val="3333CC"/>
                </a:solidFill>
                <a:sym typeface="Wingdings" pitchFamily="2" charset="2"/>
              </a:rPr>
              <a:t> </a:t>
            </a:r>
            <a:r>
              <a:rPr lang="fr-FR" sz="1600" dirty="0" err="1" smtClean="0">
                <a:solidFill>
                  <a:srgbClr val="3333CC"/>
                </a:solidFill>
                <a:sym typeface="Wingdings" pitchFamily="2" charset="2"/>
              </a:rPr>
              <a:t>Dipole</a:t>
            </a:r>
            <a:r>
              <a:rPr lang="fr-FR" sz="1600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fr-FR" sz="1600" dirty="0" err="1" smtClean="0">
                <a:solidFill>
                  <a:srgbClr val="3333CC"/>
                </a:solidFill>
                <a:sym typeface="Wingdings" pitchFamily="2" charset="2"/>
              </a:rPr>
              <a:t>is</a:t>
            </a:r>
            <a:r>
              <a:rPr lang="fr-FR" sz="1600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fr-FR" sz="1600" dirty="0" err="1" smtClean="0">
                <a:solidFill>
                  <a:srgbClr val="3333CC"/>
                </a:solidFill>
                <a:sym typeface="Wingdings" pitchFamily="2" charset="2"/>
              </a:rPr>
              <a:t>better</a:t>
            </a:r>
            <a:endParaRPr lang="fr-FR" sz="1600" dirty="0" smtClean="0">
              <a:solidFill>
                <a:srgbClr val="3333CC"/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2102060" y="3922604"/>
            <a:ext cx="309700" cy="369332"/>
            <a:chOff x="3491880" y="4005064"/>
            <a:chExt cx="309700" cy="369332"/>
          </a:xfrm>
        </p:grpSpPr>
        <p:sp>
          <p:nvSpPr>
            <p:cNvPr id="52" name="ZoneTexte 51"/>
            <p:cNvSpPr txBox="1"/>
            <p:nvPr/>
          </p:nvSpPr>
          <p:spPr>
            <a:xfrm>
              <a:off x="3491880" y="400506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cxnSp>
          <p:nvCxnSpPr>
            <p:cNvPr id="54" name="Connecteur droit avec flèche 53"/>
            <p:cNvCxnSpPr/>
            <p:nvPr/>
          </p:nvCxnSpPr>
          <p:spPr>
            <a:xfrm>
              <a:off x="3491880" y="4075484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e 63"/>
          <p:cNvGrpSpPr/>
          <p:nvPr/>
        </p:nvGrpSpPr>
        <p:grpSpPr>
          <a:xfrm>
            <a:off x="755576" y="1844824"/>
            <a:ext cx="2232248" cy="720080"/>
            <a:chOff x="755576" y="1844824"/>
            <a:chExt cx="2232248" cy="720080"/>
          </a:xfrm>
        </p:grpSpPr>
        <p:sp>
          <p:nvSpPr>
            <p:cNvPr id="6" name="Organigramme : Stockage à accès direct 5"/>
            <p:cNvSpPr/>
            <p:nvPr/>
          </p:nvSpPr>
          <p:spPr>
            <a:xfrm>
              <a:off x="1187624" y="1988840"/>
              <a:ext cx="1224136" cy="576064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avec flèche 7"/>
            <p:cNvCxnSpPr>
              <a:stCxn id="6" idx="3"/>
            </p:cNvCxnSpPr>
            <p:nvPr/>
          </p:nvCxnSpPr>
          <p:spPr>
            <a:xfrm>
              <a:off x="2003715" y="2276872"/>
              <a:ext cx="984109" cy="158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stCxn id="6" idx="1"/>
            </p:cNvCxnSpPr>
            <p:nvPr/>
          </p:nvCxnSpPr>
          <p:spPr>
            <a:xfrm rot="10800000">
              <a:off x="755576" y="2276872"/>
              <a:ext cx="43204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>
              <a:off x="2267744" y="2060848"/>
              <a:ext cx="43204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e 56"/>
            <p:cNvGrpSpPr/>
            <p:nvPr/>
          </p:nvGrpSpPr>
          <p:grpSpPr>
            <a:xfrm>
              <a:off x="2678124" y="1844824"/>
              <a:ext cx="309700" cy="369332"/>
              <a:chOff x="3491880" y="4005064"/>
              <a:chExt cx="309700" cy="369332"/>
            </a:xfrm>
          </p:grpSpPr>
          <p:sp>
            <p:nvSpPr>
              <p:cNvPr id="58" name="ZoneTexte 57"/>
              <p:cNvSpPr txBox="1"/>
              <p:nvPr/>
            </p:nvSpPr>
            <p:spPr>
              <a:xfrm>
                <a:off x="3491880" y="4005064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B</a:t>
                </a:r>
                <a:endParaRPr lang="fr-FR" dirty="0"/>
              </a:p>
            </p:txBody>
          </p:sp>
          <p:cxnSp>
            <p:nvCxnSpPr>
              <p:cNvPr id="59" name="Connecteur droit avec flèche 58"/>
              <p:cNvCxnSpPr/>
              <p:nvPr/>
            </p:nvCxnSpPr>
            <p:spPr>
              <a:xfrm>
                <a:off x="3491880" y="4075484"/>
                <a:ext cx="28803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e 62"/>
          <p:cNvGrpSpPr/>
          <p:nvPr/>
        </p:nvGrpSpPr>
        <p:grpSpPr>
          <a:xfrm>
            <a:off x="5004048" y="1988840"/>
            <a:ext cx="3096344" cy="864096"/>
            <a:chOff x="5004048" y="1988840"/>
            <a:chExt cx="3096344" cy="864096"/>
          </a:xfrm>
        </p:grpSpPr>
        <p:sp>
          <p:nvSpPr>
            <p:cNvPr id="30" name="Organigramme : Disque magnétique 29"/>
            <p:cNvSpPr/>
            <p:nvPr/>
          </p:nvSpPr>
          <p:spPr>
            <a:xfrm>
              <a:off x="5940152" y="1988840"/>
              <a:ext cx="792088" cy="28803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Organigramme : Disque magnétique 30"/>
            <p:cNvSpPr/>
            <p:nvPr/>
          </p:nvSpPr>
          <p:spPr>
            <a:xfrm>
              <a:off x="5940152" y="2564904"/>
              <a:ext cx="792088" cy="28803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 rot="5400000">
              <a:off x="6010572" y="2419300"/>
              <a:ext cx="28962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>
              <a:off x="5004048" y="2420888"/>
              <a:ext cx="3096344" cy="158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e 59"/>
            <p:cNvGrpSpPr/>
            <p:nvPr/>
          </p:nvGrpSpPr>
          <p:grpSpPr>
            <a:xfrm>
              <a:off x="5652120" y="2132856"/>
              <a:ext cx="309700" cy="369332"/>
              <a:chOff x="3441540" y="3726324"/>
              <a:chExt cx="309700" cy="369332"/>
            </a:xfrm>
          </p:grpSpPr>
          <p:sp>
            <p:nvSpPr>
              <p:cNvPr id="61" name="ZoneTexte 60"/>
              <p:cNvSpPr txBox="1"/>
              <p:nvPr/>
            </p:nvSpPr>
            <p:spPr>
              <a:xfrm>
                <a:off x="3441540" y="3726324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B</a:t>
                </a:r>
                <a:endParaRPr lang="fr-FR" dirty="0"/>
              </a:p>
            </p:txBody>
          </p:sp>
          <p:cxnSp>
            <p:nvCxnSpPr>
              <p:cNvPr id="62" name="Connecteur droit avec flèche 61"/>
              <p:cNvCxnSpPr/>
              <p:nvPr/>
            </p:nvCxnSpPr>
            <p:spPr>
              <a:xfrm>
                <a:off x="3441540" y="3796744"/>
                <a:ext cx="28803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e 64"/>
          <p:cNvGrpSpPr/>
          <p:nvPr/>
        </p:nvGrpSpPr>
        <p:grpSpPr>
          <a:xfrm>
            <a:off x="1331640" y="3706580"/>
            <a:ext cx="381836" cy="369332"/>
            <a:chOff x="3491880" y="4005064"/>
            <a:chExt cx="381836" cy="369332"/>
          </a:xfrm>
        </p:grpSpPr>
        <p:sp>
          <p:nvSpPr>
            <p:cNvPr id="66" name="ZoneTexte 65"/>
            <p:cNvSpPr txBox="1"/>
            <p:nvPr/>
          </p:nvSpPr>
          <p:spPr>
            <a:xfrm>
              <a:off x="3491880" y="400506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p</a:t>
              </a:r>
              <a:r>
                <a:rPr lang="fr-FR" baseline="-25000" dirty="0" err="1" smtClean="0"/>
                <a:t>T</a:t>
              </a:r>
              <a:endParaRPr lang="fr-FR" baseline="-25000" dirty="0"/>
            </a:p>
          </p:txBody>
        </p:sp>
        <p:cxnSp>
          <p:nvCxnSpPr>
            <p:cNvPr id="67" name="Connecteur droit avec flèche 66"/>
            <p:cNvCxnSpPr/>
            <p:nvPr/>
          </p:nvCxnSpPr>
          <p:spPr>
            <a:xfrm>
              <a:off x="3491880" y="4075484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e 67"/>
          <p:cNvGrpSpPr/>
          <p:nvPr/>
        </p:nvGrpSpPr>
        <p:grpSpPr>
          <a:xfrm>
            <a:off x="6516216" y="4068361"/>
            <a:ext cx="370614" cy="369332"/>
            <a:chOff x="3491880" y="4005064"/>
            <a:chExt cx="370614" cy="369332"/>
          </a:xfrm>
        </p:grpSpPr>
        <p:sp>
          <p:nvSpPr>
            <p:cNvPr id="69" name="ZoneTexte 68"/>
            <p:cNvSpPr txBox="1"/>
            <p:nvPr/>
          </p:nvSpPr>
          <p:spPr>
            <a:xfrm>
              <a:off x="3491880" y="4005064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p</a:t>
              </a:r>
              <a:r>
                <a:rPr lang="fr-FR" baseline="-25000" dirty="0" err="1" smtClean="0"/>
                <a:t>L</a:t>
              </a:r>
              <a:endParaRPr lang="fr-FR" baseline="-25000" dirty="0"/>
            </a:p>
          </p:txBody>
        </p:sp>
        <p:cxnSp>
          <p:nvCxnSpPr>
            <p:cNvPr id="70" name="Connecteur droit avec flèche 69"/>
            <p:cNvCxnSpPr/>
            <p:nvPr/>
          </p:nvCxnSpPr>
          <p:spPr>
            <a:xfrm>
              <a:off x="3491880" y="4075484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e 70"/>
          <p:cNvGrpSpPr/>
          <p:nvPr/>
        </p:nvGrpSpPr>
        <p:grpSpPr>
          <a:xfrm>
            <a:off x="5652120" y="3708321"/>
            <a:ext cx="309700" cy="369332"/>
            <a:chOff x="3491880" y="4005064"/>
            <a:chExt cx="309700" cy="369332"/>
          </a:xfrm>
        </p:grpSpPr>
        <p:sp>
          <p:nvSpPr>
            <p:cNvPr id="72" name="ZoneTexte 71"/>
            <p:cNvSpPr txBox="1"/>
            <p:nvPr/>
          </p:nvSpPr>
          <p:spPr>
            <a:xfrm>
              <a:off x="3491880" y="400506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</a:t>
              </a:r>
              <a:endParaRPr lang="fr-FR" dirty="0"/>
            </a:p>
          </p:txBody>
        </p:sp>
        <p:cxnSp>
          <p:nvCxnSpPr>
            <p:cNvPr id="73" name="Connecteur droit avec flèche 72"/>
            <p:cNvCxnSpPr/>
            <p:nvPr/>
          </p:nvCxnSpPr>
          <p:spPr>
            <a:xfrm>
              <a:off x="3491880" y="4075484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Espace réservé de la date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Detector </a:t>
            </a:r>
            <a:r>
              <a:rPr lang="fr-FR" dirty="0" err="1" smtClean="0"/>
              <a:t>constraint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Geometry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3333CC"/>
                </a:solidFill>
              </a:rPr>
              <a:t> </a:t>
            </a:r>
            <a:r>
              <a:rPr lang="fr-FR" sz="2000" dirty="0" smtClean="0">
                <a:solidFill>
                  <a:srgbClr val="3333CC"/>
                </a:solidFill>
              </a:rPr>
              <a:t>In </a:t>
            </a:r>
            <a:r>
              <a:rPr lang="fr-FR" sz="2000" dirty="0" err="1" smtClean="0">
                <a:solidFill>
                  <a:srgbClr val="3333CC"/>
                </a:solidFill>
              </a:rPr>
              <a:t>principle</a:t>
            </a:r>
            <a:r>
              <a:rPr lang="fr-FR" sz="2000" dirty="0" smtClean="0">
                <a:solidFill>
                  <a:srgbClr val="3333CC"/>
                </a:solidFill>
              </a:rPr>
              <a:t> : </a:t>
            </a:r>
            <a:r>
              <a:rPr lang="fr-FR" dirty="0" smtClean="0">
                <a:solidFill>
                  <a:srgbClr val="3333CC"/>
                </a:solidFill>
              </a:rPr>
              <a:t>If </a:t>
            </a:r>
            <a:r>
              <a:rPr lang="fr-FR" dirty="0" err="1" smtClean="0">
                <a:solidFill>
                  <a:srgbClr val="3333CC"/>
                </a:solidFill>
              </a:rPr>
              <a:t>p</a:t>
            </a:r>
            <a:r>
              <a:rPr lang="fr-FR" baseline="-25000" dirty="0" err="1" smtClean="0">
                <a:solidFill>
                  <a:srgbClr val="3333CC"/>
                </a:solidFill>
              </a:rPr>
              <a:t>T</a:t>
            </a:r>
            <a:r>
              <a:rPr lang="fr-FR" dirty="0" smtClean="0">
                <a:solidFill>
                  <a:srgbClr val="3333CC"/>
                </a:solidFill>
              </a:rPr>
              <a:t> &gt; </a:t>
            </a:r>
            <a:r>
              <a:rPr lang="fr-FR" dirty="0" err="1" smtClean="0">
                <a:solidFill>
                  <a:srgbClr val="3333CC"/>
                </a:solidFill>
              </a:rPr>
              <a:t>p</a:t>
            </a:r>
            <a:r>
              <a:rPr lang="fr-FR" baseline="-25000" dirty="0" err="1" smtClean="0">
                <a:solidFill>
                  <a:srgbClr val="3333CC"/>
                </a:solidFill>
              </a:rPr>
              <a:t>L</a:t>
            </a:r>
            <a:r>
              <a:rPr lang="fr-FR" dirty="0" smtClean="0">
                <a:solidFill>
                  <a:srgbClr val="3333CC"/>
                </a:solidFill>
              </a:rPr>
              <a:t> use a </a:t>
            </a:r>
            <a:r>
              <a:rPr lang="fr-FR" dirty="0" err="1" smtClean="0">
                <a:solidFill>
                  <a:srgbClr val="3333CC"/>
                </a:solidFill>
              </a:rPr>
              <a:t>solenoid</a:t>
            </a:r>
            <a:r>
              <a:rPr lang="fr-FR" dirty="0" smtClean="0">
                <a:solidFill>
                  <a:srgbClr val="3333CC"/>
                </a:solidFill>
              </a:rPr>
              <a:t>, if </a:t>
            </a:r>
            <a:r>
              <a:rPr lang="fr-FR" dirty="0" err="1" smtClean="0">
                <a:solidFill>
                  <a:srgbClr val="3333CC"/>
                </a:solidFill>
              </a:rPr>
              <a:t>p</a:t>
            </a:r>
            <a:r>
              <a:rPr lang="fr-FR" baseline="-25000" dirty="0" err="1" smtClean="0">
                <a:solidFill>
                  <a:srgbClr val="3333CC"/>
                </a:solidFill>
              </a:rPr>
              <a:t>L</a:t>
            </a:r>
            <a:r>
              <a:rPr lang="fr-FR" dirty="0" smtClean="0">
                <a:solidFill>
                  <a:srgbClr val="3333CC"/>
                </a:solidFill>
              </a:rPr>
              <a:t> &gt; </a:t>
            </a:r>
            <a:r>
              <a:rPr lang="fr-FR" dirty="0" err="1" smtClean="0">
                <a:solidFill>
                  <a:srgbClr val="3333CC"/>
                </a:solidFill>
              </a:rPr>
              <a:t>p</a:t>
            </a:r>
            <a:r>
              <a:rPr lang="fr-FR" baseline="-25000" dirty="0" err="1" smtClean="0">
                <a:solidFill>
                  <a:srgbClr val="3333CC"/>
                </a:solidFill>
              </a:rPr>
              <a:t>T</a:t>
            </a:r>
            <a:r>
              <a:rPr lang="fr-FR" dirty="0" smtClean="0">
                <a:solidFill>
                  <a:srgbClr val="3333CC"/>
                </a:solidFill>
              </a:rPr>
              <a:t> use a </a:t>
            </a:r>
            <a:r>
              <a:rPr lang="fr-FR" dirty="0" err="1" smtClean="0">
                <a:solidFill>
                  <a:srgbClr val="3333CC"/>
                </a:solidFill>
              </a:rPr>
              <a:t>dipole</a:t>
            </a:r>
            <a:endParaRPr lang="fr-FR" dirty="0" smtClean="0">
              <a:solidFill>
                <a:srgbClr val="3333CC"/>
              </a:solidFill>
            </a:endParaRPr>
          </a:p>
          <a:p>
            <a:pPr lvl="1"/>
            <a:endParaRPr lang="fr-FR" sz="2000" dirty="0" smtClean="0"/>
          </a:p>
          <a:p>
            <a:r>
              <a:rPr lang="fr-FR" dirty="0" err="1" smtClean="0"/>
              <a:t>Converting</a:t>
            </a:r>
            <a:r>
              <a:rPr lang="fr-FR" dirty="0" smtClean="0"/>
              <a:t>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T</a:t>
            </a:r>
            <a:r>
              <a:rPr lang="fr-FR" dirty="0" smtClean="0"/>
              <a:t>=</a:t>
            </a:r>
            <a:r>
              <a:rPr lang="fr-FR" dirty="0" err="1" smtClean="0"/>
              <a:t>p</a:t>
            </a:r>
            <a:r>
              <a:rPr lang="fr-FR" baseline="-25000" dirty="0" err="1" smtClean="0"/>
              <a:t>L</a:t>
            </a:r>
            <a:r>
              <a:rPr lang="fr-FR" dirty="0" smtClean="0"/>
              <a:t> in </a:t>
            </a:r>
            <a:r>
              <a:rPr lang="fr-FR" dirty="0" err="1" smtClean="0"/>
              <a:t>rapidity</a:t>
            </a:r>
            <a:r>
              <a:rPr lang="fr-FR" dirty="0" smtClean="0"/>
              <a:t> frame</a:t>
            </a:r>
          </a:p>
          <a:p>
            <a:pPr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5580112" y="3645024"/>
            <a:ext cx="2116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fr-FR" b="1" dirty="0" smtClean="0"/>
              <a:t>If </a:t>
            </a:r>
            <a:r>
              <a:rPr lang="fr-FR" b="1" dirty="0" err="1" smtClean="0"/>
              <a:t>p</a:t>
            </a:r>
            <a:r>
              <a:rPr lang="fr-FR" b="1" baseline="-25000" dirty="0" err="1" smtClean="0"/>
              <a:t>T</a:t>
            </a:r>
            <a:r>
              <a:rPr lang="fr-FR" b="1" dirty="0" smtClean="0"/>
              <a:t> &gt; </a:t>
            </a:r>
            <a:r>
              <a:rPr lang="fr-FR" b="1" dirty="0" err="1" smtClean="0"/>
              <a:t>p</a:t>
            </a:r>
            <a:r>
              <a:rPr lang="fr-FR" b="1" baseline="-25000" dirty="0" err="1" smtClean="0"/>
              <a:t>L</a:t>
            </a:r>
            <a:r>
              <a:rPr lang="fr-FR" b="1" dirty="0" smtClean="0"/>
              <a:t>, </a:t>
            </a:r>
            <a:r>
              <a:rPr lang="fr-FR" b="1" dirty="0" smtClean="0">
                <a:latin typeface="Symbol" pitchFamily="18" charset="2"/>
              </a:rPr>
              <a:t>h</a:t>
            </a:r>
            <a:r>
              <a:rPr lang="fr-FR" b="1" dirty="0" smtClean="0"/>
              <a:t>*&lt;-4</a:t>
            </a:r>
          </a:p>
          <a:p>
            <a:pPr lvl="1"/>
            <a:r>
              <a:rPr lang="fr-FR" b="1" dirty="0" smtClean="0"/>
              <a:t>If </a:t>
            </a:r>
            <a:r>
              <a:rPr lang="fr-FR" b="1" dirty="0" err="1" smtClean="0"/>
              <a:t>p</a:t>
            </a:r>
            <a:r>
              <a:rPr lang="fr-FR" b="1" baseline="-25000" dirty="0" err="1" smtClean="0"/>
              <a:t>T</a:t>
            </a:r>
            <a:r>
              <a:rPr lang="fr-FR" b="1" dirty="0" smtClean="0"/>
              <a:t>&lt;</a:t>
            </a:r>
            <a:r>
              <a:rPr lang="fr-FR" b="1" dirty="0" err="1" smtClean="0"/>
              <a:t>p</a:t>
            </a:r>
            <a:r>
              <a:rPr lang="fr-FR" b="1" baseline="-25000" dirty="0" err="1" smtClean="0"/>
              <a:t>L</a:t>
            </a:r>
            <a:r>
              <a:rPr lang="fr-FR" b="1" dirty="0" smtClean="0"/>
              <a:t>, </a:t>
            </a:r>
            <a:r>
              <a:rPr lang="fr-FR" b="1" dirty="0" smtClean="0">
                <a:latin typeface="Symbol" pitchFamily="18" charset="2"/>
              </a:rPr>
              <a:t>h</a:t>
            </a:r>
            <a:r>
              <a:rPr lang="fr-FR" b="1" dirty="0" smtClean="0"/>
              <a:t>*&gt;-4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545747" y="5097958"/>
            <a:ext cx="4334200" cy="923330"/>
          </a:xfrm>
          <a:prstGeom prst="rect">
            <a:avLst/>
          </a:prstGeom>
          <a:solidFill>
            <a:srgbClr val="FF0000">
              <a:alpha val="8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In </a:t>
            </a:r>
            <a:r>
              <a:rPr lang="fr-FR" b="1" dirty="0" err="1" smtClean="0">
                <a:solidFill>
                  <a:schemeClr val="bg1"/>
                </a:solidFill>
              </a:rPr>
              <a:t>principle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1"/>
                </a:solidFill>
              </a:rPr>
              <a:t> one </a:t>
            </a:r>
            <a:r>
              <a:rPr lang="fr-FR" b="1" dirty="0" err="1" smtClean="0">
                <a:solidFill>
                  <a:schemeClr val="bg1"/>
                </a:solidFill>
              </a:rPr>
              <a:t>should</a:t>
            </a:r>
            <a:r>
              <a:rPr lang="fr-FR" b="1" dirty="0" smtClean="0">
                <a:solidFill>
                  <a:schemeClr val="bg1"/>
                </a:solidFill>
              </a:rPr>
              <a:t> use a </a:t>
            </a:r>
            <a:r>
              <a:rPr lang="fr-FR" b="1" dirty="0" err="1" smtClean="0">
                <a:solidFill>
                  <a:schemeClr val="bg1"/>
                </a:solidFill>
              </a:rPr>
              <a:t>solenoid</a:t>
            </a:r>
            <a:r>
              <a:rPr lang="fr-FR" b="1" dirty="0" smtClean="0">
                <a:solidFill>
                  <a:schemeClr val="bg1"/>
                </a:solidFill>
              </a:rPr>
              <a:t> to </a:t>
            </a:r>
            <a:r>
              <a:rPr lang="fr-FR" b="1" dirty="0" err="1" smtClean="0">
                <a:solidFill>
                  <a:schemeClr val="bg1"/>
                </a:solidFill>
              </a:rPr>
              <a:t>access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  <a:latin typeface="Symbol" pitchFamily="18" charset="2"/>
              </a:rPr>
              <a:t>h</a:t>
            </a:r>
            <a:r>
              <a:rPr lang="fr-FR" b="1" dirty="0" smtClean="0">
                <a:solidFill>
                  <a:schemeClr val="bg1"/>
                </a:solidFill>
              </a:rPr>
              <a:t>*&lt;-4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1"/>
                </a:solidFill>
              </a:rPr>
              <a:t> one </a:t>
            </a:r>
            <a:r>
              <a:rPr lang="fr-FR" b="1" dirty="0" err="1" smtClean="0">
                <a:solidFill>
                  <a:schemeClr val="bg1"/>
                </a:solidFill>
              </a:rPr>
              <a:t>should</a:t>
            </a:r>
            <a:r>
              <a:rPr lang="fr-FR" b="1" dirty="0" smtClean="0">
                <a:solidFill>
                  <a:schemeClr val="bg1"/>
                </a:solidFill>
              </a:rPr>
              <a:t> use a </a:t>
            </a:r>
            <a:r>
              <a:rPr lang="fr-FR" b="1" dirty="0" err="1" smtClean="0">
                <a:solidFill>
                  <a:schemeClr val="bg1"/>
                </a:solidFill>
              </a:rPr>
              <a:t>dipole</a:t>
            </a:r>
            <a:r>
              <a:rPr lang="fr-FR" b="1" dirty="0" smtClean="0">
                <a:solidFill>
                  <a:schemeClr val="bg1"/>
                </a:solidFill>
              </a:rPr>
              <a:t> to </a:t>
            </a:r>
            <a:r>
              <a:rPr lang="fr-FR" b="1" dirty="0" err="1" smtClean="0">
                <a:solidFill>
                  <a:schemeClr val="bg1"/>
                </a:solidFill>
              </a:rPr>
              <a:t>access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  <a:latin typeface="Symbol" pitchFamily="18" charset="2"/>
              </a:rPr>
              <a:t>h</a:t>
            </a:r>
            <a:r>
              <a:rPr lang="fr-FR" b="1" dirty="0" smtClean="0">
                <a:solidFill>
                  <a:schemeClr val="bg1"/>
                </a:solidFill>
              </a:rPr>
              <a:t>*&gt;-4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43608" y="270892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p</a:t>
            </a:r>
            <a:r>
              <a:rPr lang="fr-FR" b="1" baseline="-25000" dirty="0" err="1" smtClean="0"/>
              <a:t>T</a:t>
            </a:r>
            <a:endParaRPr lang="fr-FR" b="1" baseline="-25000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971600" y="3284984"/>
            <a:ext cx="864096" cy="1588"/>
          </a:xfrm>
          <a:prstGeom prst="straightConnector1">
            <a:avLst/>
          </a:prstGeom>
          <a:ln>
            <a:solidFill>
              <a:srgbClr val="0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 flipV="1">
            <a:off x="1403648" y="3717032"/>
            <a:ext cx="864000" cy="9178"/>
          </a:xfrm>
          <a:prstGeom prst="straightConnector1">
            <a:avLst/>
          </a:prstGeom>
          <a:ln>
            <a:solidFill>
              <a:srgbClr val="0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0800000" flipV="1">
            <a:off x="1403648" y="2852936"/>
            <a:ext cx="864000" cy="9178"/>
          </a:xfrm>
          <a:prstGeom prst="straightConnector1">
            <a:avLst/>
          </a:prstGeom>
          <a:ln>
            <a:solidFill>
              <a:srgbClr val="4A7EBB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>
            <a:off x="1834902" y="3284190"/>
            <a:ext cx="864096" cy="1588"/>
          </a:xfrm>
          <a:prstGeom prst="straightConnector1">
            <a:avLst/>
          </a:prstGeom>
          <a:ln>
            <a:solidFill>
              <a:srgbClr val="4A7EBB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 flipH="1" flipV="1">
            <a:off x="1403648" y="2852936"/>
            <a:ext cx="864096" cy="864096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1547664" y="3501008"/>
            <a:ext cx="216024" cy="432048"/>
          </a:xfrm>
          <a:prstGeom prst="arc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763688" y="33569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itchFamily="18" charset="2"/>
              </a:rPr>
              <a:t>q</a:t>
            </a:r>
            <a:endParaRPr lang="fr-FR" dirty="0">
              <a:latin typeface="Symbol" pitchFamily="18" charset="2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267744" y="350100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p</a:t>
            </a:r>
            <a:r>
              <a:rPr lang="fr-FR" b="1" baseline="-25000" dirty="0" err="1" smtClean="0"/>
              <a:t>L</a:t>
            </a:r>
            <a:endParaRPr lang="fr-FR" b="1" baseline="-25000" dirty="0"/>
          </a:p>
        </p:txBody>
      </p:sp>
      <p:graphicFrame>
        <p:nvGraphicFramePr>
          <p:cNvPr id="31" name="Objet 30"/>
          <p:cNvGraphicFramePr>
            <a:graphicFrameLocks noChangeAspect="1"/>
          </p:cNvGraphicFramePr>
          <p:nvPr/>
        </p:nvGraphicFramePr>
        <p:xfrm>
          <a:off x="4984973" y="3068638"/>
          <a:ext cx="1819275" cy="576262"/>
        </p:xfrm>
        <a:graphic>
          <a:graphicData uri="http://schemas.openxmlformats.org/presentationml/2006/ole">
            <p:oleObj spid="_x0000_s6149" name="Équation" r:id="rId3" imgW="1244520" imgH="393480" progId="Equation.3">
              <p:embed/>
            </p:oleObj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3014273" y="3203684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</a:t>
            </a:r>
            <a:r>
              <a:rPr lang="fr-FR" baseline="-25000" dirty="0" err="1" smtClean="0"/>
              <a:t>T</a:t>
            </a:r>
            <a:r>
              <a:rPr lang="fr-FR" dirty="0" smtClean="0"/>
              <a:t>=</a:t>
            </a:r>
            <a:r>
              <a:rPr lang="fr-FR" dirty="0" err="1" smtClean="0"/>
              <a:t>p</a:t>
            </a:r>
            <a:r>
              <a:rPr lang="fr-FR" baseline="-25000" dirty="0" err="1" smtClean="0"/>
              <a:t>L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>
                <a:latin typeface="Symbol" pitchFamily="18" charset="2"/>
                <a:sym typeface="Wingdings" pitchFamily="2" charset="2"/>
              </a:rPr>
              <a:t>q</a:t>
            </a:r>
            <a:r>
              <a:rPr lang="fr-FR" dirty="0" smtClean="0">
                <a:sym typeface="Wingdings" pitchFamily="2" charset="2"/>
              </a:rPr>
              <a:t> = 45° 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378904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Symbol" pitchFamily="18" charset="2"/>
                <a:sym typeface="Wingdings" pitchFamily="2" charset="2"/>
              </a:rPr>
              <a:t> </a:t>
            </a:r>
            <a:r>
              <a:rPr lang="fr-FR" dirty="0" smtClean="0">
                <a:latin typeface="Symbol" pitchFamily="18" charset="2"/>
              </a:rPr>
              <a:t>h</a:t>
            </a:r>
            <a:r>
              <a:rPr lang="fr-FR" dirty="0" smtClean="0"/>
              <a:t>* = 0.88 – 4.8 ~ -4 </a:t>
            </a:r>
            <a:r>
              <a:rPr lang="fr-FR" dirty="0" smtClean="0">
                <a:sym typeface="Wingdings" pitchFamily="2" charset="2"/>
              </a:rPr>
              <a:t>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933056"/>
            <a:ext cx="2923051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Longitudinal detector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solidFill>
            <a:srgbClr val="F2F2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Typical</a:t>
            </a:r>
            <a:r>
              <a:rPr lang="fr-FR" dirty="0" smtClean="0"/>
              <a:t> detector : </a:t>
            </a:r>
          </a:p>
          <a:p>
            <a:pPr lvl="1"/>
            <a:r>
              <a:rPr lang="fr-FR" dirty="0" smtClean="0"/>
              <a:t>-4.8 &lt; y* &lt; -3.5</a:t>
            </a:r>
          </a:p>
          <a:p>
            <a:pPr lvl="1"/>
            <a:r>
              <a:rPr lang="fr-FR" baseline="0" dirty="0" smtClean="0"/>
              <a:t>Multipurpose</a:t>
            </a:r>
            <a:r>
              <a:rPr lang="fr-FR" dirty="0" smtClean="0"/>
              <a:t> detector</a:t>
            </a:r>
          </a:p>
          <a:p>
            <a:pPr lvl="2"/>
            <a:r>
              <a:rPr lang="fr-FR" baseline="0" dirty="0" smtClean="0"/>
              <a:t>Vertex</a:t>
            </a:r>
          </a:p>
          <a:p>
            <a:pPr lvl="2"/>
            <a:r>
              <a:rPr lang="fr-FR" dirty="0" err="1" smtClean="0"/>
              <a:t>Tracking</a:t>
            </a:r>
            <a:endParaRPr lang="fr-FR" dirty="0" smtClean="0"/>
          </a:p>
          <a:p>
            <a:pPr lvl="2"/>
            <a:r>
              <a:rPr lang="fr-FR" baseline="0" dirty="0" err="1" smtClean="0"/>
              <a:t>calorimetry</a:t>
            </a:r>
            <a:endParaRPr lang="fr-FR" baseline="0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Compact detector</a:t>
            </a:r>
          </a:p>
          <a:p>
            <a:pPr lvl="1"/>
            <a:r>
              <a:rPr lang="fr-FR" dirty="0" err="1" smtClean="0"/>
              <a:t>Because</a:t>
            </a:r>
            <a:r>
              <a:rPr lang="fr-FR" dirty="0" smtClean="0"/>
              <a:t> of the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boost</a:t>
            </a:r>
            <a:r>
              <a:rPr lang="fr-FR" dirty="0" smtClean="0"/>
              <a:t>, the detector must </a:t>
            </a:r>
            <a:r>
              <a:rPr lang="fr-FR" dirty="0" err="1" smtClean="0"/>
              <a:t>be</a:t>
            </a:r>
            <a:r>
              <a:rPr lang="fr-FR" dirty="0" smtClean="0"/>
              <a:t> as compact as possible</a:t>
            </a:r>
          </a:p>
          <a:p>
            <a:pPr lvl="1"/>
            <a:r>
              <a:rPr lang="fr-FR" dirty="0" smtClean="0"/>
              <a:t>Compact </a:t>
            </a:r>
            <a:r>
              <a:rPr lang="fr-FR" dirty="0" err="1" smtClean="0"/>
              <a:t>calorimeters</a:t>
            </a:r>
            <a:r>
              <a:rPr lang="fr-FR" dirty="0" smtClean="0"/>
              <a:t> (Calice)</a:t>
            </a:r>
          </a:p>
          <a:p>
            <a:pPr lvl="2"/>
            <a:r>
              <a:rPr lang="fr-FR" dirty="0" err="1" smtClean="0"/>
              <a:t>EMCal</a:t>
            </a:r>
            <a:r>
              <a:rPr lang="fr-FR" dirty="0" smtClean="0"/>
              <a:t> ~ 20 cm long</a:t>
            </a:r>
          </a:p>
          <a:p>
            <a:pPr lvl="2"/>
            <a:r>
              <a:rPr lang="fr-FR" dirty="0" err="1" smtClean="0"/>
              <a:t>HCal</a:t>
            </a:r>
            <a:r>
              <a:rPr lang="fr-FR" dirty="0" smtClean="0"/>
              <a:t> ~ 1 m long</a:t>
            </a:r>
          </a:p>
          <a:p>
            <a:pPr lvl="1"/>
            <a:r>
              <a:rPr lang="fr-FR" dirty="0" err="1" smtClean="0"/>
              <a:t>Vertexing</a:t>
            </a:r>
            <a:r>
              <a:rPr lang="fr-FR" dirty="0" smtClean="0"/>
              <a:t> + </a:t>
            </a:r>
            <a:r>
              <a:rPr lang="fr-FR" dirty="0" err="1" smtClean="0"/>
              <a:t>Tracking</a:t>
            </a:r>
            <a:endParaRPr lang="fr-FR" dirty="0" smtClean="0"/>
          </a:p>
          <a:p>
            <a:pPr lvl="2"/>
            <a:r>
              <a:rPr lang="fr-FR" dirty="0" smtClean="0"/>
              <a:t>80 cm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enough</a:t>
            </a:r>
            <a:endParaRPr lang="fr-FR" dirty="0" smtClean="0"/>
          </a:p>
          <a:p>
            <a:pPr lvl="2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checked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15" t="5145" r="6069" b="1217"/>
          <a:stretch>
            <a:fillRect/>
          </a:stretch>
        </p:blipFill>
        <p:spPr bwMode="auto">
          <a:xfrm>
            <a:off x="4355976" y="1247775"/>
            <a:ext cx="4392488" cy="354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ZoneTexte 30"/>
          <p:cNvSpPr txBox="1"/>
          <p:nvPr/>
        </p:nvSpPr>
        <p:spPr>
          <a:xfrm>
            <a:off x="6300192" y="16288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C0099"/>
                </a:solidFill>
                <a:latin typeface="Symbol" pitchFamily="18" charset="2"/>
              </a:rPr>
              <a:t>h</a:t>
            </a:r>
            <a:r>
              <a:rPr lang="fr-FR" dirty="0" smtClean="0">
                <a:solidFill>
                  <a:srgbClr val="CC0099"/>
                </a:solidFill>
              </a:rPr>
              <a:t>*=-4</a:t>
            </a:r>
            <a:endParaRPr lang="fr-FR" dirty="0">
              <a:solidFill>
                <a:srgbClr val="CC0099"/>
              </a:solidFill>
            </a:endParaRPr>
          </a:p>
        </p:txBody>
      </p:sp>
      <p:cxnSp>
        <p:nvCxnSpPr>
          <p:cNvPr id="33" name="Connecteur droit avec flèche 32"/>
          <p:cNvCxnSpPr>
            <a:stCxn id="31" idx="1"/>
          </p:cNvCxnSpPr>
          <p:nvPr/>
        </p:nvCxnSpPr>
        <p:spPr>
          <a:xfrm rot="10800000" flipV="1">
            <a:off x="6012160" y="1813466"/>
            <a:ext cx="288032" cy="31358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762128" y="2765301"/>
            <a:ext cx="1328142" cy="216024"/>
          </a:xfrm>
          <a:prstGeom prst="rect">
            <a:avLst/>
          </a:prstGeom>
          <a:solidFill>
            <a:srgbClr val="663300">
              <a:alpha val="69804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1" name="Connecteur droit 70"/>
          <p:cNvCxnSpPr/>
          <p:nvPr/>
        </p:nvCxnSpPr>
        <p:spPr>
          <a:xfrm>
            <a:off x="4788024" y="386104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4788024" y="393305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/>
        </p:nvGrpSpPr>
        <p:grpSpPr>
          <a:xfrm>
            <a:off x="4769175" y="2978668"/>
            <a:ext cx="1314993" cy="692848"/>
            <a:chOff x="4769173" y="3626740"/>
            <a:chExt cx="1430515" cy="720083"/>
          </a:xfrm>
          <a:solidFill>
            <a:srgbClr val="996600">
              <a:alpha val="69804"/>
            </a:srgbClr>
          </a:solidFill>
        </p:grpSpPr>
        <p:sp>
          <p:nvSpPr>
            <p:cNvPr id="24" name="Rectangle 23"/>
            <p:cNvSpPr/>
            <p:nvPr/>
          </p:nvSpPr>
          <p:spPr>
            <a:xfrm>
              <a:off x="4769173" y="3626743"/>
              <a:ext cx="720080" cy="72008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Triangle rectangle 24"/>
            <p:cNvSpPr/>
            <p:nvPr/>
          </p:nvSpPr>
          <p:spPr>
            <a:xfrm rot="10800000" flipH="1">
              <a:off x="5489449" y="3626740"/>
              <a:ext cx="710239" cy="720080"/>
            </a:xfrm>
            <a:prstGeom prst="rtTriangl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4768034" y="3675703"/>
            <a:ext cx="668061" cy="144021"/>
            <a:chOff x="4769173" y="3626715"/>
            <a:chExt cx="884349" cy="720108"/>
          </a:xfrm>
          <a:solidFill>
            <a:srgbClr val="FFFF00">
              <a:alpha val="69804"/>
            </a:srgbClr>
          </a:solidFill>
        </p:grpSpPr>
        <p:sp>
          <p:nvSpPr>
            <p:cNvPr id="29" name="Rectangle 28"/>
            <p:cNvSpPr/>
            <p:nvPr/>
          </p:nvSpPr>
          <p:spPr>
            <a:xfrm>
              <a:off x="4769173" y="3626743"/>
              <a:ext cx="720080" cy="72008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Triangle rectangle 29"/>
            <p:cNvSpPr/>
            <p:nvPr/>
          </p:nvSpPr>
          <p:spPr>
            <a:xfrm rot="10800000" flipH="1">
              <a:off x="5489447" y="3626715"/>
              <a:ext cx="164075" cy="720078"/>
            </a:xfrm>
            <a:prstGeom prst="rtTriangl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37" name="Connecteur droit 36"/>
          <p:cNvCxnSpPr/>
          <p:nvPr/>
        </p:nvCxnSpPr>
        <p:spPr>
          <a:xfrm>
            <a:off x="4788024" y="400506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788024" y="407707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788024" y="41490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788024" y="42210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4788024" y="4293096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6046093" y="590550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038478" y="574833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032004" y="559593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6023819" y="5434013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6040016" y="5276850"/>
            <a:ext cx="18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4932040" y="5445224"/>
            <a:ext cx="78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vertex</a:t>
            </a:r>
            <a:endParaRPr lang="fr-FR" b="1" dirty="0"/>
          </a:p>
        </p:txBody>
      </p:sp>
      <p:sp>
        <p:nvSpPr>
          <p:cNvPr id="81" name="ZoneTexte 80"/>
          <p:cNvSpPr txBox="1"/>
          <p:nvPr/>
        </p:nvSpPr>
        <p:spPr>
          <a:xfrm>
            <a:off x="5220072" y="3933056"/>
            <a:ext cx="95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tracking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436096" y="364502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FFC000"/>
                </a:solidFill>
              </a:rPr>
              <a:t>EMCal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5868144" y="321297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6600"/>
                </a:solidFill>
              </a:rPr>
              <a:t>HCal</a:t>
            </a:r>
            <a:endParaRPr lang="fr-FR" b="1" dirty="0">
              <a:solidFill>
                <a:srgbClr val="996600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6156176" y="2636912"/>
            <a:ext cx="9973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663300"/>
                </a:solidFill>
              </a:rPr>
              <a:t>solenoid</a:t>
            </a:r>
            <a:endParaRPr lang="fr-FR" b="1" dirty="0">
              <a:solidFill>
                <a:srgbClr val="663300"/>
              </a:solidFill>
            </a:endParaRPr>
          </a:p>
        </p:txBody>
      </p:sp>
      <p:sp>
        <p:nvSpPr>
          <p:cNvPr id="34" name="Espace réservé de la date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6948264" y="1556792"/>
            <a:ext cx="2088232" cy="1152128"/>
          </a:xfrm>
          <a:prstGeom prst="rect">
            <a:avLst/>
          </a:prstGeom>
          <a:solidFill>
            <a:srgbClr val="92D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Transverse detector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solidFill>
            <a:srgbClr val="F2F2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fr-FR" dirty="0" err="1" smtClean="0"/>
              <a:t>Typical</a:t>
            </a:r>
            <a:r>
              <a:rPr lang="fr-FR" dirty="0" smtClean="0"/>
              <a:t> detector: -3.5 &lt; y* &lt; 0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Multipurpose detector:</a:t>
            </a:r>
          </a:p>
          <a:p>
            <a:pPr lvl="2"/>
            <a:r>
              <a:rPr lang="fr-FR" dirty="0" smtClean="0"/>
              <a:t>Vertex</a:t>
            </a:r>
          </a:p>
          <a:p>
            <a:pPr lvl="2"/>
            <a:r>
              <a:rPr lang="fr-FR" dirty="0" err="1" smtClean="0"/>
              <a:t>Tracking</a:t>
            </a:r>
            <a:endParaRPr lang="fr-FR" dirty="0" smtClean="0"/>
          </a:p>
          <a:p>
            <a:pPr lvl="2"/>
            <a:r>
              <a:rPr lang="fr-FR" dirty="0" err="1" smtClean="0"/>
              <a:t>Calorimetry</a:t>
            </a:r>
            <a:endParaRPr lang="fr-FR" dirty="0" smtClean="0"/>
          </a:p>
          <a:p>
            <a:pPr lvl="2"/>
            <a:r>
              <a:rPr lang="fr-FR" dirty="0" smtClean="0"/>
              <a:t>Muons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Compact detector</a:t>
            </a:r>
          </a:p>
          <a:p>
            <a:pPr lvl="2"/>
            <a:r>
              <a:rPr lang="fr-FR" dirty="0" err="1" smtClean="0"/>
              <a:t>Because</a:t>
            </a:r>
            <a:r>
              <a:rPr lang="fr-FR" dirty="0" smtClean="0"/>
              <a:t> of the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boost</a:t>
            </a:r>
            <a:r>
              <a:rPr lang="fr-FR" dirty="0" smtClean="0"/>
              <a:t>, the detector must </a:t>
            </a:r>
            <a:r>
              <a:rPr lang="fr-FR" dirty="0" err="1" smtClean="0"/>
              <a:t>be</a:t>
            </a:r>
            <a:r>
              <a:rPr lang="fr-FR" dirty="0" smtClean="0"/>
              <a:t> as compact as possible</a:t>
            </a:r>
          </a:p>
          <a:p>
            <a:endParaRPr lang="fr-FR" dirty="0" smtClean="0"/>
          </a:p>
          <a:p>
            <a:r>
              <a:rPr lang="fr-FR" dirty="0" smtClean="0"/>
              <a:t>Dimensions</a:t>
            </a:r>
          </a:p>
          <a:p>
            <a:pPr lvl="1"/>
            <a:r>
              <a:rPr lang="fr-FR" dirty="0" smtClean="0"/>
              <a:t>Vertex:  </a:t>
            </a:r>
            <a:r>
              <a:rPr lang="fr-FR" sz="1600" dirty="0" smtClean="0"/>
              <a:t>z=40 / </a:t>
            </a:r>
            <a:r>
              <a:rPr lang="fr-FR" sz="1600" dirty="0" err="1" smtClean="0"/>
              <a:t>R</a:t>
            </a:r>
            <a:r>
              <a:rPr lang="fr-FR" sz="1600" baseline="-25000" dirty="0" err="1" smtClean="0"/>
              <a:t>min</a:t>
            </a:r>
            <a:r>
              <a:rPr lang="fr-FR" sz="1600" dirty="0" smtClean="0"/>
              <a:t>=0.5 / </a:t>
            </a:r>
            <a:r>
              <a:rPr lang="fr-FR" sz="1600" dirty="0" err="1" smtClean="0"/>
              <a:t>R</a:t>
            </a:r>
            <a:r>
              <a:rPr lang="fr-FR" sz="1600" baseline="-25000" dirty="0" err="1" smtClean="0"/>
              <a:t>max</a:t>
            </a:r>
            <a:r>
              <a:rPr lang="fr-FR" sz="1600" dirty="0" smtClean="0"/>
              <a:t>=35 cm</a:t>
            </a:r>
            <a:endParaRPr lang="fr-FR" dirty="0" smtClean="0"/>
          </a:p>
          <a:p>
            <a:pPr lvl="1"/>
            <a:r>
              <a:rPr lang="fr-FR" dirty="0" err="1" smtClean="0"/>
              <a:t>Tracker</a:t>
            </a:r>
            <a:r>
              <a:rPr lang="fr-FR" dirty="0" smtClean="0"/>
              <a:t>: </a:t>
            </a:r>
            <a:r>
              <a:rPr lang="fr-FR" sz="1700" dirty="0" smtClean="0"/>
              <a:t>z=50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min</a:t>
            </a:r>
            <a:r>
              <a:rPr lang="fr-FR" sz="1700" dirty="0" smtClean="0"/>
              <a:t>=0.8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max</a:t>
            </a:r>
            <a:r>
              <a:rPr lang="fr-FR" sz="1700" dirty="0" smtClean="0"/>
              <a:t>=90 cm</a:t>
            </a:r>
            <a:endParaRPr lang="fr-FR" dirty="0" smtClean="0"/>
          </a:p>
          <a:p>
            <a:pPr lvl="1"/>
            <a:r>
              <a:rPr lang="fr-FR" dirty="0" err="1" smtClean="0"/>
              <a:t>EMCal</a:t>
            </a:r>
            <a:r>
              <a:rPr lang="fr-FR" dirty="0" smtClean="0"/>
              <a:t>:  </a:t>
            </a:r>
            <a:r>
              <a:rPr lang="fr-FR" sz="1700" dirty="0" smtClean="0"/>
              <a:t>z=150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min</a:t>
            </a:r>
            <a:r>
              <a:rPr lang="fr-FR" sz="1700" dirty="0" smtClean="0"/>
              <a:t>=2  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max</a:t>
            </a:r>
            <a:r>
              <a:rPr lang="fr-FR" sz="1700" dirty="0" smtClean="0"/>
              <a:t>=100 cm</a:t>
            </a:r>
            <a:endParaRPr lang="fr-FR" dirty="0" smtClean="0"/>
          </a:p>
          <a:p>
            <a:pPr lvl="1"/>
            <a:r>
              <a:rPr lang="fr-FR" dirty="0" err="1" smtClean="0"/>
              <a:t>Hcal</a:t>
            </a:r>
            <a:r>
              <a:rPr lang="fr-FR" dirty="0" smtClean="0"/>
              <a:t>:     </a:t>
            </a:r>
            <a:r>
              <a:rPr lang="fr-FR" sz="1700" dirty="0" smtClean="0"/>
              <a:t>z=170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min</a:t>
            </a:r>
            <a:r>
              <a:rPr lang="fr-FR" sz="1700" dirty="0" smtClean="0"/>
              <a:t>=2.5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max</a:t>
            </a:r>
            <a:r>
              <a:rPr lang="fr-FR" sz="1700" dirty="0" smtClean="0"/>
              <a:t>=160 cm</a:t>
            </a:r>
            <a:endParaRPr lang="fr-FR" dirty="0" smtClean="0"/>
          </a:p>
          <a:p>
            <a:pPr lvl="1"/>
            <a:r>
              <a:rPr lang="fr-FR" dirty="0" smtClean="0"/>
              <a:t>Muons: </a:t>
            </a:r>
            <a:r>
              <a:rPr lang="fr-FR" sz="1700" dirty="0" smtClean="0"/>
              <a:t>z = 270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min</a:t>
            </a:r>
            <a:r>
              <a:rPr lang="fr-FR" sz="1700" dirty="0" smtClean="0"/>
              <a:t>=4 / </a:t>
            </a:r>
            <a:r>
              <a:rPr lang="fr-FR" sz="1700" dirty="0" err="1" smtClean="0"/>
              <a:t>R</a:t>
            </a:r>
            <a:r>
              <a:rPr lang="fr-FR" sz="1700" baseline="-25000" dirty="0" err="1" smtClean="0"/>
              <a:t>max</a:t>
            </a:r>
            <a:r>
              <a:rPr lang="fr-FR" sz="1700" dirty="0" smtClean="0"/>
              <a:t>=300 cm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grpSp>
        <p:nvGrpSpPr>
          <p:cNvPr id="115" name="Groupe 114"/>
          <p:cNvGrpSpPr/>
          <p:nvPr/>
        </p:nvGrpSpPr>
        <p:grpSpPr>
          <a:xfrm>
            <a:off x="4211960" y="908720"/>
            <a:ext cx="4896304" cy="1944216"/>
            <a:chOff x="4211960" y="2708920"/>
            <a:chExt cx="4896304" cy="1944216"/>
          </a:xfrm>
        </p:grpSpPr>
        <p:sp>
          <p:nvSpPr>
            <p:cNvPr id="92" name="Rectangle 91"/>
            <p:cNvSpPr/>
            <p:nvPr/>
          </p:nvSpPr>
          <p:spPr>
            <a:xfrm>
              <a:off x="4595813" y="3501008"/>
              <a:ext cx="1034033" cy="792088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652120" y="3356992"/>
              <a:ext cx="205755" cy="1152128"/>
            </a:xfrm>
            <a:prstGeom prst="rect">
              <a:avLst/>
            </a:prstGeom>
            <a:solidFill>
              <a:srgbClr val="FFFF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solidFill>
                  <a:srgbClr val="00B0F0"/>
                </a:solidFill>
              </a:endParaRPr>
            </a:p>
          </p:txBody>
        </p:sp>
        <p:cxnSp>
          <p:nvCxnSpPr>
            <p:cNvPr id="50" name="Connecteur droit 49"/>
            <p:cNvCxnSpPr/>
            <p:nvPr/>
          </p:nvCxnSpPr>
          <p:spPr bwMode="auto">
            <a:xfrm rot="5400000">
              <a:off x="4356142" y="3860882"/>
              <a:ext cx="289739" cy="203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 bwMode="auto">
            <a:xfrm rot="5400000">
              <a:off x="4376330" y="3859497"/>
              <a:ext cx="28973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 bwMode="auto">
            <a:xfrm rot="5400000">
              <a:off x="4417169" y="3857805"/>
              <a:ext cx="289739" cy="204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 bwMode="auto">
            <a:xfrm rot="5400000">
              <a:off x="4440599" y="3857185"/>
              <a:ext cx="289739" cy="203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 bwMode="auto">
            <a:xfrm rot="5400000">
              <a:off x="4390753" y="3898279"/>
              <a:ext cx="7945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 bwMode="auto">
            <a:xfrm rot="5400000">
              <a:off x="4246737" y="3895825"/>
              <a:ext cx="7945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 bwMode="auto">
            <a:xfrm rot="5400000">
              <a:off x="4606777" y="3898279"/>
              <a:ext cx="7945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 bwMode="auto">
            <a:xfrm rot="5400000">
              <a:off x="5038825" y="3898279"/>
              <a:ext cx="7945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 bwMode="auto">
            <a:xfrm rot="5400000">
              <a:off x="5182841" y="3898279"/>
              <a:ext cx="7945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 bwMode="auto">
            <a:xfrm>
              <a:off x="5868144" y="3356992"/>
              <a:ext cx="1080120" cy="1154582"/>
            </a:xfrm>
            <a:prstGeom prst="rect">
              <a:avLst/>
            </a:prstGeom>
            <a:solidFill>
              <a:srgbClr val="9966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4240531" y="3841750"/>
              <a:ext cx="45719" cy="45719"/>
            </a:xfrm>
            <a:prstGeom prst="rect">
              <a:avLst/>
            </a:prstGeom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4" name="ZoneTexte 63"/>
            <p:cNvSpPr txBox="1">
              <a:spLocks noChangeArrowheads="1"/>
            </p:cNvSpPr>
            <p:nvPr/>
          </p:nvSpPr>
          <p:spPr bwMode="auto">
            <a:xfrm rot="16200000">
              <a:off x="5409145" y="4019923"/>
              <a:ext cx="73217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000" b="1" dirty="0" err="1" smtClean="0">
                  <a:latin typeface="Georgia" pitchFamily="18" charset="0"/>
                </a:rPr>
                <a:t>EMcal</a:t>
              </a:r>
              <a:endParaRPr lang="fr-FR" sz="1000" b="1" dirty="0">
                <a:latin typeface="Georgia" pitchFamily="18" charset="0"/>
              </a:endParaRPr>
            </a:p>
          </p:txBody>
        </p:sp>
        <p:sp>
          <p:nvSpPr>
            <p:cNvPr id="65" name="ZoneTexte 64"/>
            <p:cNvSpPr txBox="1">
              <a:spLocks noChangeArrowheads="1"/>
            </p:cNvSpPr>
            <p:nvPr/>
          </p:nvSpPr>
          <p:spPr bwMode="auto">
            <a:xfrm>
              <a:off x="6516216" y="4221088"/>
              <a:ext cx="4924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 dirty="0" err="1" smtClean="0">
                  <a:solidFill>
                    <a:schemeClr val="bg1"/>
                  </a:solidFill>
                  <a:latin typeface="Georgia" pitchFamily="18" charset="0"/>
                </a:rPr>
                <a:t>Hcal</a:t>
              </a:r>
              <a:endParaRPr lang="fr-FR" sz="10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grpSp>
          <p:nvGrpSpPr>
            <p:cNvPr id="66" name="Groupe 365"/>
            <p:cNvGrpSpPr>
              <a:grpSpLocks/>
            </p:cNvGrpSpPr>
            <p:nvPr/>
          </p:nvGrpSpPr>
          <p:grpSpPr bwMode="auto">
            <a:xfrm>
              <a:off x="7092280" y="3212976"/>
              <a:ext cx="1080120" cy="1290920"/>
              <a:chOff x="2270828" y="2086433"/>
              <a:chExt cx="246221" cy="533262"/>
            </a:xfrm>
          </p:grpSpPr>
          <p:cxnSp>
            <p:nvCxnSpPr>
              <p:cNvPr id="76" name="Connecteur droit 75"/>
              <p:cNvCxnSpPr/>
              <p:nvPr/>
            </p:nvCxnSpPr>
            <p:spPr>
              <a:xfrm rot="5400000">
                <a:off x="2039111" y="2387809"/>
                <a:ext cx="4637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 rot="5400000">
                <a:off x="2086736" y="2387809"/>
                <a:ext cx="4637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2139917" y="2387015"/>
                <a:ext cx="46377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 rot="5400000">
                <a:off x="2180398" y="2387809"/>
                <a:ext cx="4637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2228023" y="2387809"/>
                <a:ext cx="4637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ZoneTexte 65"/>
              <p:cNvSpPr txBox="1">
                <a:spLocks noChangeArrowheads="1"/>
              </p:cNvSpPr>
              <p:nvPr/>
            </p:nvSpPr>
            <p:spPr bwMode="auto">
              <a:xfrm rot="-5400000">
                <a:off x="2132489" y="2224772"/>
                <a:ext cx="5229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000">
                    <a:latin typeface="Georgia" pitchFamily="18" charset="0"/>
                  </a:rPr>
                  <a:t>MuID</a:t>
                </a:r>
              </a:p>
            </p:txBody>
          </p:sp>
        </p:grpSp>
        <p:graphicFrame>
          <p:nvGraphicFramePr>
            <p:cNvPr id="67" name="Object 2"/>
            <p:cNvGraphicFramePr>
              <a:graphicFrameLocks noChangeAspect="1"/>
            </p:cNvGraphicFramePr>
            <p:nvPr/>
          </p:nvGraphicFramePr>
          <p:xfrm>
            <a:off x="4932040" y="4261803"/>
            <a:ext cx="246191" cy="391333"/>
          </p:xfrm>
          <a:graphic>
            <a:graphicData uri="http://schemas.openxmlformats.org/presentationml/2006/ole">
              <p:oleObj spid="_x0000_s35844" name="Équation" r:id="rId3" imgW="152280" imgH="203040" progId="Equation.3">
                <p:embed/>
              </p:oleObj>
            </a:graphicData>
          </a:graphic>
        </p:graphicFrame>
        <p:sp>
          <p:nvSpPr>
            <p:cNvPr id="71" name="ZoneTexte 196"/>
            <p:cNvSpPr txBox="1">
              <a:spLocks noChangeArrowheads="1"/>
            </p:cNvSpPr>
            <p:nvPr/>
          </p:nvSpPr>
          <p:spPr bwMode="auto">
            <a:xfrm>
              <a:off x="4860032" y="3038763"/>
              <a:ext cx="5040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000" b="1" dirty="0">
                  <a:latin typeface="Georgia" pitchFamily="18" charset="0"/>
                </a:rPr>
                <a:t>~1 m</a:t>
              </a:r>
            </a:p>
          </p:txBody>
        </p:sp>
        <p:cxnSp>
          <p:nvCxnSpPr>
            <p:cNvPr id="73" name="Connecteur droit 72"/>
            <p:cNvCxnSpPr/>
            <p:nvPr/>
          </p:nvCxnSpPr>
          <p:spPr bwMode="auto">
            <a:xfrm rot="5400000">
              <a:off x="4822801" y="3898279"/>
              <a:ext cx="7945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4499992" y="3284984"/>
              <a:ext cx="108000" cy="0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5652120" y="3284984"/>
              <a:ext cx="216000" cy="0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4572000" y="3284984"/>
              <a:ext cx="1080000" cy="0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5868264" y="3284984"/>
              <a:ext cx="1080000" cy="0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6948264" y="3284984"/>
              <a:ext cx="2160000" cy="0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 rot="5400000">
              <a:off x="4395380" y="3859497"/>
              <a:ext cx="28973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/>
            <p:nvPr/>
          </p:nvCxnSpPr>
          <p:spPr>
            <a:xfrm rot="5400000">
              <a:off x="4572794" y="4148286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avec flèche 95"/>
            <p:cNvCxnSpPr/>
            <p:nvPr/>
          </p:nvCxnSpPr>
          <p:spPr>
            <a:xfrm rot="5400000">
              <a:off x="5363294" y="4148286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avec flèche 96"/>
            <p:cNvCxnSpPr/>
            <p:nvPr/>
          </p:nvCxnSpPr>
          <p:spPr>
            <a:xfrm rot="5400000">
              <a:off x="4716810" y="3716238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avec flèche 97"/>
            <p:cNvCxnSpPr/>
            <p:nvPr/>
          </p:nvCxnSpPr>
          <p:spPr>
            <a:xfrm rot="5400000">
              <a:off x="5148858" y="3716238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ZoneTexte 196"/>
            <p:cNvSpPr txBox="1">
              <a:spLocks noChangeArrowheads="1"/>
            </p:cNvSpPr>
            <p:nvPr/>
          </p:nvSpPr>
          <p:spPr bwMode="auto">
            <a:xfrm>
              <a:off x="4211960" y="2708920"/>
              <a:ext cx="64807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000" b="1" dirty="0" smtClean="0">
                  <a:latin typeface="Georgia" pitchFamily="18" charset="0"/>
                </a:rPr>
                <a:t>~0.1 </a:t>
              </a:r>
              <a:r>
                <a:rPr lang="fr-FR" sz="1000" b="1" dirty="0">
                  <a:latin typeface="Georgia" pitchFamily="18" charset="0"/>
                </a:rPr>
                <a:t>m</a:t>
              </a:r>
            </a:p>
          </p:txBody>
        </p:sp>
        <p:cxnSp>
          <p:nvCxnSpPr>
            <p:cNvPr id="101" name="Connecteur droit avec flèche 100"/>
            <p:cNvCxnSpPr>
              <a:stCxn id="99" idx="2"/>
            </p:cNvCxnSpPr>
            <p:nvPr/>
          </p:nvCxnSpPr>
          <p:spPr>
            <a:xfrm rot="16200000" flipH="1">
              <a:off x="4407556" y="3083580"/>
              <a:ext cx="288125" cy="3124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ZoneTexte 196"/>
            <p:cNvSpPr txBox="1">
              <a:spLocks noChangeArrowheads="1"/>
            </p:cNvSpPr>
            <p:nvPr/>
          </p:nvSpPr>
          <p:spPr bwMode="auto">
            <a:xfrm>
              <a:off x="5364088" y="2708920"/>
              <a:ext cx="64807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000" b="1" dirty="0" smtClean="0">
                  <a:latin typeface="Georgia" pitchFamily="18" charset="0"/>
                </a:rPr>
                <a:t>~0.2 </a:t>
              </a:r>
              <a:r>
                <a:rPr lang="fr-FR" sz="1000" b="1" dirty="0">
                  <a:latin typeface="Georgia" pitchFamily="18" charset="0"/>
                </a:rPr>
                <a:t>m</a:t>
              </a:r>
            </a:p>
          </p:txBody>
        </p:sp>
        <p:cxnSp>
          <p:nvCxnSpPr>
            <p:cNvPr id="105" name="Connecteur droit avec flèche 104"/>
            <p:cNvCxnSpPr>
              <a:stCxn id="104" idx="2"/>
            </p:cNvCxnSpPr>
            <p:nvPr/>
          </p:nvCxnSpPr>
          <p:spPr>
            <a:xfrm rot="16200000" flipH="1">
              <a:off x="5559684" y="3083580"/>
              <a:ext cx="288125" cy="3124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ZoneTexte 196"/>
            <p:cNvSpPr txBox="1">
              <a:spLocks noChangeArrowheads="1"/>
            </p:cNvSpPr>
            <p:nvPr/>
          </p:nvSpPr>
          <p:spPr bwMode="auto">
            <a:xfrm>
              <a:off x="6156176" y="2996952"/>
              <a:ext cx="5040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000" b="1" dirty="0">
                  <a:latin typeface="Georgia" pitchFamily="18" charset="0"/>
                </a:rPr>
                <a:t>~1 m</a:t>
              </a:r>
            </a:p>
          </p:txBody>
        </p:sp>
        <p:sp>
          <p:nvSpPr>
            <p:cNvPr id="107" name="ZoneTexte 196"/>
            <p:cNvSpPr txBox="1">
              <a:spLocks noChangeArrowheads="1"/>
            </p:cNvSpPr>
            <p:nvPr/>
          </p:nvSpPr>
          <p:spPr bwMode="auto">
            <a:xfrm>
              <a:off x="7740352" y="2996952"/>
              <a:ext cx="57606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000" b="1" dirty="0" smtClean="0">
                  <a:latin typeface="Georgia" pitchFamily="18" charset="0"/>
                </a:rPr>
                <a:t>~2 </a:t>
              </a:r>
              <a:r>
                <a:rPr lang="fr-FR" sz="1000" b="1" dirty="0">
                  <a:latin typeface="Georgia" pitchFamily="18" charset="0"/>
                </a:rPr>
                <a:t>m</a:t>
              </a:r>
            </a:p>
          </p:txBody>
        </p:sp>
        <p:cxnSp>
          <p:nvCxnSpPr>
            <p:cNvPr id="109" name="Connecteur droit 108"/>
            <p:cNvCxnSpPr/>
            <p:nvPr/>
          </p:nvCxnSpPr>
          <p:spPr bwMode="auto">
            <a:xfrm rot="5400000">
              <a:off x="7539041" y="3947769"/>
              <a:ext cx="11227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 bwMode="auto">
            <a:xfrm rot="5400000">
              <a:off x="7755065" y="3947769"/>
              <a:ext cx="11227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 bwMode="auto">
            <a:xfrm rot="5400000">
              <a:off x="7971090" y="3947769"/>
              <a:ext cx="11227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 bwMode="auto">
            <a:xfrm rot="5400000">
              <a:off x="8187114" y="3947769"/>
              <a:ext cx="11227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 bwMode="auto">
            <a:xfrm rot="5400000">
              <a:off x="8403138" y="3947769"/>
              <a:ext cx="11227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/>
            <p:cNvCxnSpPr/>
            <p:nvPr/>
          </p:nvCxnSpPr>
          <p:spPr>
            <a:xfrm rot="5400000">
              <a:off x="4931246" y="4148286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 bwMode="auto">
            <a:xfrm>
              <a:off x="4283968" y="3861048"/>
              <a:ext cx="4752528" cy="0"/>
            </a:xfrm>
            <a:prstGeom prst="line">
              <a:avLst/>
            </a:prstGeom>
            <a:ln w="28575">
              <a:solidFill>
                <a:srgbClr val="00CC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/>
          <a:srcRect l="1708" t="11833" r="5494" b="1389"/>
          <a:stretch>
            <a:fillRect/>
          </a:stretch>
        </p:blipFill>
        <p:spPr bwMode="auto">
          <a:xfrm>
            <a:off x="4283968" y="2852936"/>
            <a:ext cx="473125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ZoneTexte 74"/>
          <p:cNvSpPr txBox="1"/>
          <p:nvPr/>
        </p:nvSpPr>
        <p:spPr>
          <a:xfrm>
            <a:off x="8687942" y="5713511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Symbol" pitchFamily="18" charset="2"/>
              </a:rPr>
              <a:t>h</a:t>
            </a:r>
            <a:r>
              <a:rPr lang="fr-FR" sz="1400" dirty="0" smtClean="0"/>
              <a:t>*=0</a:t>
            </a:r>
            <a:endParaRPr lang="fr-FR" sz="1400" dirty="0"/>
          </a:p>
        </p:txBody>
      </p:sp>
      <p:cxnSp>
        <p:nvCxnSpPr>
          <p:cNvPr id="82" name="Connecteur droit avec flèche 81"/>
          <p:cNvCxnSpPr/>
          <p:nvPr/>
        </p:nvCxnSpPr>
        <p:spPr>
          <a:xfrm rot="10800000" flipV="1">
            <a:off x="8471918" y="5906292"/>
            <a:ext cx="285800" cy="952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e la date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Transverse detector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solidFill>
            <a:srgbClr val="F2F2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dirty="0" smtClean="0"/>
              <a:t>Go </a:t>
            </a:r>
            <a:r>
              <a:rPr lang="fr-FR" dirty="0" err="1" smtClean="0"/>
              <a:t>forward</a:t>
            </a:r>
            <a:r>
              <a:rPr lang="fr-FR" dirty="0" smtClean="0"/>
              <a:t> ?</a:t>
            </a:r>
          </a:p>
          <a:p>
            <a:pPr lvl="1"/>
            <a:r>
              <a:rPr lang="fr-FR" dirty="0" err="1" smtClean="0"/>
              <a:t>Possibility</a:t>
            </a:r>
            <a:r>
              <a:rPr lang="fr-FR" dirty="0" smtClean="0"/>
              <a:t> to </a:t>
            </a:r>
            <a:r>
              <a:rPr lang="fr-FR" dirty="0" err="1" smtClean="0"/>
              <a:t>access</a:t>
            </a:r>
            <a:r>
              <a:rPr lang="fr-FR" dirty="0" smtClean="0"/>
              <a:t> y*=1 by </a:t>
            </a:r>
            <a:r>
              <a:rPr lang="fr-FR" dirty="0" err="1" smtClean="0"/>
              <a:t>shifting</a:t>
            </a:r>
            <a:r>
              <a:rPr lang="fr-FR" dirty="0" smtClean="0"/>
              <a:t> the detectors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 Fleuret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10" t="11398" r="6075" b="1217"/>
          <a:stretch>
            <a:fillRect/>
          </a:stretch>
        </p:blipFill>
        <p:spPr bwMode="auto">
          <a:xfrm>
            <a:off x="4211960" y="1052736"/>
            <a:ext cx="4680520" cy="255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 l="1515" t="13299" r="6061" b="1207"/>
          <a:stretch>
            <a:fillRect/>
          </a:stretch>
        </p:blipFill>
        <p:spPr bwMode="auto">
          <a:xfrm>
            <a:off x="4211960" y="3735689"/>
            <a:ext cx="4680520" cy="250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395536" y="2348880"/>
          <a:ext cx="3672408" cy="36404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8"/>
                <a:gridCol w="1224136"/>
                <a:gridCol w="1296144"/>
              </a:tblGrid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Detector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Z</a:t>
                      </a:r>
                      <a:r>
                        <a:rPr lang="fr-FR" baseline="-25000" dirty="0" err="1" smtClean="0"/>
                        <a:t>min</a:t>
                      </a:r>
                      <a:r>
                        <a:rPr lang="fr-FR" dirty="0" smtClean="0"/>
                        <a:t>/</a:t>
                      </a:r>
                      <a:r>
                        <a:rPr lang="fr-FR" dirty="0" err="1" smtClean="0"/>
                        <a:t>Z</a:t>
                      </a:r>
                      <a:r>
                        <a:rPr lang="fr-FR" baseline="-25000" dirty="0" err="1" smtClean="0"/>
                        <a:t>max</a:t>
                      </a:r>
                      <a:r>
                        <a:rPr lang="fr-FR" baseline="-25000" dirty="0" smtClean="0"/>
                        <a:t> </a:t>
                      </a:r>
                      <a:r>
                        <a:rPr lang="fr-FR" dirty="0" err="1" smtClean="0"/>
                        <a:t>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>
                          <a:latin typeface="Symbol" pitchFamily="18" charset="2"/>
                        </a:rPr>
                        <a:t>h</a:t>
                      </a:r>
                      <a:r>
                        <a:rPr lang="fr-FR" dirty="0" smtClean="0"/>
                        <a:t>*=0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Z</a:t>
                      </a:r>
                      <a:r>
                        <a:rPr lang="fr-FR" baseline="-25000" dirty="0" err="1" smtClean="0"/>
                        <a:t>min</a:t>
                      </a:r>
                      <a:r>
                        <a:rPr lang="fr-FR" dirty="0" smtClean="0"/>
                        <a:t>/</a:t>
                      </a:r>
                      <a:r>
                        <a:rPr lang="fr-FR" dirty="0" err="1" smtClean="0"/>
                        <a:t>Z</a:t>
                      </a:r>
                      <a:r>
                        <a:rPr lang="fr-FR" baseline="-25000" dirty="0" err="1" smtClean="0"/>
                        <a:t>max</a:t>
                      </a:r>
                      <a:r>
                        <a:rPr lang="fr-FR" dirty="0" smtClean="0"/>
                        <a:t>     </a:t>
                      </a:r>
                      <a:r>
                        <a:rPr lang="fr-FR" dirty="0" err="1" smtClean="0"/>
                        <a:t>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>
                          <a:latin typeface="Symbol" pitchFamily="18" charset="2"/>
                        </a:rPr>
                        <a:t>h</a:t>
                      </a:r>
                      <a:r>
                        <a:rPr lang="fr-FR" dirty="0" smtClean="0"/>
                        <a:t>*=1</a:t>
                      </a:r>
                      <a:endParaRPr lang="fr-FR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Vertex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40/50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cm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100/110 cm</a:t>
                      </a:r>
                      <a:endParaRPr lang="fr-FR" sz="1600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Tracker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50/150 cm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200/300 cm</a:t>
                      </a:r>
                      <a:endParaRPr lang="fr-FR" sz="1600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EMCal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150/170 cm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400/420 cm</a:t>
                      </a:r>
                      <a:endParaRPr lang="fr-FR" sz="1600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Hcal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170/270 cm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500/600 cm</a:t>
                      </a:r>
                      <a:endParaRPr lang="fr-FR" sz="1600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muons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270/470 cm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800/1000 cm</a:t>
                      </a:r>
                      <a:endParaRPr lang="fr-F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fixed-target projects at CERN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eure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Fleuret</Template>
  <TotalTime>1221</TotalTime>
  <Words>920</Words>
  <Application>Microsoft Office PowerPoint</Application>
  <PresentationFormat>Affichage à l'écran (4:3)</PresentationFormat>
  <Paragraphs>261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Fleuret</vt:lpstr>
      <vt:lpstr>Équation</vt:lpstr>
      <vt:lpstr>Microsoft Éditeur d'équations 3.0</vt:lpstr>
      <vt:lpstr>kinematics</vt:lpstr>
      <vt:lpstr>Luminosity</vt:lpstr>
      <vt:lpstr>Energy – rapidity</vt:lpstr>
      <vt:lpstr>Pseudo-rapidity</vt:lpstr>
      <vt:lpstr>Detector constraint</vt:lpstr>
      <vt:lpstr>Detector constraint</vt:lpstr>
      <vt:lpstr>Longitudinal detector</vt:lpstr>
      <vt:lpstr>Transverse detector</vt:lpstr>
      <vt:lpstr>Transverse detector</vt:lpstr>
      <vt:lpstr>Longitudinal .vs. Transverse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</dc:title>
  <cp:lastModifiedBy>fleuret</cp:lastModifiedBy>
  <cp:revision>44</cp:revision>
  <dcterms:modified xsi:type="dcterms:W3CDTF">2011-07-06T20:45:55Z</dcterms:modified>
</cp:coreProperties>
</file>