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702" r:id="rId3"/>
  </p:sldMasterIdLst>
  <p:notesMasterIdLst>
    <p:notesMasterId r:id="rId46"/>
  </p:notesMasterIdLst>
  <p:handoutMasterIdLst>
    <p:handoutMasterId r:id="rId47"/>
  </p:handoutMasterIdLst>
  <p:sldIdLst>
    <p:sldId id="311" r:id="rId4"/>
    <p:sldId id="353" r:id="rId5"/>
    <p:sldId id="726" r:id="rId6"/>
    <p:sldId id="321" r:id="rId7"/>
    <p:sldId id="375" r:id="rId8"/>
    <p:sldId id="340" r:id="rId9"/>
    <p:sldId id="1882" r:id="rId10"/>
    <p:sldId id="1889" r:id="rId11"/>
    <p:sldId id="1884" r:id="rId12"/>
    <p:sldId id="310" r:id="rId13"/>
    <p:sldId id="354" r:id="rId14"/>
    <p:sldId id="355" r:id="rId15"/>
    <p:sldId id="368" r:id="rId16"/>
    <p:sldId id="369" r:id="rId17"/>
    <p:sldId id="360" r:id="rId18"/>
    <p:sldId id="323" r:id="rId19"/>
    <p:sldId id="319" r:id="rId20"/>
    <p:sldId id="363" r:id="rId21"/>
    <p:sldId id="283" r:id="rId22"/>
    <p:sldId id="356" r:id="rId23"/>
    <p:sldId id="357" r:id="rId24"/>
    <p:sldId id="358" r:id="rId25"/>
    <p:sldId id="306" r:id="rId26"/>
    <p:sldId id="343" r:id="rId27"/>
    <p:sldId id="366" r:id="rId28"/>
    <p:sldId id="364" r:id="rId29"/>
    <p:sldId id="365" r:id="rId30"/>
    <p:sldId id="367" r:id="rId31"/>
    <p:sldId id="337" r:id="rId32"/>
    <p:sldId id="338" r:id="rId33"/>
    <p:sldId id="342" r:id="rId34"/>
    <p:sldId id="345" r:id="rId35"/>
    <p:sldId id="352" r:id="rId36"/>
    <p:sldId id="335" r:id="rId37"/>
    <p:sldId id="347" r:id="rId38"/>
    <p:sldId id="370" r:id="rId39"/>
    <p:sldId id="371" r:id="rId40"/>
    <p:sldId id="372" r:id="rId41"/>
    <p:sldId id="374" r:id="rId42"/>
    <p:sldId id="350" r:id="rId43"/>
    <p:sldId id="362" r:id="rId44"/>
    <p:sldId id="351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00"/>
    <a:srgbClr val="9999FF"/>
    <a:srgbClr val="CC99FF"/>
    <a:srgbClr val="9966FF"/>
    <a:srgbClr val="FFCC66"/>
    <a:srgbClr val="FFCC00"/>
    <a:srgbClr val="000000"/>
    <a:srgbClr val="CD8585"/>
    <a:srgbClr val="FF5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/>
    <p:restoredTop sz="92326" autoAdjust="0"/>
  </p:normalViewPr>
  <p:slideViewPr>
    <p:cSldViewPr>
      <p:cViewPr varScale="1">
        <p:scale>
          <a:sx n="108" d="100"/>
          <a:sy n="108" d="100"/>
        </p:scale>
        <p:origin x="14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16129-B5A1-AB47-B8BA-A3034C5DDDA2}" type="datetimeFigureOut">
              <a:rPr lang="fr-FR" smtClean="0"/>
              <a:pPr/>
              <a:t>16/01/2023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47A58-C923-7C4B-A4C5-69DE1541F92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1806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E54F0-F946-46E0-BB58-0812FEF165AD}" type="datetimeFigureOut">
              <a:rPr lang="fr-FR" smtClean="0"/>
              <a:pPr/>
              <a:t>16/01/2023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D98A-093B-4D6D-A09B-7183568C74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967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z="1800">
              <a:latin typeface="Constantia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C1410E-59DB-5F4D-ABDA-24E24D02745C}" type="slidenum">
              <a:rPr lang="fr-FR"/>
              <a:pPr/>
              <a:t>42</a:t>
            </a:fld>
            <a:endParaRPr lang="fr-FR"/>
          </a:p>
        </p:txBody>
      </p:sp>
      <p:sp>
        <p:nvSpPr>
          <p:cNvPr id="134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B0F8AD-805F-F448-BEF0-A7851DD6B0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8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B0F8AD-805F-F448-BEF0-A7851DD6B0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064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1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z="1800">
              <a:latin typeface="Constanti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7" charset="0"/>
              <a:ea typeface="ＭＳ Ｐゴシック" pitchFamily="17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3E1CA6-AB7A-954F-B363-B4703052584D}" type="slidenum">
              <a:rPr lang="en-GB"/>
              <a:pPr/>
              <a:t>15</a:t>
            </a:fld>
            <a:endParaRPr lang="en-GB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5E567A-35E4-CA4C-A797-3C6CBDBFE840}" type="slidenum">
              <a:rPr lang="en-GB"/>
              <a:pPr/>
              <a:t>18</a:t>
            </a:fld>
            <a:endParaRPr lang="en-GB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1"/>
          <p:cNvSpPr>
            <a:spLocks noGrp="1" noChangeArrowheads="1"/>
          </p:cNvSpPr>
          <p:nvPr>
            <p:ph type="dt" sz="quarter"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7A8104E-7620-486E-92B8-26651CE93189}" type="datetime1">
              <a:rPr lang="en-US" smtClean="0"/>
              <a:pPr>
                <a:defRPr/>
              </a:pPr>
              <a:t>1/16/23</a:t>
            </a:fld>
            <a:endParaRPr lang="en-US"/>
          </a:p>
        </p:txBody>
      </p:sp>
      <p:sp>
        <p:nvSpPr>
          <p:cNvPr id="124931" name="Rectangle 13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68FA4ED-BB6C-C442-978F-DFFBEC1B686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24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2493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/>
              <a:t>By the way, there are poor people on the other side of this hall, with an obstructed view to the Mont Blanc…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872565-BE11-3749-92E1-DB294C4CF97A}" type="slidenum">
              <a:rPr lang="en-US"/>
              <a:pPr/>
              <a:t>30</a:t>
            </a:fld>
            <a:endParaRPr lang="en-US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15830" rIns="0" bIns="0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ea typeface="Arial Unicode MS" charset="0"/>
                <a:cs typeface="Arial Unicode MS" charset="0"/>
              </a:rPr>
              <a:t>Au </a:t>
            </a:r>
            <a:r>
              <a:rPr lang="en-US" sz="1800" dirty="0" err="1">
                <a:ea typeface="Arial Unicode MS" charset="0"/>
                <a:cs typeface="Arial Unicode MS" charset="0"/>
              </a:rPr>
              <a:t>laboratoire</a:t>
            </a:r>
            <a:r>
              <a:rPr lang="en-US" sz="1800" dirty="0">
                <a:ea typeface="Arial Unicode MS" charset="0"/>
                <a:cs typeface="Arial Unicode MS" charset="0"/>
              </a:rPr>
              <a:t> les investigations se </a:t>
            </a:r>
            <a:r>
              <a:rPr lang="en-US" sz="1800" dirty="0" err="1">
                <a:ea typeface="Arial Unicode MS" charset="0"/>
                <a:cs typeface="Arial Unicode MS" charset="0"/>
              </a:rPr>
              <a:t>meneraient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bien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sur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tous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ces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objets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dans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chaque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classe</a:t>
            </a:r>
            <a:r>
              <a:rPr lang="en-US" sz="1800" dirty="0">
                <a:ea typeface="Arial Unicode MS" charset="0"/>
                <a:cs typeface="Arial Unicode MS" charset="0"/>
              </a:rPr>
              <a:t>, </a:t>
            </a:r>
            <a:r>
              <a:rPr lang="en-US" sz="1800" dirty="0" err="1">
                <a:ea typeface="Arial Unicode MS" charset="0"/>
                <a:cs typeface="Arial Unicode MS" charset="0"/>
              </a:rPr>
              <a:t>mais</a:t>
            </a:r>
            <a:r>
              <a:rPr lang="en-US" sz="1800" dirty="0">
                <a:ea typeface="Arial Unicode MS" charset="0"/>
                <a:cs typeface="Arial Unicode MS" charset="0"/>
              </a:rPr>
              <a:t> on </a:t>
            </a:r>
            <a:r>
              <a:rPr lang="en-US" sz="1800" dirty="0" err="1">
                <a:ea typeface="Arial Unicode MS" charset="0"/>
                <a:cs typeface="Arial Unicode MS" charset="0"/>
              </a:rPr>
              <a:t>est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restreint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disons</a:t>
            </a:r>
            <a:r>
              <a:rPr lang="en-US" sz="1800" dirty="0">
                <a:ea typeface="Arial Unicode MS" charset="0"/>
                <a:cs typeface="Arial Unicode MS" charset="0"/>
              </a:rPr>
              <a:t> aux vestiges de SNR, </a:t>
            </a:r>
            <a:r>
              <a:rPr lang="en-US" sz="1800" dirty="0" err="1">
                <a:ea typeface="Arial Unicode MS" charset="0"/>
                <a:cs typeface="Arial Unicode MS" charset="0"/>
              </a:rPr>
              <a:t>binaires</a:t>
            </a:r>
            <a:r>
              <a:rPr lang="en-US" sz="1800" dirty="0">
                <a:ea typeface="Arial Unicode MS" charset="0"/>
                <a:cs typeface="Arial Unicode MS" charset="0"/>
              </a:rPr>
              <a:t> gamma, les </a:t>
            </a:r>
            <a:r>
              <a:rPr lang="en-US" sz="1800" dirty="0" err="1">
                <a:ea typeface="Arial Unicode MS" charset="0"/>
                <a:cs typeface="Arial Unicode MS" charset="0"/>
              </a:rPr>
              <a:t>accelerateurs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aupres</a:t>
            </a:r>
            <a:r>
              <a:rPr lang="en-US" sz="1800" dirty="0">
                <a:ea typeface="Arial Unicode MS" charset="0"/>
                <a:cs typeface="Arial Unicode MS" charset="0"/>
              </a:rPr>
              <a:t> de </a:t>
            </a:r>
            <a:r>
              <a:rPr lang="en-US" sz="1800" dirty="0" err="1">
                <a:ea typeface="Arial Unicode MS" charset="0"/>
                <a:cs typeface="Arial Unicode MS" charset="0"/>
              </a:rPr>
              <a:t>trous</a:t>
            </a:r>
            <a:r>
              <a:rPr lang="en-US" sz="1800" dirty="0">
                <a:ea typeface="Arial Unicode MS" charset="0"/>
                <a:cs typeface="Arial Unicode MS" charset="0"/>
              </a:rPr>
              <a:t> noirs </a:t>
            </a:r>
            <a:r>
              <a:rPr lang="en-US" sz="1800" dirty="0" err="1">
                <a:ea typeface="Arial Unicode MS" charset="0"/>
                <a:cs typeface="Arial Unicode MS" charset="0"/>
              </a:rPr>
              <a:t>supermassifs</a:t>
            </a:r>
            <a:r>
              <a:rPr lang="en-US" sz="1800" dirty="0">
                <a:ea typeface="Arial Unicode MS" charset="0"/>
                <a:cs typeface="Arial Unicode MS" charset="0"/>
              </a:rPr>
              <a:t>, et les </a:t>
            </a:r>
            <a:r>
              <a:rPr lang="en-US" sz="1800" dirty="0" err="1">
                <a:ea typeface="Arial Unicode MS" charset="0"/>
                <a:cs typeface="Arial Unicode MS" charset="0"/>
              </a:rPr>
              <a:t>effets</a:t>
            </a:r>
            <a:r>
              <a:rPr lang="en-US" sz="1800" dirty="0">
                <a:ea typeface="Arial Unicode MS" charset="0"/>
                <a:cs typeface="Arial Unicode MS" charset="0"/>
              </a:rPr>
              <a:t> de propagation pour </a:t>
            </a:r>
            <a:r>
              <a:rPr lang="en-US" sz="1800" dirty="0" err="1">
                <a:ea typeface="Arial Unicode MS" charset="0"/>
                <a:cs typeface="Arial Unicode MS" charset="0"/>
              </a:rPr>
              <a:t>sonder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l'opacité</a:t>
            </a:r>
            <a:r>
              <a:rPr lang="en-US" sz="1800" dirty="0">
                <a:ea typeface="Arial Unicode MS" charset="0"/>
                <a:cs typeface="Arial Unicode MS" charset="0"/>
              </a:rPr>
              <a:t> de </a:t>
            </a:r>
            <a:r>
              <a:rPr lang="en-US" sz="1800" dirty="0" err="1">
                <a:ea typeface="Arial Unicode MS" charset="0"/>
                <a:cs typeface="Arial Unicode MS" charset="0"/>
              </a:rPr>
              <a:t>l'univers</a:t>
            </a:r>
            <a:r>
              <a:rPr lang="en-US" sz="1800" dirty="0">
                <a:ea typeface="Arial Unicode MS" charset="0"/>
                <a:cs typeface="Arial Unicode MS" charset="0"/>
              </a:rPr>
              <a:t>.</a:t>
            </a:r>
          </a:p>
          <a:p>
            <a:pPr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ea typeface="Arial Unicode MS" charset="0"/>
              <a:cs typeface="Arial Unicode MS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ea typeface="Arial Unicode MS" charset="0"/>
                <a:cs typeface="Arial Unicode MS" charset="0"/>
              </a:rPr>
              <a:t>Les </a:t>
            </a:r>
            <a:r>
              <a:rPr lang="en-US" sz="1800" dirty="0" err="1">
                <a:ea typeface="Arial Unicode MS" charset="0"/>
                <a:cs typeface="Arial Unicode MS" charset="0"/>
              </a:rPr>
              <a:t>methodes</a:t>
            </a:r>
            <a:r>
              <a:rPr lang="en-US" sz="1800" dirty="0">
                <a:ea typeface="Arial Unicode MS" charset="0"/>
                <a:cs typeface="Arial Unicode MS" charset="0"/>
              </a:rPr>
              <a:t> de </a:t>
            </a:r>
            <a:r>
              <a:rPr lang="en-US" sz="1800" dirty="0" err="1">
                <a:ea typeface="Arial Unicode MS" charset="0"/>
                <a:cs typeface="Arial Unicode MS" charset="0"/>
              </a:rPr>
              <a:t>caracterisation</a:t>
            </a:r>
            <a:r>
              <a:rPr lang="en-US" sz="1800" dirty="0">
                <a:ea typeface="Arial Unicode MS" charset="0"/>
                <a:cs typeface="Arial Unicode MS" charset="0"/>
              </a:rPr>
              <a:t> de la </a:t>
            </a:r>
            <a:r>
              <a:rPr lang="en-US" sz="1800" dirty="0" err="1">
                <a:ea typeface="Arial Unicode MS" charset="0"/>
                <a:cs typeface="Arial Unicode MS" charset="0"/>
              </a:rPr>
              <a:t>variabilite</a:t>
            </a:r>
            <a:r>
              <a:rPr lang="en-US" sz="1800" dirty="0">
                <a:ea typeface="Arial Unicode MS" charset="0"/>
                <a:cs typeface="Arial Unicode MS" charset="0"/>
              </a:rPr>
              <a:t> du signal </a:t>
            </a:r>
            <a:r>
              <a:rPr lang="en-US" sz="1800" dirty="0" err="1">
                <a:ea typeface="Arial Unicode MS" charset="0"/>
                <a:cs typeface="Arial Unicode MS" charset="0"/>
              </a:rPr>
              <a:t>qu'on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developpe</a:t>
            </a:r>
            <a:r>
              <a:rPr lang="en-US" sz="1800" dirty="0">
                <a:ea typeface="Arial Unicode MS" charset="0"/>
                <a:cs typeface="Arial Unicode MS" charset="0"/>
              </a:rPr>
              <a:t> au </a:t>
            </a:r>
            <a:r>
              <a:rPr lang="en-US" sz="1800" dirty="0" err="1">
                <a:ea typeface="Arial Unicode MS" charset="0"/>
                <a:cs typeface="Arial Unicode MS" charset="0"/>
              </a:rPr>
              <a:t>labo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ont</a:t>
            </a:r>
            <a:r>
              <a:rPr lang="en-US" sz="1800" dirty="0">
                <a:ea typeface="Arial Unicode MS" charset="0"/>
                <a:cs typeface="Arial Unicode MS" charset="0"/>
              </a:rPr>
              <a:t> des consequences </a:t>
            </a:r>
            <a:r>
              <a:rPr lang="en-US" sz="1800" dirty="0" err="1">
                <a:ea typeface="Arial Unicode MS" charset="0"/>
                <a:cs typeface="Arial Unicode MS" charset="0"/>
              </a:rPr>
              <a:t>sur</a:t>
            </a:r>
            <a:r>
              <a:rPr lang="en-US" sz="1800" dirty="0">
                <a:ea typeface="Arial Unicode MS" charset="0"/>
                <a:cs typeface="Arial Unicode MS" charset="0"/>
              </a:rPr>
              <a:t> les analyses </a:t>
            </a:r>
            <a:r>
              <a:rPr lang="en-US" sz="1800" dirty="0" err="1">
                <a:ea typeface="Arial Unicode MS" charset="0"/>
                <a:cs typeface="Arial Unicode MS" charset="0"/>
              </a:rPr>
              <a:t>cherchant</a:t>
            </a:r>
            <a:r>
              <a:rPr lang="en-US" sz="1800" dirty="0">
                <a:ea typeface="Arial Unicode MS" charset="0"/>
                <a:cs typeface="Arial Unicode MS" charset="0"/>
              </a:rPr>
              <a:t> a </a:t>
            </a:r>
            <a:r>
              <a:rPr lang="en-US" sz="1800" dirty="0" err="1">
                <a:ea typeface="Arial Unicode MS" charset="0"/>
                <a:cs typeface="Arial Unicode MS" charset="0"/>
              </a:rPr>
              <a:t>mettre</a:t>
            </a:r>
            <a:r>
              <a:rPr lang="en-US" sz="1800" dirty="0">
                <a:ea typeface="Arial Unicode MS" charset="0"/>
                <a:cs typeface="Arial Unicode MS" charset="0"/>
              </a:rPr>
              <a:t> en evidence des </a:t>
            </a:r>
            <a:r>
              <a:rPr lang="en-US" sz="1800" dirty="0" err="1">
                <a:ea typeface="Arial Unicode MS" charset="0"/>
                <a:cs typeface="Arial Unicode MS" charset="0"/>
              </a:rPr>
              <a:t>phenomenes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exotiques</a:t>
            </a:r>
            <a:r>
              <a:rPr lang="en-US" sz="1800" dirty="0">
                <a:ea typeface="Arial Unicode MS" charset="0"/>
                <a:cs typeface="Arial Unicode MS" charset="0"/>
              </a:rPr>
              <a:t> </a:t>
            </a:r>
            <a:r>
              <a:rPr lang="en-US" sz="1800" dirty="0" err="1">
                <a:ea typeface="Arial Unicode MS" charset="0"/>
                <a:cs typeface="Arial Unicode MS" charset="0"/>
              </a:rPr>
              <a:t>comme</a:t>
            </a:r>
            <a:r>
              <a:rPr lang="en-US" sz="1800" dirty="0">
                <a:ea typeface="Arial Unicode MS" charset="0"/>
                <a:cs typeface="Arial Unicode MS" charset="0"/>
              </a:rPr>
              <a:t> de tester </a:t>
            </a:r>
            <a:r>
              <a:rPr lang="en-US" sz="1800" dirty="0" err="1">
                <a:ea typeface="Arial Unicode MS" charset="0"/>
                <a:cs typeface="Arial Unicode MS" charset="0"/>
              </a:rPr>
              <a:t>l'invariance</a:t>
            </a:r>
            <a:r>
              <a:rPr lang="en-US" sz="1800" dirty="0">
                <a:ea typeface="Arial Unicode MS" charset="0"/>
                <a:cs typeface="Arial Unicode MS" charset="0"/>
              </a:rPr>
              <a:t> de Lorenz.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/>
              <a:t>test</a:t>
            </a:r>
            <a:endParaRPr kumimoji="0" lang="en-US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/>
              <a:t>test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/>
              <a:t>test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549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50825" y="1196975"/>
            <a:ext cx="4244975" cy="50403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244975" cy="50403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test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E4DF-F28E-4F2B-9325-1B33C3ABA567}" type="slidenum">
              <a:rPr lang="fr-FR"/>
              <a:pPr>
                <a:defRPr/>
              </a:pPr>
              <a:t>‹N°›</a:t>
            </a:fld>
            <a:r>
              <a:rPr lang="fr-FR"/>
              <a:t>/25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 tIns="41473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 smtClean="0"/>
            </a:lvl1pPr>
          </a:lstStyle>
          <a:p>
            <a:fld id="{2F012017-103E-304B-B506-9A39E06E23A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2819400"/>
            <a:ext cx="8385048" cy="2895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2209800"/>
            <a:ext cx="8385048" cy="609600"/>
          </a:xfrm>
          <a:noFill/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838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r="1063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2854" y="6492875"/>
            <a:ext cx="791146" cy="365125"/>
          </a:xfrm>
        </p:spPr>
        <p:txBody>
          <a:bodyPr/>
          <a:lstStyle/>
          <a:p>
            <a:fld id="{D752DBC4-3753-084B-A85A-391A694AE64B}" type="slidenum">
              <a:rPr lang="en-US" smtClean="0"/>
              <a:pPr/>
              <a:t>‹N°›</a:t>
            </a:fld>
            <a:r>
              <a:rPr lang="en-US" dirty="0"/>
              <a:t>/41</a:t>
            </a:r>
          </a:p>
        </p:txBody>
      </p:sp>
    </p:spTree>
    <p:extLst>
      <p:ext uri="{BB962C8B-B14F-4D97-AF65-F5344CB8AC3E}">
        <p14:creationId xmlns:p14="http://schemas.microsoft.com/office/powerpoint/2010/main" val="2916286654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CC0B-13A0-42C1-8F79-ED1A2A880695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5474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test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test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test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244975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244975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test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/>
              <a:t>test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test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test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test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test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test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test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32588" y="0"/>
            <a:ext cx="2160587" cy="6237288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0825" y="0"/>
            <a:ext cx="6329363" cy="62372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test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54927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50825" y="1196975"/>
            <a:ext cx="4244975" cy="50403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244975" cy="50403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test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139B-F3BF-B44C-AABA-A713090586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  <p:extLst>
      <p:ext uri="{BB962C8B-B14F-4D97-AF65-F5344CB8AC3E}">
        <p14:creationId xmlns:p14="http://schemas.microsoft.com/office/powerpoint/2010/main" val="20068162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B8476-625B-444F-AA07-2EB5F65815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  <p:extLst>
      <p:ext uri="{BB962C8B-B14F-4D97-AF65-F5344CB8AC3E}">
        <p14:creationId xmlns:p14="http://schemas.microsoft.com/office/powerpoint/2010/main" val="310858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/>
              <a:t>test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09DA-5607-D445-B7D9-B864AC1288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  <p:extLst>
      <p:ext uri="{BB962C8B-B14F-4D97-AF65-F5344CB8AC3E}">
        <p14:creationId xmlns:p14="http://schemas.microsoft.com/office/powerpoint/2010/main" val="2974883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86EC9-B5B4-E542-9A8A-285542870A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  <p:extLst>
      <p:ext uri="{BB962C8B-B14F-4D97-AF65-F5344CB8AC3E}">
        <p14:creationId xmlns:p14="http://schemas.microsoft.com/office/powerpoint/2010/main" val="712707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878BC-9B2F-4E46-9C8A-34089C6F7D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  <p:extLst>
      <p:ext uri="{BB962C8B-B14F-4D97-AF65-F5344CB8AC3E}">
        <p14:creationId xmlns:p14="http://schemas.microsoft.com/office/powerpoint/2010/main" val="739023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363CC-BF0D-E640-A34C-2CDADFE2F60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  <p:extLst>
      <p:ext uri="{BB962C8B-B14F-4D97-AF65-F5344CB8AC3E}">
        <p14:creationId xmlns:p14="http://schemas.microsoft.com/office/powerpoint/2010/main" val="2512500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C4710-7A68-524D-92C2-C0F1E761A5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  <p:extLst>
      <p:ext uri="{BB962C8B-B14F-4D97-AF65-F5344CB8AC3E}">
        <p14:creationId xmlns:p14="http://schemas.microsoft.com/office/powerpoint/2010/main" val="1587231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A4BF8-744C-344C-B9A0-DA2471309C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  <p:extLst>
      <p:ext uri="{BB962C8B-B14F-4D97-AF65-F5344CB8AC3E}">
        <p14:creationId xmlns:p14="http://schemas.microsoft.com/office/powerpoint/2010/main" val="3011902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59022-2F93-0846-AE71-2029E4F07A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  <p:extLst>
      <p:ext uri="{BB962C8B-B14F-4D97-AF65-F5344CB8AC3E}">
        <p14:creationId xmlns:p14="http://schemas.microsoft.com/office/powerpoint/2010/main" val="1795138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C38E4-1DC5-214A-AC63-E8753DEF01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  <p:extLst>
      <p:ext uri="{BB962C8B-B14F-4D97-AF65-F5344CB8AC3E}">
        <p14:creationId xmlns:p14="http://schemas.microsoft.com/office/powerpoint/2010/main" val="403669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7753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7753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6C5E3-6EFF-9B45-BF55-8BAC22DA13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  <p:extLst>
      <p:ext uri="{BB962C8B-B14F-4D97-AF65-F5344CB8AC3E}">
        <p14:creationId xmlns:p14="http://schemas.microsoft.com/office/powerpoint/2010/main" val="313134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/>
              <a:t>test</a:t>
            </a:r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/>
              <a:t>test</a:t>
            </a:r>
            <a:endParaRPr kumimoji="0"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/>
              <a:t>test</a:t>
            </a:r>
            <a:endParaRPr kumimoji="0"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/>
              <a:t>test</a:t>
            </a:r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/>
              <a:t>test</a:t>
            </a:r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/>
              <a:t>test</a:t>
            </a:r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r>
              <a:rPr kumimoji="0" lang="fr-FR">
                <a:solidFill>
                  <a:schemeClr val="tx2">
                    <a:shade val="90000"/>
                  </a:schemeClr>
                </a:solidFill>
              </a:rPr>
              <a:t>test</a:t>
            </a:r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9" r:id="rId13"/>
    <p:sldLayoutId id="2147483700" r:id="rId14"/>
    <p:sldLayoutId id="2147483701" r:id="rId1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2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0"/>
            <a:ext cx="8229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96975"/>
            <a:ext cx="864235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00"/>
                </a:solidFill>
              </a:rPr>
              <a:t>test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705600"/>
            <a:ext cx="6842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0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r>
              <a:rPr lang="fr-FR" dirty="0">
                <a:solidFill>
                  <a:srgbClr val="000000"/>
                </a:solidFill>
                <a:latin typeface="Arial"/>
              </a:rPr>
              <a:t>/13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ctr" hangingPunct="0">
        <a:spcBef>
          <a:spcPct val="20000"/>
        </a:spcBef>
        <a:spcAft>
          <a:spcPct val="0"/>
        </a:spcAft>
        <a:buClr>
          <a:srgbClr val="FF3300"/>
        </a:buClr>
        <a:buSzPct val="140000"/>
        <a:buFont typeface="ZapfDingbats" pitchFamily="82" charset="2"/>
        <a:buBlip>
          <a:blip r:embed="rId15"/>
        </a:buBlip>
        <a:defRPr sz="20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0" fontAlgn="ctr" hangingPunct="0">
        <a:spcBef>
          <a:spcPct val="20000"/>
        </a:spcBef>
        <a:spcAft>
          <a:spcPct val="0"/>
        </a:spcAft>
        <a:buClr>
          <a:srgbClr val="FFCC00"/>
        </a:buClr>
        <a:buSzPct val="140000"/>
        <a:buFont typeface="ZapfDingbats" pitchFamily="82" charset="2"/>
        <a:buBlip>
          <a:blip r:embed="rId15"/>
        </a:buBlip>
        <a:defRPr>
          <a:solidFill>
            <a:schemeClr val="tx1"/>
          </a:solidFill>
          <a:latin typeface="Arial"/>
        </a:defRPr>
      </a:lvl2pPr>
      <a:lvl3pPr marL="1143000" indent="-228600" algn="l" rtl="0" eaLnBrk="0" fontAlgn="ctr" hangingPunct="0">
        <a:spcBef>
          <a:spcPct val="20000"/>
        </a:spcBef>
        <a:spcAft>
          <a:spcPct val="0"/>
        </a:spcAft>
        <a:buClr>
          <a:schemeClr val="folHlink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Arial"/>
        </a:defRPr>
      </a:lvl3pPr>
      <a:lvl4pPr marL="1600200" indent="-228600" algn="l" rtl="0" eaLnBrk="0" fontAlgn="ctr" hangingPunct="0">
        <a:spcBef>
          <a:spcPct val="20000"/>
        </a:spcBef>
        <a:spcAft>
          <a:spcPct val="0"/>
        </a:spcAft>
        <a:buClr>
          <a:srgbClr val="0099FF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Arial"/>
        </a:defRPr>
      </a:lvl4pPr>
      <a:lvl5pPr marL="2057400" indent="-228600" algn="l" rtl="0" eaLnBrk="0" fontAlgn="ctr" hangingPunct="0">
        <a:spcBef>
          <a:spcPct val="20000"/>
        </a:spcBef>
        <a:spcAft>
          <a:spcPct val="0"/>
        </a:spcAft>
        <a:buClr>
          <a:srgbClr val="9933FF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Arial"/>
        </a:defRPr>
      </a:lvl5pPr>
      <a:lvl6pPr marL="2514600" indent="-228600" algn="l" rtl="0" fontAlgn="ctr">
        <a:spcBef>
          <a:spcPct val="20000"/>
        </a:spcBef>
        <a:spcAft>
          <a:spcPct val="0"/>
        </a:spcAft>
        <a:buClr>
          <a:srgbClr val="9933FF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+mn-lt"/>
        </a:defRPr>
      </a:lvl6pPr>
      <a:lvl7pPr marL="2971800" indent="-228600" algn="l" rtl="0" fontAlgn="ctr">
        <a:spcBef>
          <a:spcPct val="20000"/>
        </a:spcBef>
        <a:spcAft>
          <a:spcPct val="0"/>
        </a:spcAft>
        <a:buClr>
          <a:srgbClr val="9933FF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+mn-lt"/>
        </a:defRPr>
      </a:lvl7pPr>
      <a:lvl8pPr marL="3429000" indent="-228600" algn="l" rtl="0" fontAlgn="ctr">
        <a:spcBef>
          <a:spcPct val="20000"/>
        </a:spcBef>
        <a:spcAft>
          <a:spcPct val="0"/>
        </a:spcAft>
        <a:buClr>
          <a:srgbClr val="9933FF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+mn-lt"/>
        </a:defRPr>
      </a:lvl8pPr>
      <a:lvl9pPr marL="3886200" indent="-228600" algn="l" rtl="0" fontAlgn="ctr">
        <a:spcBef>
          <a:spcPct val="20000"/>
        </a:spcBef>
        <a:spcAft>
          <a:spcPct val="0"/>
        </a:spcAft>
        <a:buClr>
          <a:srgbClr val="9933FF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59DFE39E-75B7-C341-A0A8-9935E6D83FB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248400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  <p:extLst>
      <p:ext uri="{BB962C8B-B14F-4D97-AF65-F5344CB8AC3E}">
        <p14:creationId xmlns:p14="http://schemas.microsoft.com/office/powerpoint/2010/main" val="387112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tiff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4.png"/><Relationship Id="rId5" Type="http://schemas.openxmlformats.org/officeDocument/2006/relationships/image" Target="../media/image123.jpg"/><Relationship Id="rId10" Type="http://schemas.openxmlformats.org/officeDocument/2006/relationships/image" Target="../media/image128.png"/><Relationship Id="rId4" Type="http://schemas.openxmlformats.org/officeDocument/2006/relationships/image" Target="../media/image122.jpeg"/><Relationship Id="rId9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image" Target="../media/image6.gif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3" Type="http://schemas.openxmlformats.org/officeDocument/2006/relationships/image" Target="../media/image19.tiff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emf"/><Relationship Id="rId4" Type="http://schemas.openxmlformats.org/officeDocument/2006/relationships/image" Target="../media/image20.tiff"/><Relationship Id="rId9" Type="http://schemas.openxmlformats.org/officeDocument/2006/relationships/image" Target="../media/image25.emf"/><Relationship Id="rId1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png"/><Relationship Id="rId10" Type="http://schemas.openxmlformats.org/officeDocument/2006/relationships/image" Target="../media/image39.emf"/><Relationship Id="rId4" Type="http://schemas.openxmlformats.org/officeDocument/2006/relationships/image" Target="../media/image33.png"/><Relationship Id="rId9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419" y="2074040"/>
            <a:ext cx="7342634" cy="434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-215380" y="1023655"/>
            <a:ext cx="9144000" cy="1154609"/>
          </a:xfrm>
        </p:spPr>
        <p:txBody>
          <a:bodyPr/>
          <a:lstStyle/>
          <a:p>
            <a:r>
              <a:rPr lang="fr-FR" dirty="0"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Physique des hautes énergies au </a:t>
            </a:r>
            <a:br>
              <a:rPr lang="fr-FR" dirty="0"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</a:br>
            <a:r>
              <a:rPr lang="fr-FR" dirty="0">
                <a:solidFill>
                  <a:srgbClr val="FF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</a:t>
            </a:r>
            <a:r>
              <a:rPr lang="fr-FR" dirty="0"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aboratoire </a:t>
            </a:r>
            <a:r>
              <a:rPr lang="fr-FR" dirty="0">
                <a:solidFill>
                  <a:srgbClr val="FF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</a:t>
            </a:r>
            <a:r>
              <a:rPr lang="fr-FR" dirty="0"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eprince-</a:t>
            </a:r>
            <a:r>
              <a:rPr lang="fr-FR" dirty="0">
                <a:solidFill>
                  <a:srgbClr val="FF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R</a:t>
            </a:r>
            <a:r>
              <a:rPr lang="fr-FR" dirty="0"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inguet</a:t>
            </a:r>
          </a:p>
        </p:txBody>
      </p:sp>
      <p:pic>
        <p:nvPicPr>
          <p:cNvPr id="8" name="Image 7" descr="LLR_Logo_roug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67807"/>
            <a:ext cx="1880977" cy="85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4" name="AutoShape 2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6" name="AutoShape 4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" name="Picture 4" descr="CMSnc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38901">
            <a:off x="143332" y="5219056"/>
            <a:ext cx="2133499" cy="150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92791">
            <a:off x="6241691" y="1137954"/>
            <a:ext cx="2979731" cy="102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127506" y="2404898"/>
            <a:ext cx="3108555" cy="4706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0336" tIns="50169" rIns="100336" bIns="5016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des particules élémentaires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55216" y="6078924"/>
            <a:ext cx="2720821" cy="470650"/>
          </a:xfrm>
          <a:prstGeom prst="rect">
            <a:avLst/>
          </a:prstGeom>
        </p:spPr>
        <p:txBody>
          <a:bodyPr wrap="none" lIns="100336" tIns="50169" rIns="100336" bIns="50169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… aux cœurs des galaxies</a:t>
            </a:r>
          </a:p>
        </p:txBody>
      </p:sp>
      <p:sp>
        <p:nvSpPr>
          <p:cNvPr id="22" name="ZoneTexte 21"/>
          <p:cNvSpPr txBox="1"/>
          <p:nvPr/>
        </p:nvSpPr>
        <p:spPr>
          <a:xfrm rot="16200000">
            <a:off x="-552200" y="3968294"/>
            <a:ext cx="143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err="1">
                <a:solidFill>
                  <a:srgbClr val="000000"/>
                </a:solidFill>
                <a:effectLst>
                  <a:outerShdw blurRad="190500" dist="127000" dir="81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Big</a:t>
            </a:r>
            <a:r>
              <a:rPr lang="fr-FR" sz="2400" dirty="0">
                <a:solidFill>
                  <a:srgbClr val="000000"/>
                </a:solidFill>
                <a:effectLst>
                  <a:outerShdw blurRad="190500" dist="127000" dir="81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 Bang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22476" y="3304756"/>
            <a:ext cx="5642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10</a:t>
            </a:r>
            <a:r>
              <a:rPr lang="fr-FR" sz="1100" baseline="300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-43</a:t>
            </a: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36672" y="3115213"/>
            <a:ext cx="5642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10</a:t>
            </a:r>
            <a:r>
              <a:rPr lang="fr-FR" sz="1100" baseline="300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-34</a:t>
            </a: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099635" y="3311406"/>
            <a:ext cx="549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10</a:t>
            </a:r>
            <a:r>
              <a:rPr lang="fr-FR" sz="1100" baseline="300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-10</a:t>
            </a: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802072" y="3187221"/>
            <a:ext cx="5068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10</a:t>
            </a:r>
            <a:r>
              <a:rPr lang="fr-FR" sz="1100" baseline="300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-6</a:t>
            </a: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378137" y="3115213"/>
            <a:ext cx="5068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10</a:t>
            </a:r>
            <a:r>
              <a:rPr lang="fr-FR" sz="1100" baseline="300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-2</a:t>
            </a: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875936" y="3054238"/>
            <a:ext cx="5193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10</a:t>
            </a:r>
            <a:r>
              <a:rPr lang="fr-FR" sz="1100" baseline="300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+2</a:t>
            </a: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302251" y="2797564"/>
            <a:ext cx="6945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380 000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ans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351203" y="2755173"/>
            <a:ext cx="676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10</a:t>
            </a:r>
            <a:r>
              <a:rPr lang="fr-FR" sz="1100" baseline="300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+9</a:t>
            </a: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ans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170390" y="2550182"/>
            <a:ext cx="822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5x10</a:t>
            </a:r>
            <a:r>
              <a:rPr lang="fr-FR" sz="1100" baseline="300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+9</a:t>
            </a: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ans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206921" y="2132856"/>
            <a:ext cx="10980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L’Univers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aujourd’hui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~13.7 milliards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d’années</a:t>
            </a:r>
          </a:p>
        </p:txBody>
      </p:sp>
      <p:sp>
        <p:nvSpPr>
          <p:cNvPr id="33" name="Espace réservé du numéro de diapositive 32"/>
          <p:cNvSpPr>
            <a:spLocks noGrp="1"/>
          </p:cNvSpPr>
          <p:nvPr>
            <p:ph type="sldNum" sz="quarter" idx="11"/>
          </p:nvPr>
        </p:nvSpPr>
        <p:spPr>
          <a:xfrm>
            <a:off x="8244408" y="6588968"/>
            <a:ext cx="684212" cy="184666"/>
          </a:xfrm>
        </p:spPr>
        <p:txBody>
          <a:bodyPr/>
          <a:lstStyle/>
          <a:p>
            <a:pPr>
              <a:defRPr/>
            </a:pPr>
            <a:fld id="{649FE6B0-CFBA-4B32-B3F7-CCD4CD99817F}" type="slidenum">
              <a:rPr lang="fr-FR" sz="1200" smtClean="0">
                <a:solidFill>
                  <a:srgbClr val="000000"/>
                </a:solidFill>
                <a:latin typeface="Constantia" panose="02030602050306030303" pitchFamily="18" charset="0"/>
              </a:rPr>
              <a:pPr>
                <a:defRPr/>
              </a:pPr>
              <a:t>1</a:t>
            </a:fld>
            <a:endParaRPr lang="fr-FR" sz="1200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Image 1" descr="toto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157192"/>
            <a:ext cx="1454296" cy="152399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271792" y="3371214"/>
            <a:ext cx="1872208" cy="1209313"/>
          </a:xfrm>
          <a:prstGeom prst="rect">
            <a:avLst/>
          </a:prstGeom>
        </p:spPr>
        <p:txBody>
          <a:bodyPr wrap="square" lIns="100336" tIns="50169" rIns="100336" bIns="50169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… en passant par le cosmos et la santé…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CB10FC2-9741-054B-A9CE-BB0A2FEA4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9" y="67807"/>
            <a:ext cx="933445" cy="9334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1B16B07-AF67-7A46-BCFE-B2557CE84B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691" y="-187907"/>
            <a:ext cx="1204517" cy="17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89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/>
          </p:cNvSpPr>
          <p:nvPr>
            <p:ph type="title" idx="4294967295"/>
          </p:nvPr>
        </p:nvSpPr>
        <p:spPr>
          <a:xfrm>
            <a:off x="72008" y="-27384"/>
            <a:ext cx="9036496" cy="1219200"/>
          </a:xfrm>
          <a:noFill/>
          <a:ln w="76200" cmpd="sng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/>
            <a:r>
              <a:rPr lang="en-GB" sz="3200" b="1" dirty="0" err="1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Aujourd’hui</a:t>
            </a:r>
            <a:r>
              <a:rPr lang="en-GB" sz="32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, le LLR </a:t>
            </a:r>
            <a:r>
              <a:rPr lang="en-GB" sz="3200" b="1" dirty="0" err="1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est</a:t>
            </a:r>
            <a:r>
              <a:rPr lang="en-GB" sz="32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présent</a:t>
            </a:r>
            <a:r>
              <a:rPr lang="en-GB" sz="32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sur</a:t>
            </a:r>
            <a:r>
              <a:rPr lang="en-GB" sz="32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4 continents </a:t>
            </a:r>
            <a:br>
              <a:rPr lang="en-GB" sz="32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</a:br>
            <a:r>
              <a:rPr lang="en-GB" sz="3200" b="1" dirty="0" err="1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ainsi</a:t>
            </a:r>
            <a:r>
              <a:rPr lang="en-GB" sz="32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que</a:t>
            </a:r>
            <a:r>
              <a:rPr lang="en-GB" sz="32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dans</a:t>
            </a:r>
            <a:r>
              <a:rPr lang="en-GB" sz="32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l’espace</a:t>
            </a:r>
            <a:endParaRPr lang="en-GB" sz="4400" b="1" dirty="0">
              <a:solidFill>
                <a:srgbClr val="FF0000"/>
              </a:solidFill>
              <a:latin typeface="Futura Condensed ExtraBold" panose="020B0602020204020303" pitchFamily="34" charset="-79"/>
              <a:cs typeface="Futura Condensed ExtraBold" panose="020B0602020204020303" pitchFamily="34" charset="-79"/>
            </a:endParaRPr>
          </a:p>
        </p:txBody>
      </p:sp>
      <p:grpSp>
        <p:nvGrpSpPr>
          <p:cNvPr id="233511" name="Group 39"/>
          <p:cNvGrpSpPr>
            <a:grpSpLocks/>
          </p:cNvGrpSpPr>
          <p:nvPr/>
        </p:nvGrpSpPr>
        <p:grpSpPr bwMode="auto">
          <a:xfrm>
            <a:off x="62730" y="2502024"/>
            <a:ext cx="9621838" cy="4455368"/>
            <a:chOff x="202" y="1440"/>
            <a:chExt cx="5859" cy="2618"/>
          </a:xfrm>
        </p:grpSpPr>
        <p:pic>
          <p:nvPicPr>
            <p:cNvPr id="233483" name="Picture 11" descr="BlankMap-World-Continents-Coloured 1420x65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440"/>
              <a:ext cx="5677" cy="2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3500" name="Group 28"/>
            <p:cNvGrpSpPr>
              <a:grpSpLocks/>
            </p:cNvGrpSpPr>
            <p:nvPr/>
          </p:nvGrpSpPr>
          <p:grpSpPr bwMode="auto">
            <a:xfrm>
              <a:off x="202" y="2160"/>
              <a:ext cx="575" cy="364"/>
              <a:chOff x="202" y="2160"/>
              <a:chExt cx="575" cy="364"/>
            </a:xfrm>
          </p:grpSpPr>
          <p:sp>
            <p:nvSpPr>
              <p:cNvPr id="233486" name="Oval 14"/>
              <p:cNvSpPr>
                <a:spLocks noChangeAspect="1" noChangeArrowheads="1"/>
              </p:cNvSpPr>
              <p:nvPr/>
            </p:nvSpPr>
            <p:spPr bwMode="auto">
              <a:xfrm>
                <a:off x="720" y="2160"/>
                <a:ext cx="57" cy="57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3493" name="AutoShape 21"/>
              <p:cNvSpPr>
                <a:spLocks noChangeArrowheads="1"/>
              </p:cNvSpPr>
              <p:nvPr/>
            </p:nvSpPr>
            <p:spPr bwMode="auto">
              <a:xfrm flipH="1" flipV="1">
                <a:off x="202" y="2236"/>
                <a:ext cx="528" cy="288"/>
              </a:xfrm>
              <a:prstGeom prst="wedgeRoundRectCallout">
                <a:avLst>
                  <a:gd name="adj1" fmla="val -47352"/>
                  <a:gd name="adj2" fmla="val 6006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lIns="54000" rIns="54000" anchor="ctr"/>
              <a:lstStyle/>
              <a:p>
                <a:pPr algn="ctr"/>
                <a:r>
                  <a:rPr lang="fr-FR" sz="800" b="1" dirty="0">
                    <a:solidFill>
                      <a:srgbClr val="3366FF"/>
                    </a:solidFill>
                  </a:rPr>
                  <a:t>Babar - SLAC</a:t>
                </a:r>
              </a:p>
              <a:p>
                <a:pPr algn="ctr"/>
                <a:r>
                  <a:rPr lang="fr-FR" sz="800" b="1" dirty="0" err="1">
                    <a:solidFill>
                      <a:srgbClr val="3366FF"/>
                    </a:solidFill>
                  </a:rPr>
                  <a:t>Stanford</a:t>
                </a:r>
                <a:endParaRPr lang="fr-FR" sz="800" b="1" dirty="0">
                  <a:solidFill>
                    <a:srgbClr val="3366FF"/>
                  </a:solidFill>
                </a:endParaRPr>
              </a:p>
              <a:p>
                <a:pPr algn="ctr"/>
                <a:r>
                  <a:rPr lang="fr-FR" sz="800" b="1" dirty="0">
                    <a:solidFill>
                      <a:srgbClr val="3366FF"/>
                    </a:solidFill>
                  </a:rPr>
                  <a:t>USA</a:t>
                </a:r>
              </a:p>
            </p:txBody>
          </p:sp>
        </p:grpSp>
        <p:grpSp>
          <p:nvGrpSpPr>
            <p:cNvPr id="233501" name="Group 29"/>
            <p:cNvGrpSpPr>
              <a:grpSpLocks/>
            </p:cNvGrpSpPr>
            <p:nvPr/>
          </p:nvGrpSpPr>
          <p:grpSpPr bwMode="auto">
            <a:xfrm>
              <a:off x="1392" y="2027"/>
              <a:ext cx="729" cy="301"/>
              <a:chOff x="1392" y="2027"/>
              <a:chExt cx="729" cy="301"/>
            </a:xfrm>
          </p:grpSpPr>
          <p:sp>
            <p:nvSpPr>
              <p:cNvPr id="233487" name="Oval 15"/>
              <p:cNvSpPr>
                <a:spLocks noChangeAspect="1" noChangeArrowheads="1"/>
              </p:cNvSpPr>
              <p:nvPr/>
            </p:nvSpPr>
            <p:spPr bwMode="auto">
              <a:xfrm>
                <a:off x="1392" y="2160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3495" name="AutoShape 23"/>
              <p:cNvSpPr>
                <a:spLocks noChangeArrowheads="1"/>
              </p:cNvSpPr>
              <p:nvPr/>
            </p:nvSpPr>
            <p:spPr bwMode="auto">
              <a:xfrm flipV="1">
                <a:off x="1545" y="2027"/>
                <a:ext cx="576" cy="301"/>
              </a:xfrm>
              <a:prstGeom prst="wedgeRoundRectCallout">
                <a:avLst>
                  <a:gd name="adj1" fmla="val -72041"/>
                  <a:gd name="adj2" fmla="val -5496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lIns="36000" tIns="36000" rIns="36000" bIns="36000" anchor="ctr"/>
              <a:lstStyle/>
              <a:p>
                <a:pPr algn="ctr"/>
                <a:r>
                  <a:rPr lang="fr-FR" sz="800" b="1" dirty="0">
                    <a:solidFill>
                      <a:srgbClr val="3366FF"/>
                    </a:solidFill>
                  </a:rPr>
                  <a:t>PHENIX - RHIC</a:t>
                </a:r>
              </a:p>
              <a:p>
                <a:pPr algn="ctr"/>
                <a:r>
                  <a:rPr lang="fr-FR" sz="800" b="1" dirty="0">
                    <a:solidFill>
                      <a:srgbClr val="3366FF"/>
                    </a:solidFill>
                  </a:rPr>
                  <a:t>Brookhaven</a:t>
                </a:r>
              </a:p>
              <a:p>
                <a:pPr algn="ctr"/>
                <a:r>
                  <a:rPr lang="fr-FR" sz="800" b="1" dirty="0">
                    <a:solidFill>
                      <a:srgbClr val="3366FF"/>
                    </a:solidFill>
                  </a:rPr>
                  <a:t>USA</a:t>
                </a:r>
              </a:p>
            </p:txBody>
          </p:sp>
        </p:grpSp>
        <p:grpSp>
          <p:nvGrpSpPr>
            <p:cNvPr id="233505" name="Group 33"/>
            <p:cNvGrpSpPr>
              <a:grpSpLocks/>
            </p:cNvGrpSpPr>
            <p:nvPr/>
          </p:nvGrpSpPr>
          <p:grpSpPr bwMode="auto">
            <a:xfrm>
              <a:off x="4752" y="2160"/>
              <a:ext cx="783" cy="544"/>
              <a:chOff x="4752" y="2160"/>
              <a:chExt cx="783" cy="544"/>
            </a:xfrm>
          </p:grpSpPr>
          <p:sp>
            <p:nvSpPr>
              <p:cNvPr id="233490" name="Oval 18"/>
              <p:cNvSpPr>
                <a:spLocks noChangeAspect="1" noChangeArrowheads="1"/>
              </p:cNvSpPr>
              <p:nvPr/>
            </p:nvSpPr>
            <p:spPr bwMode="auto">
              <a:xfrm>
                <a:off x="4752" y="2160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3496" name="AutoShape 24"/>
              <p:cNvSpPr>
                <a:spLocks noChangeArrowheads="1"/>
              </p:cNvSpPr>
              <p:nvPr/>
            </p:nvSpPr>
            <p:spPr bwMode="auto">
              <a:xfrm flipV="1">
                <a:off x="4795" y="2243"/>
                <a:ext cx="740" cy="461"/>
              </a:xfrm>
              <a:prstGeom prst="wedgeRoundRectCallout">
                <a:avLst>
                  <a:gd name="adj1" fmla="val -45653"/>
                  <a:gd name="adj2" fmla="val 66278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lIns="36000" tIns="36000" rIns="36000" bIns="36000" anchor="ctr"/>
              <a:lstStyle/>
              <a:p>
                <a:pPr algn="ctr"/>
                <a:r>
                  <a:rPr lang="fr-FR" sz="800" b="1" dirty="0"/>
                  <a:t>T2K</a:t>
                </a:r>
              </a:p>
              <a:p>
                <a:pPr algn="ctr"/>
                <a:r>
                  <a:rPr lang="fr-FR" sz="800" b="1" dirty="0"/>
                  <a:t>Super Kamiokande</a:t>
                </a:r>
              </a:p>
              <a:p>
                <a:pPr algn="ctr"/>
                <a:r>
                  <a:rPr lang="fr-FR" sz="800" b="1" dirty="0"/>
                  <a:t>Tokai</a:t>
                </a:r>
              </a:p>
              <a:p>
                <a:pPr algn="ctr"/>
                <a:r>
                  <a:rPr lang="fr-FR" sz="800" b="1" dirty="0"/>
                  <a:t>Japon</a:t>
                </a:r>
              </a:p>
            </p:txBody>
          </p:sp>
        </p:grpSp>
        <p:grpSp>
          <p:nvGrpSpPr>
            <p:cNvPr id="233504" name="Group 32"/>
            <p:cNvGrpSpPr>
              <a:grpSpLocks/>
            </p:cNvGrpSpPr>
            <p:nvPr/>
          </p:nvGrpSpPr>
          <p:grpSpPr bwMode="auto">
            <a:xfrm>
              <a:off x="2319" y="3264"/>
              <a:ext cx="618" cy="384"/>
              <a:chOff x="2319" y="3264"/>
              <a:chExt cx="618" cy="384"/>
            </a:xfrm>
          </p:grpSpPr>
          <p:sp>
            <p:nvSpPr>
              <p:cNvPr id="233489" name="Oval 17"/>
              <p:cNvSpPr>
                <a:spLocks noChangeAspect="1" noChangeArrowheads="1"/>
              </p:cNvSpPr>
              <p:nvPr/>
            </p:nvSpPr>
            <p:spPr bwMode="auto">
              <a:xfrm>
                <a:off x="2880" y="3264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3497" name="AutoShape 25"/>
              <p:cNvSpPr>
                <a:spLocks noChangeArrowheads="1"/>
              </p:cNvSpPr>
              <p:nvPr/>
            </p:nvSpPr>
            <p:spPr bwMode="auto">
              <a:xfrm flipH="1" flipV="1">
                <a:off x="2319" y="3347"/>
                <a:ext cx="576" cy="301"/>
              </a:xfrm>
              <a:prstGeom prst="wedgeRoundRectCallout">
                <a:avLst>
                  <a:gd name="adj1" fmla="val -46532"/>
                  <a:gd name="adj2" fmla="val 66403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lIns="36000" tIns="36000" rIns="36000" bIns="36000" anchor="ctr"/>
              <a:lstStyle/>
              <a:p>
                <a:pPr algn="ctr"/>
                <a:r>
                  <a:rPr lang="fr-FR" sz="800" b="1" dirty="0"/>
                  <a:t>H.E.S.S.</a:t>
                </a:r>
              </a:p>
              <a:p>
                <a:pPr algn="ctr"/>
                <a:r>
                  <a:rPr lang="fr-FR" sz="800" b="1" dirty="0"/>
                  <a:t>Gamsberg</a:t>
                </a:r>
              </a:p>
              <a:p>
                <a:pPr algn="ctr"/>
                <a:r>
                  <a:rPr lang="fr-FR" sz="800" b="1" dirty="0"/>
                  <a:t>Namibie</a:t>
                </a:r>
              </a:p>
            </p:txBody>
          </p:sp>
        </p:grpSp>
        <p:grpSp>
          <p:nvGrpSpPr>
            <p:cNvPr id="233503" name="Group 31"/>
            <p:cNvGrpSpPr>
              <a:grpSpLocks/>
            </p:cNvGrpSpPr>
            <p:nvPr/>
          </p:nvGrpSpPr>
          <p:grpSpPr bwMode="auto">
            <a:xfrm>
              <a:off x="2741" y="1983"/>
              <a:ext cx="715" cy="369"/>
              <a:chOff x="2741" y="1983"/>
              <a:chExt cx="715" cy="369"/>
            </a:xfrm>
          </p:grpSpPr>
          <p:sp>
            <p:nvSpPr>
              <p:cNvPr id="233488" name="Oval 16"/>
              <p:cNvSpPr>
                <a:spLocks noChangeAspect="1" noChangeArrowheads="1"/>
              </p:cNvSpPr>
              <p:nvPr/>
            </p:nvSpPr>
            <p:spPr bwMode="auto">
              <a:xfrm>
                <a:off x="2741" y="1983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3498" name="AutoShape 26"/>
              <p:cNvSpPr>
                <a:spLocks noChangeArrowheads="1"/>
              </p:cNvSpPr>
              <p:nvPr/>
            </p:nvSpPr>
            <p:spPr bwMode="auto">
              <a:xfrm flipV="1">
                <a:off x="2784" y="2051"/>
                <a:ext cx="672" cy="301"/>
              </a:xfrm>
              <a:prstGeom prst="wedgeRoundRectCallout">
                <a:avLst>
                  <a:gd name="adj1" fmla="val -47176"/>
                  <a:gd name="adj2" fmla="val 66278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lIns="36000" tIns="36000" rIns="36000" bIns="36000" anchor="ctr"/>
              <a:lstStyle/>
              <a:p>
                <a:pPr algn="ctr"/>
                <a:r>
                  <a:rPr lang="fr-FR" sz="800" b="1" dirty="0"/>
                  <a:t>CMS-LHC-CERN</a:t>
                </a:r>
              </a:p>
              <a:p>
                <a:pPr algn="ctr"/>
                <a:r>
                  <a:rPr lang="fr-FR" sz="800" b="1" dirty="0"/>
                  <a:t>Genève</a:t>
                </a:r>
              </a:p>
              <a:p>
                <a:pPr algn="ctr"/>
                <a:r>
                  <a:rPr lang="fr-FR" sz="800" b="1" dirty="0"/>
                  <a:t>Suisse</a:t>
                </a:r>
              </a:p>
            </p:txBody>
          </p:sp>
        </p:grpSp>
        <p:grpSp>
          <p:nvGrpSpPr>
            <p:cNvPr id="233502" name="Group 30"/>
            <p:cNvGrpSpPr>
              <a:grpSpLocks/>
            </p:cNvGrpSpPr>
            <p:nvPr/>
          </p:nvGrpSpPr>
          <p:grpSpPr bwMode="auto">
            <a:xfrm>
              <a:off x="2769" y="1536"/>
              <a:ext cx="591" cy="403"/>
              <a:chOff x="2769" y="1536"/>
              <a:chExt cx="591" cy="403"/>
            </a:xfrm>
          </p:grpSpPr>
          <p:sp>
            <p:nvSpPr>
              <p:cNvPr id="233485" name="Oval 13"/>
              <p:cNvSpPr>
                <a:spLocks noChangeAspect="1" noChangeArrowheads="1"/>
              </p:cNvSpPr>
              <p:nvPr/>
            </p:nvSpPr>
            <p:spPr bwMode="auto">
              <a:xfrm>
                <a:off x="2769" y="1882"/>
                <a:ext cx="57" cy="57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3499" name="AutoShape 27"/>
              <p:cNvSpPr>
                <a:spLocks noChangeArrowheads="1"/>
              </p:cNvSpPr>
              <p:nvPr/>
            </p:nvSpPr>
            <p:spPr bwMode="auto">
              <a:xfrm>
                <a:off x="2784" y="1536"/>
                <a:ext cx="576" cy="301"/>
              </a:xfrm>
              <a:prstGeom prst="wedgeRoundRectCallout">
                <a:avLst>
                  <a:gd name="adj1" fmla="val -46532"/>
                  <a:gd name="adj2" fmla="val 66403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ctr"/>
              <a:lstStyle/>
              <a:p>
                <a:pPr algn="ctr"/>
                <a:r>
                  <a:rPr lang="fr-FR" sz="800" b="1" dirty="0">
                    <a:solidFill>
                      <a:srgbClr val="3366FF"/>
                    </a:solidFill>
                  </a:rPr>
                  <a:t>H1 - DESY</a:t>
                </a:r>
              </a:p>
              <a:p>
                <a:pPr algn="ctr"/>
                <a:r>
                  <a:rPr lang="fr-FR" sz="800" b="1" dirty="0">
                    <a:solidFill>
                      <a:srgbClr val="3366FF"/>
                    </a:solidFill>
                  </a:rPr>
                  <a:t>Hambourg</a:t>
                </a:r>
              </a:p>
              <a:p>
                <a:pPr algn="ctr"/>
                <a:r>
                  <a:rPr lang="fr-FR" sz="800" b="1" dirty="0">
                    <a:solidFill>
                      <a:srgbClr val="3366FF"/>
                    </a:solidFill>
                  </a:rPr>
                  <a:t>Allemagne</a:t>
                </a:r>
              </a:p>
            </p:txBody>
          </p:sp>
        </p:grpSp>
      </p:grpSp>
      <p:grpSp>
        <p:nvGrpSpPr>
          <p:cNvPr id="233510" name="Group 38"/>
          <p:cNvGrpSpPr>
            <a:grpSpLocks/>
          </p:cNvGrpSpPr>
          <p:nvPr/>
        </p:nvGrpSpPr>
        <p:grpSpPr bwMode="auto">
          <a:xfrm>
            <a:off x="361616" y="1556791"/>
            <a:ext cx="3905584" cy="892583"/>
            <a:chOff x="432" y="960"/>
            <a:chExt cx="2256" cy="480"/>
          </a:xfrm>
        </p:grpSpPr>
        <p:pic>
          <p:nvPicPr>
            <p:cNvPr id="233506" name="Picture 34" descr="GLASTsat08Web_rec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60"/>
              <a:ext cx="1682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3509" name="AutoShape 37"/>
            <p:cNvSpPr>
              <a:spLocks noChangeArrowheads="1"/>
            </p:cNvSpPr>
            <p:nvPr/>
          </p:nvSpPr>
          <p:spPr bwMode="auto">
            <a:xfrm>
              <a:off x="2112" y="960"/>
              <a:ext cx="576" cy="301"/>
            </a:xfrm>
            <a:prstGeom prst="wedgeRoundRectCallout">
              <a:avLst>
                <a:gd name="adj1" fmla="val -46532"/>
                <a:gd name="adj2" fmla="val 66403"/>
                <a:gd name="adj3" fmla="val 16667"/>
              </a:avLst>
            </a:prstGeom>
            <a:solidFill>
              <a:schemeClr val="bg1">
                <a:alpha val="7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pPr algn="ctr"/>
              <a:r>
                <a:rPr lang="fr-FR" sz="800" b="1"/>
                <a:t>LAT - Fermi (Glast - NASA)</a:t>
              </a:r>
            </a:p>
            <a:p>
              <a:pPr algn="ctr"/>
              <a:r>
                <a:rPr lang="fr-FR" sz="800" b="1"/>
                <a:t>565 km altitude</a:t>
              </a:r>
            </a:p>
          </p:txBody>
        </p:sp>
      </p:grp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>
          <a:xfrm>
            <a:off x="8382000" y="6613525"/>
            <a:ext cx="533400" cy="168275"/>
          </a:xfrm>
        </p:spPr>
        <p:txBody>
          <a:bodyPr/>
          <a:lstStyle/>
          <a:p>
            <a:pPr>
              <a:defRPr/>
            </a:pPr>
            <a:fld id="{A504E4DF-F28E-4F2B-9325-1B33C3ABA567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31" name="AutoShape 25"/>
          <p:cNvSpPr>
            <a:spLocks noChangeArrowheads="1"/>
          </p:cNvSpPr>
          <p:nvPr/>
        </p:nvSpPr>
        <p:spPr bwMode="auto">
          <a:xfrm flipH="1" flipV="1">
            <a:off x="2699792" y="4077072"/>
            <a:ext cx="945925" cy="512248"/>
          </a:xfrm>
          <a:prstGeom prst="wedgeRoundRectCallout">
            <a:avLst>
              <a:gd name="adj1" fmla="val -46532"/>
              <a:gd name="adj2" fmla="val 66403"/>
              <a:gd name="adj3" fmla="val 16667"/>
            </a:avLst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lIns="36000" tIns="36000" rIns="36000" bIns="36000" anchor="ctr"/>
          <a:lstStyle/>
          <a:p>
            <a:pPr algn="ctr"/>
            <a:r>
              <a:rPr lang="fr-FR" sz="800" b="1" dirty="0"/>
              <a:t>CTA</a:t>
            </a:r>
          </a:p>
          <a:p>
            <a:pPr algn="ctr"/>
            <a:r>
              <a:rPr lang="fr-FR" sz="800" b="1" dirty="0"/>
              <a:t>Iles Canaries</a:t>
            </a:r>
          </a:p>
          <a:p>
            <a:pPr algn="ctr"/>
            <a:r>
              <a:rPr lang="fr-FR" sz="800" b="1" dirty="0"/>
              <a:t>Espagne</a:t>
            </a:r>
          </a:p>
        </p:txBody>
      </p:sp>
      <p:sp>
        <p:nvSpPr>
          <p:cNvPr id="32" name="AutoShape 25"/>
          <p:cNvSpPr>
            <a:spLocks noChangeArrowheads="1"/>
          </p:cNvSpPr>
          <p:nvPr/>
        </p:nvSpPr>
        <p:spPr bwMode="auto">
          <a:xfrm flipH="1" flipV="1">
            <a:off x="1187624" y="5869080"/>
            <a:ext cx="945925" cy="512248"/>
          </a:xfrm>
          <a:prstGeom prst="wedgeRoundRectCallout">
            <a:avLst>
              <a:gd name="adj1" fmla="val -46532"/>
              <a:gd name="adj2" fmla="val 66403"/>
              <a:gd name="adj3" fmla="val 16667"/>
            </a:avLst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lIns="36000" tIns="36000" rIns="36000" bIns="36000" anchor="ctr"/>
          <a:lstStyle/>
          <a:p>
            <a:pPr algn="ctr"/>
            <a:r>
              <a:rPr lang="fr-FR" sz="800" b="1" dirty="0"/>
              <a:t>CTA</a:t>
            </a:r>
          </a:p>
          <a:p>
            <a:pPr algn="ctr"/>
            <a:r>
              <a:rPr lang="fr-FR" sz="800" b="1" dirty="0"/>
              <a:t>ESO</a:t>
            </a:r>
          </a:p>
          <a:p>
            <a:pPr algn="ctr"/>
            <a:r>
              <a:rPr lang="fr-FR" sz="800" b="1" dirty="0"/>
              <a:t>Chili</a:t>
            </a:r>
          </a:p>
        </p:txBody>
      </p:sp>
      <p:sp>
        <p:nvSpPr>
          <p:cNvPr id="33" name="Oval 17"/>
          <p:cNvSpPr>
            <a:spLocks noChangeAspect="1" noChangeArrowheads="1"/>
          </p:cNvSpPr>
          <p:nvPr/>
        </p:nvSpPr>
        <p:spPr bwMode="auto">
          <a:xfrm>
            <a:off x="2123728" y="5733256"/>
            <a:ext cx="93607" cy="97004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Oval 17"/>
          <p:cNvSpPr>
            <a:spLocks noChangeAspect="1" noChangeArrowheads="1"/>
          </p:cNvSpPr>
          <p:nvPr/>
        </p:nvSpPr>
        <p:spPr bwMode="auto">
          <a:xfrm>
            <a:off x="3563888" y="3933056"/>
            <a:ext cx="93607" cy="97004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5" name="Oval 16">
            <a:extLst>
              <a:ext uri="{FF2B5EF4-FFF2-40B4-BE49-F238E27FC236}">
                <a16:creationId xmlns:a16="http://schemas.microsoft.com/office/drawing/2014/main" id="{FFF8A598-6A05-F944-AC69-A803E4EF16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12297" y="3474615"/>
            <a:ext cx="93607" cy="97004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" name="AutoShape 26">
            <a:extLst>
              <a:ext uri="{FF2B5EF4-FFF2-40B4-BE49-F238E27FC236}">
                <a16:creationId xmlns:a16="http://schemas.microsoft.com/office/drawing/2014/main" id="{1C046356-AE0D-CB4C-A08F-0F112990EFA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694186" y="2564792"/>
            <a:ext cx="1103580" cy="512248"/>
          </a:xfrm>
          <a:prstGeom prst="wedgeRoundRectCallout">
            <a:avLst>
              <a:gd name="adj1" fmla="val 62951"/>
              <a:gd name="adj2" fmla="val -123527"/>
              <a:gd name="adj3" fmla="val 16667"/>
            </a:avLst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lIns="36000" tIns="36000" rIns="36000" bIns="36000" anchor="ctr"/>
          <a:lstStyle/>
          <a:p>
            <a:pPr algn="ctr"/>
            <a:r>
              <a:rPr lang="fr-FR" sz="800" b="1" dirty="0"/>
              <a:t>PEPITES-ARRONAX</a:t>
            </a:r>
          </a:p>
          <a:p>
            <a:pPr algn="ctr"/>
            <a:r>
              <a:rPr lang="fr-FR" sz="800" b="1" dirty="0"/>
              <a:t>St-Herblain</a:t>
            </a:r>
          </a:p>
          <a:p>
            <a:pPr algn="ctr"/>
            <a:r>
              <a:rPr lang="fr-FR" sz="800" b="1" dirty="0"/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120292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2305"/>
          </a:xfrm>
        </p:spPr>
        <p:txBody>
          <a:bodyPr>
            <a:normAutofit fontScale="90000"/>
          </a:bodyPr>
          <a:lstStyle/>
          <a:p>
            <a:r>
              <a:rPr lang="fr-FR"/>
              <a:t>Qu’est ce que la matiere?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057" y="5870761"/>
            <a:ext cx="8626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La matière ordinaire est faite de l’assemblage précis de briques élémentaires: quarks, électrons… Nous les regroupons sous le terme de particules mais il y a bien plus que des quarks et électrons.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305"/>
            <a:ext cx="2989100" cy="22973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2353" y="612298"/>
            <a:ext cx="25260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Nous sommes tous fait de molécules… Le vivant est caractérisé par la molécule d’ADN.</a:t>
            </a:r>
          </a:p>
        </p:txBody>
      </p:sp>
      <p:grpSp>
        <p:nvGrpSpPr>
          <p:cNvPr id="3" name="Group 20"/>
          <p:cNvGrpSpPr/>
          <p:nvPr/>
        </p:nvGrpSpPr>
        <p:grpSpPr>
          <a:xfrm>
            <a:off x="4718383" y="557689"/>
            <a:ext cx="2120192" cy="2297337"/>
            <a:chOff x="2852035" y="1605635"/>
            <a:chExt cx="2120192" cy="229733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rcRect l="3185" t="1777" r="55079" b="53000"/>
            <a:stretch>
              <a:fillRect/>
            </a:stretch>
          </p:blipFill>
          <p:spPr>
            <a:xfrm>
              <a:off x="2852035" y="1605635"/>
              <a:ext cx="2120192" cy="2297337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4294195" y="3011928"/>
              <a:ext cx="678032" cy="1588"/>
            </a:xfrm>
            <a:prstGeom prst="straightConnector1">
              <a:avLst/>
            </a:prstGeom>
            <a:ln w="53975" cmpd="sng">
              <a:gradFill flip="none" rotWithShape="1">
                <a:gsLst>
                  <a:gs pos="0">
                    <a:srgbClr val="6699FF"/>
                  </a:gs>
                  <a:gs pos="57000">
                    <a:srgbClr val="FFFFFF"/>
                  </a:gs>
                </a:gsLst>
                <a:lin ang="10800000" scaled="0"/>
                <a:tileRect/>
              </a:gra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 flipV="1">
            <a:off x="2430898" y="894529"/>
            <a:ext cx="3123974" cy="1027630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2" idx="2"/>
          </p:cNvCxnSpPr>
          <p:nvPr/>
        </p:nvCxnSpPr>
        <p:spPr>
          <a:xfrm>
            <a:off x="2324679" y="2153301"/>
            <a:ext cx="3453800" cy="701725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1702794" y="1932919"/>
            <a:ext cx="3994655" cy="1271131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365432" y="2570979"/>
            <a:ext cx="3103971" cy="1981669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16"/>
          <p:cNvSpPr>
            <a:spLocks noChangeArrowheads="1"/>
          </p:cNvSpPr>
          <p:nvPr/>
        </p:nvSpPr>
        <p:spPr bwMode="auto">
          <a:xfrm>
            <a:off x="1970131" y="4764766"/>
            <a:ext cx="260350" cy="2476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2492418" y="3529691"/>
            <a:ext cx="131763" cy="123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" name="Oval 19"/>
          <p:cNvSpPr>
            <a:spLocks noChangeArrowheads="1"/>
          </p:cNvSpPr>
          <p:nvPr/>
        </p:nvSpPr>
        <p:spPr bwMode="auto">
          <a:xfrm>
            <a:off x="3017881" y="4888591"/>
            <a:ext cx="130175" cy="123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660443" y="4147229"/>
            <a:ext cx="130175" cy="123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4" name="Oval 21"/>
          <p:cNvSpPr>
            <a:spLocks noChangeArrowheads="1"/>
          </p:cNvSpPr>
          <p:nvPr/>
        </p:nvSpPr>
        <p:spPr bwMode="auto">
          <a:xfrm>
            <a:off x="2574968" y="6512604"/>
            <a:ext cx="131763" cy="123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35479" y="5646471"/>
            <a:ext cx="1163638" cy="47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45000"/>
              </a:lnSpc>
            </a:pP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10</a:t>
            </a:r>
            <a:r>
              <a:rPr lang="fr-FR" b="1" baseline="72000" dirty="0">
                <a:solidFill>
                  <a:srgbClr val="000099"/>
                </a:solidFill>
                <a:latin typeface="Tahoma"/>
                <a:cs typeface="Tahoma"/>
              </a:rPr>
              <a:t>-10</a:t>
            </a: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 m</a:t>
            </a: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113955" y="3089057"/>
            <a:ext cx="0" cy="3705034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215683" y="6119677"/>
            <a:ext cx="1617165" cy="6485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fr-FR" sz="1200" b="1" dirty="0">
                <a:solidFill>
                  <a:srgbClr val="000099"/>
                </a:solidFill>
                <a:latin typeface="Tahoma"/>
                <a:cs typeface="Tahoma"/>
              </a:rPr>
              <a:t>10 millions de</a:t>
            </a:r>
          </a:p>
          <a:p>
            <a:r>
              <a:rPr lang="fr-FR" sz="1200" b="1" dirty="0">
                <a:solidFill>
                  <a:srgbClr val="000099"/>
                </a:solidFill>
                <a:latin typeface="Tahoma"/>
                <a:cs typeface="Tahoma"/>
              </a:rPr>
              <a:t>fois plus petit  </a:t>
            </a:r>
          </a:p>
          <a:p>
            <a:r>
              <a:rPr lang="fr-FR" sz="1200" b="1" dirty="0">
                <a:solidFill>
                  <a:srgbClr val="000099"/>
                </a:solidFill>
                <a:latin typeface="Tahoma"/>
                <a:cs typeface="Tahoma"/>
              </a:rPr>
              <a:t>qu’une fourmi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06306" y="3345025"/>
            <a:ext cx="105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Electrons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17881" y="5012416"/>
            <a:ext cx="92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99"/>
                </a:solidFill>
                <a:latin typeface="Tahoma"/>
                <a:cs typeface="Tahoma"/>
              </a:rPr>
              <a:t>Noyau</a:t>
            </a:r>
          </a:p>
        </p:txBody>
      </p:sp>
      <p:cxnSp>
        <p:nvCxnSpPr>
          <p:cNvPr id="44" name="Straight Arrow Connector 43"/>
          <p:cNvCxnSpPr>
            <a:stCxn id="26" idx="5"/>
            <a:endCxn id="42" idx="1"/>
          </p:cNvCxnSpPr>
          <p:nvPr/>
        </p:nvCxnSpPr>
        <p:spPr>
          <a:xfrm rot="16200000" flipH="1">
            <a:off x="2494650" y="4673851"/>
            <a:ext cx="220934" cy="825527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1" idx="6"/>
            <a:endCxn id="41" idx="1"/>
          </p:cNvCxnSpPr>
          <p:nvPr/>
        </p:nvCxnSpPr>
        <p:spPr>
          <a:xfrm flipV="1">
            <a:off x="2624181" y="3529691"/>
            <a:ext cx="282125" cy="619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6" idx="2"/>
            <a:endCxn id="33" idx="5"/>
          </p:cNvCxnSpPr>
          <p:nvPr/>
        </p:nvCxnSpPr>
        <p:spPr>
          <a:xfrm rot="10800000">
            <a:off x="771555" y="4252921"/>
            <a:ext cx="1198577" cy="635671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27978" y="3301977"/>
            <a:ext cx="2443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  <a:latin typeface="Tahoma"/>
                <a:cs typeface="Tahoma"/>
              </a:rPr>
              <a:t>Interaction</a:t>
            </a:r>
            <a:br>
              <a:rPr lang="fr-FR" b="1" dirty="0">
                <a:solidFill>
                  <a:srgbClr val="008000"/>
                </a:solidFill>
                <a:latin typeface="Tahoma"/>
                <a:cs typeface="Tahoma"/>
              </a:rPr>
            </a:br>
            <a:r>
              <a:rPr lang="fr-FR" b="1" dirty="0">
                <a:solidFill>
                  <a:srgbClr val="008000"/>
                </a:solidFill>
                <a:latin typeface="Tahoma"/>
                <a:cs typeface="Tahoma"/>
              </a:rPr>
              <a:t>électromagnétique</a:t>
            </a:r>
          </a:p>
        </p:txBody>
      </p:sp>
      <p:grpSp>
        <p:nvGrpSpPr>
          <p:cNvPr id="181" name="Group 180"/>
          <p:cNvGrpSpPr/>
          <p:nvPr/>
        </p:nvGrpSpPr>
        <p:grpSpPr>
          <a:xfrm>
            <a:off x="1239838" y="1511300"/>
            <a:ext cx="4367213" cy="3617913"/>
            <a:chOff x="1239838" y="1511300"/>
            <a:chExt cx="4367213" cy="3617913"/>
          </a:xfrm>
        </p:grpSpPr>
        <p:grpSp>
          <p:nvGrpSpPr>
            <p:cNvPr id="36" name="Group 3"/>
            <p:cNvGrpSpPr>
              <a:grpSpLocks/>
            </p:cNvGrpSpPr>
            <p:nvPr/>
          </p:nvGrpSpPr>
          <p:grpSpPr bwMode="auto">
            <a:xfrm>
              <a:off x="2209801" y="1511300"/>
              <a:ext cx="3397250" cy="3311525"/>
              <a:chOff x="2315" y="1539"/>
              <a:chExt cx="2071" cy="2086"/>
            </a:xfrm>
          </p:grpSpPr>
          <p:sp>
            <p:nvSpPr>
              <p:cNvPr id="47" name="Oval 4"/>
              <p:cNvSpPr>
                <a:spLocks noChangeArrowheads="1"/>
              </p:cNvSpPr>
              <p:nvPr/>
            </p:nvSpPr>
            <p:spPr bwMode="auto">
              <a:xfrm>
                <a:off x="2315" y="1539"/>
                <a:ext cx="2071" cy="2086"/>
              </a:xfrm>
              <a:prstGeom prst="ellips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fr-FR" sz="2400">
                  <a:latin typeface="Times New Roman" charset="0"/>
                </a:endParaRPr>
              </a:p>
            </p:txBody>
          </p:sp>
          <p:sp>
            <p:nvSpPr>
              <p:cNvPr id="48" name="Oval 5"/>
              <p:cNvSpPr>
                <a:spLocks noChangeArrowheads="1"/>
              </p:cNvSpPr>
              <p:nvPr/>
            </p:nvSpPr>
            <p:spPr bwMode="auto">
              <a:xfrm>
                <a:off x="2509" y="1845"/>
                <a:ext cx="496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" name="Oval 6"/>
              <p:cNvSpPr>
                <a:spLocks noChangeArrowheads="1"/>
              </p:cNvSpPr>
              <p:nvPr/>
            </p:nvSpPr>
            <p:spPr bwMode="auto">
              <a:xfrm>
                <a:off x="2315" y="2185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" name="Oval 7"/>
              <p:cNvSpPr>
                <a:spLocks noChangeArrowheads="1"/>
              </p:cNvSpPr>
              <p:nvPr/>
            </p:nvSpPr>
            <p:spPr bwMode="auto">
              <a:xfrm>
                <a:off x="2315" y="2524"/>
                <a:ext cx="496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" name="Oval 8"/>
              <p:cNvSpPr>
                <a:spLocks noChangeArrowheads="1"/>
              </p:cNvSpPr>
              <p:nvPr/>
            </p:nvSpPr>
            <p:spPr bwMode="auto">
              <a:xfrm>
                <a:off x="3501" y="2465"/>
                <a:ext cx="496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" name="Oval 9"/>
              <p:cNvSpPr>
                <a:spLocks noChangeArrowheads="1"/>
              </p:cNvSpPr>
              <p:nvPr/>
            </p:nvSpPr>
            <p:spPr bwMode="auto">
              <a:xfrm>
                <a:off x="3395" y="1584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" name="Oval 10"/>
              <p:cNvSpPr>
                <a:spLocks noChangeArrowheads="1"/>
              </p:cNvSpPr>
              <p:nvPr/>
            </p:nvSpPr>
            <p:spPr bwMode="auto">
              <a:xfrm>
                <a:off x="2666" y="1660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" name="Oval 11"/>
              <p:cNvSpPr>
                <a:spLocks noChangeArrowheads="1"/>
              </p:cNvSpPr>
              <p:nvPr/>
            </p:nvSpPr>
            <p:spPr bwMode="auto">
              <a:xfrm>
                <a:off x="2660" y="2216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" name="Oval 12"/>
              <p:cNvSpPr>
                <a:spLocks noChangeArrowheads="1"/>
              </p:cNvSpPr>
              <p:nvPr/>
            </p:nvSpPr>
            <p:spPr bwMode="auto">
              <a:xfrm>
                <a:off x="3306" y="2874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" name="Oval 13"/>
              <p:cNvSpPr>
                <a:spLocks noChangeArrowheads="1"/>
              </p:cNvSpPr>
              <p:nvPr/>
            </p:nvSpPr>
            <p:spPr bwMode="auto">
              <a:xfrm>
                <a:off x="3540" y="1904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" name="Oval 14"/>
              <p:cNvSpPr>
                <a:spLocks noChangeArrowheads="1"/>
              </p:cNvSpPr>
              <p:nvPr/>
            </p:nvSpPr>
            <p:spPr bwMode="auto">
              <a:xfrm>
                <a:off x="2909" y="1929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" name="Oval 15"/>
              <p:cNvSpPr>
                <a:spLocks noChangeArrowheads="1"/>
              </p:cNvSpPr>
              <p:nvPr/>
            </p:nvSpPr>
            <p:spPr bwMode="auto">
              <a:xfrm>
                <a:off x="3890" y="2216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" name="Oval 16"/>
              <p:cNvSpPr>
                <a:spLocks noChangeArrowheads="1"/>
              </p:cNvSpPr>
              <p:nvPr/>
            </p:nvSpPr>
            <p:spPr bwMode="auto">
              <a:xfrm>
                <a:off x="3651" y="1767"/>
                <a:ext cx="496" cy="469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" name="Oval 17"/>
              <p:cNvSpPr>
                <a:spLocks noChangeArrowheads="1"/>
              </p:cNvSpPr>
              <p:nvPr/>
            </p:nvSpPr>
            <p:spPr bwMode="auto">
              <a:xfrm>
                <a:off x="3005" y="1539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" name="Oval 18"/>
              <p:cNvSpPr>
                <a:spLocks noChangeArrowheads="1"/>
              </p:cNvSpPr>
              <p:nvPr/>
            </p:nvSpPr>
            <p:spPr bwMode="auto">
              <a:xfrm>
                <a:off x="3801" y="1958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" name="Oval 19"/>
              <p:cNvSpPr>
                <a:spLocks noChangeArrowheads="1"/>
              </p:cNvSpPr>
              <p:nvPr/>
            </p:nvSpPr>
            <p:spPr bwMode="auto">
              <a:xfrm>
                <a:off x="2509" y="2876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6" name="Oval 20"/>
              <p:cNvSpPr>
                <a:spLocks noChangeArrowheads="1"/>
              </p:cNvSpPr>
              <p:nvPr/>
            </p:nvSpPr>
            <p:spPr bwMode="auto">
              <a:xfrm>
                <a:off x="3540" y="2091"/>
                <a:ext cx="495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7" name="Oval 21"/>
              <p:cNvSpPr>
                <a:spLocks noChangeArrowheads="1"/>
              </p:cNvSpPr>
              <p:nvPr/>
            </p:nvSpPr>
            <p:spPr bwMode="auto">
              <a:xfrm>
                <a:off x="2697" y="2526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8" name="Oval 22"/>
              <p:cNvSpPr>
                <a:spLocks noChangeArrowheads="1"/>
              </p:cNvSpPr>
              <p:nvPr/>
            </p:nvSpPr>
            <p:spPr bwMode="auto">
              <a:xfrm>
                <a:off x="3528" y="3014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9" name="Oval 23"/>
              <p:cNvSpPr>
                <a:spLocks noChangeArrowheads="1"/>
              </p:cNvSpPr>
              <p:nvPr/>
            </p:nvSpPr>
            <p:spPr bwMode="auto">
              <a:xfrm>
                <a:off x="2811" y="3122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0" name="Oval 24"/>
              <p:cNvSpPr>
                <a:spLocks noChangeArrowheads="1"/>
              </p:cNvSpPr>
              <p:nvPr/>
            </p:nvSpPr>
            <p:spPr bwMode="auto">
              <a:xfrm>
                <a:off x="3155" y="2560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1" name="Oval 25"/>
              <p:cNvSpPr>
                <a:spLocks noChangeArrowheads="1"/>
              </p:cNvSpPr>
              <p:nvPr/>
            </p:nvSpPr>
            <p:spPr bwMode="auto">
              <a:xfrm>
                <a:off x="3155" y="3157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2" name="Oval 26"/>
              <p:cNvSpPr>
                <a:spLocks noChangeArrowheads="1"/>
              </p:cNvSpPr>
              <p:nvPr/>
            </p:nvSpPr>
            <p:spPr bwMode="auto">
              <a:xfrm>
                <a:off x="2899" y="2314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3" name="Oval 27"/>
              <p:cNvSpPr>
                <a:spLocks noChangeArrowheads="1"/>
              </p:cNvSpPr>
              <p:nvPr/>
            </p:nvSpPr>
            <p:spPr bwMode="auto">
              <a:xfrm>
                <a:off x="3890" y="2426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4" name="Oval 28"/>
              <p:cNvSpPr>
                <a:spLocks noChangeArrowheads="1"/>
              </p:cNvSpPr>
              <p:nvPr/>
            </p:nvSpPr>
            <p:spPr bwMode="auto">
              <a:xfrm>
                <a:off x="3801" y="2726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5" name="Oval 29"/>
              <p:cNvSpPr>
                <a:spLocks noChangeArrowheads="1"/>
              </p:cNvSpPr>
              <p:nvPr/>
            </p:nvSpPr>
            <p:spPr bwMode="auto">
              <a:xfrm>
                <a:off x="3695" y="2840"/>
                <a:ext cx="495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6" name="Oval 30"/>
              <p:cNvSpPr>
                <a:spLocks noChangeArrowheads="1"/>
              </p:cNvSpPr>
              <p:nvPr/>
            </p:nvSpPr>
            <p:spPr bwMode="auto">
              <a:xfrm>
                <a:off x="3487" y="2611"/>
                <a:ext cx="495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7" name="Oval 31"/>
              <p:cNvSpPr>
                <a:spLocks noChangeArrowheads="1"/>
              </p:cNvSpPr>
              <p:nvPr/>
            </p:nvSpPr>
            <p:spPr bwMode="auto">
              <a:xfrm>
                <a:off x="3305" y="1819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8" name="Oval 32"/>
              <p:cNvSpPr>
                <a:spLocks noChangeArrowheads="1"/>
              </p:cNvSpPr>
              <p:nvPr/>
            </p:nvSpPr>
            <p:spPr bwMode="auto">
              <a:xfrm>
                <a:off x="2911" y="2782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9" name="Oval 33"/>
              <p:cNvSpPr>
                <a:spLocks noChangeArrowheads="1"/>
              </p:cNvSpPr>
              <p:nvPr/>
            </p:nvSpPr>
            <p:spPr bwMode="auto">
              <a:xfrm>
                <a:off x="3196" y="2201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3" name="Group 59"/>
            <p:cNvGrpSpPr>
              <a:grpSpLocks/>
            </p:cNvGrpSpPr>
            <p:nvPr/>
          </p:nvGrpSpPr>
          <p:grpSpPr bwMode="auto">
            <a:xfrm>
              <a:off x="1239838" y="2325688"/>
              <a:ext cx="3552825" cy="2803525"/>
              <a:chOff x="781" y="1857"/>
              <a:chExt cx="2238" cy="1766"/>
            </a:xfrm>
          </p:grpSpPr>
          <p:sp>
            <p:nvSpPr>
              <p:cNvPr id="45" name="Line 60"/>
              <p:cNvSpPr>
                <a:spLocks noChangeShapeType="1"/>
              </p:cNvSpPr>
              <p:nvPr/>
            </p:nvSpPr>
            <p:spPr bwMode="auto">
              <a:xfrm flipV="1">
                <a:off x="781" y="3264"/>
                <a:ext cx="2238" cy="359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Line 61"/>
              <p:cNvSpPr>
                <a:spLocks noChangeShapeType="1"/>
              </p:cNvSpPr>
              <p:nvPr/>
            </p:nvSpPr>
            <p:spPr bwMode="auto">
              <a:xfrm flipV="1">
                <a:off x="781" y="1857"/>
                <a:ext cx="750" cy="1727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80" name="Text Box 34"/>
          <p:cNvSpPr txBox="1">
            <a:spLocks noChangeArrowheads="1"/>
          </p:cNvSpPr>
          <p:nvPr/>
        </p:nvSpPr>
        <p:spPr bwMode="auto">
          <a:xfrm>
            <a:off x="4155304" y="4841482"/>
            <a:ext cx="1424263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45000"/>
              </a:lnSpc>
            </a:pPr>
            <a:r>
              <a:rPr lang="fr-FR" sz="2800" b="1">
                <a:solidFill>
                  <a:srgbClr val="000099"/>
                </a:solidFill>
                <a:latin typeface="Tahoma"/>
                <a:cs typeface="Tahoma"/>
              </a:rPr>
              <a:t>10</a:t>
            </a:r>
            <a:r>
              <a:rPr lang="fr-FR" sz="2400" b="1" baseline="72000">
                <a:solidFill>
                  <a:srgbClr val="000099"/>
                </a:solidFill>
                <a:latin typeface="Tahoma"/>
                <a:cs typeface="Tahoma"/>
              </a:rPr>
              <a:t>-14</a:t>
            </a:r>
            <a:r>
              <a:rPr lang="fr-FR" sz="2400" b="1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lang="fr-FR" sz="2800" b="1">
                <a:solidFill>
                  <a:srgbClr val="000099"/>
                </a:solidFill>
                <a:latin typeface="Tahoma"/>
                <a:cs typeface="Tahoma"/>
              </a:rPr>
              <a:t>m</a:t>
            </a:r>
            <a:endParaRPr lang="fr-FR" sz="2400" b="1">
              <a:solidFill>
                <a:srgbClr val="000099"/>
              </a:solidFill>
              <a:latin typeface="Tahoma"/>
              <a:cs typeface="Tahoma"/>
            </a:endParaRPr>
          </a:p>
        </p:txBody>
      </p:sp>
      <p:grpSp>
        <p:nvGrpSpPr>
          <p:cNvPr id="81" name="Group 35"/>
          <p:cNvGrpSpPr>
            <a:grpSpLocks/>
          </p:cNvGrpSpPr>
          <p:nvPr/>
        </p:nvGrpSpPr>
        <p:grpSpPr bwMode="auto">
          <a:xfrm>
            <a:off x="718204" y="4666124"/>
            <a:ext cx="949325" cy="895350"/>
            <a:chOff x="432" y="1728"/>
            <a:chExt cx="2392" cy="2256"/>
          </a:xfrm>
        </p:grpSpPr>
        <p:grpSp>
          <p:nvGrpSpPr>
            <p:cNvPr id="82" name="Group 36"/>
            <p:cNvGrpSpPr>
              <a:grpSpLocks/>
            </p:cNvGrpSpPr>
            <p:nvPr/>
          </p:nvGrpSpPr>
          <p:grpSpPr bwMode="auto">
            <a:xfrm>
              <a:off x="1340" y="1728"/>
              <a:ext cx="659" cy="2256"/>
              <a:chOff x="1916" y="1392"/>
              <a:chExt cx="659" cy="2256"/>
            </a:xfrm>
          </p:grpSpPr>
          <p:sp>
            <p:nvSpPr>
              <p:cNvPr id="90" name="Oval 37"/>
              <p:cNvSpPr>
                <a:spLocks noChangeArrowheads="1"/>
              </p:cNvSpPr>
              <p:nvPr/>
            </p:nvSpPr>
            <p:spPr bwMode="auto">
              <a:xfrm rot="-4782129">
                <a:off x="1076" y="2232"/>
                <a:ext cx="2256" cy="576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1" name="Oval 38"/>
              <p:cNvSpPr>
                <a:spLocks noChangeArrowheads="1"/>
              </p:cNvSpPr>
              <p:nvPr/>
            </p:nvSpPr>
            <p:spPr bwMode="auto">
              <a:xfrm rot="-6172674">
                <a:off x="1118" y="2190"/>
                <a:ext cx="2256" cy="65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83" name="Oval 39"/>
            <p:cNvSpPr>
              <a:spLocks noChangeArrowheads="1"/>
            </p:cNvSpPr>
            <p:nvPr/>
          </p:nvSpPr>
          <p:spPr bwMode="auto">
            <a:xfrm rot="-1329760">
              <a:off x="432" y="2584"/>
              <a:ext cx="2392" cy="544"/>
            </a:xfrm>
            <a:prstGeom prst="ellipse">
              <a:avLst/>
            </a:prstGeom>
            <a:noFill/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fr-FR" sz="2400">
                <a:latin typeface="Times New Roman" charset="0"/>
              </a:endParaRPr>
            </a:p>
          </p:txBody>
        </p:sp>
        <p:sp>
          <p:nvSpPr>
            <p:cNvPr id="84" name="Oval 40"/>
            <p:cNvSpPr>
              <a:spLocks noChangeArrowheads="1"/>
            </p:cNvSpPr>
            <p:nvPr/>
          </p:nvSpPr>
          <p:spPr bwMode="auto">
            <a:xfrm>
              <a:off x="1587" y="2739"/>
              <a:ext cx="164" cy="156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Oval 41"/>
            <p:cNvSpPr>
              <a:spLocks noChangeArrowheads="1"/>
            </p:cNvSpPr>
            <p:nvPr/>
          </p:nvSpPr>
          <p:spPr bwMode="auto">
            <a:xfrm rot="306568">
              <a:off x="514" y="2195"/>
              <a:ext cx="2310" cy="1322"/>
            </a:xfrm>
            <a:prstGeom prst="ellipse">
              <a:avLst/>
            </a:prstGeom>
            <a:noFill/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Oval 42"/>
            <p:cNvSpPr>
              <a:spLocks noChangeArrowheads="1"/>
            </p:cNvSpPr>
            <p:nvPr/>
          </p:nvSpPr>
          <p:spPr bwMode="auto">
            <a:xfrm>
              <a:off x="1916" y="1961"/>
              <a:ext cx="83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Oval 43"/>
            <p:cNvSpPr>
              <a:spLocks noChangeArrowheads="1"/>
            </p:cNvSpPr>
            <p:nvPr/>
          </p:nvSpPr>
          <p:spPr bwMode="auto">
            <a:xfrm>
              <a:off x="2247" y="2817"/>
              <a:ext cx="82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Oval 44"/>
            <p:cNvSpPr>
              <a:spLocks noChangeArrowheads="1"/>
            </p:cNvSpPr>
            <p:nvPr/>
          </p:nvSpPr>
          <p:spPr bwMode="auto">
            <a:xfrm>
              <a:off x="762" y="2350"/>
              <a:ext cx="82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Oval 45"/>
            <p:cNvSpPr>
              <a:spLocks noChangeArrowheads="1"/>
            </p:cNvSpPr>
            <p:nvPr/>
          </p:nvSpPr>
          <p:spPr bwMode="auto">
            <a:xfrm>
              <a:off x="1968" y="3840"/>
              <a:ext cx="83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92" name="Group 63"/>
          <p:cNvGrpSpPr>
            <a:grpSpLocks/>
          </p:cNvGrpSpPr>
          <p:nvPr/>
        </p:nvGrpSpPr>
        <p:grpSpPr bwMode="auto">
          <a:xfrm>
            <a:off x="4114801" y="1277938"/>
            <a:ext cx="3354388" cy="3462339"/>
            <a:chOff x="2592" y="805"/>
            <a:chExt cx="2113" cy="2181"/>
          </a:xfrm>
        </p:grpSpPr>
        <p:grpSp>
          <p:nvGrpSpPr>
            <p:cNvPr id="93" name="Group 46"/>
            <p:cNvGrpSpPr>
              <a:grpSpLocks/>
            </p:cNvGrpSpPr>
            <p:nvPr/>
          </p:nvGrpSpPr>
          <p:grpSpPr bwMode="auto">
            <a:xfrm>
              <a:off x="2592" y="1864"/>
              <a:ext cx="2081" cy="1122"/>
              <a:chOff x="2592" y="2256"/>
              <a:chExt cx="2081" cy="1122"/>
            </a:xfrm>
          </p:grpSpPr>
          <p:sp>
            <p:nvSpPr>
              <p:cNvPr id="97" name="Line 47"/>
              <p:cNvSpPr>
                <a:spLocks noChangeShapeType="1"/>
              </p:cNvSpPr>
              <p:nvPr/>
            </p:nvSpPr>
            <p:spPr bwMode="auto">
              <a:xfrm>
                <a:off x="2592" y="2256"/>
                <a:ext cx="1104" cy="91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8" name="Text Box 48"/>
              <p:cNvSpPr txBox="1">
                <a:spLocks noChangeArrowheads="1"/>
              </p:cNvSpPr>
              <p:nvPr/>
            </p:nvSpPr>
            <p:spPr bwMode="auto">
              <a:xfrm>
                <a:off x="3627" y="3048"/>
                <a:ext cx="1046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sz="2800" b="1" dirty="0">
                    <a:solidFill>
                      <a:srgbClr val="000099"/>
                    </a:solidFill>
                    <a:latin typeface="Tahoma"/>
                    <a:cs typeface="Tahoma"/>
                  </a:rPr>
                  <a:t>Neutron</a:t>
                </a:r>
                <a:endParaRPr lang="fr-FR" sz="2400" b="1" dirty="0">
                  <a:solidFill>
                    <a:srgbClr val="000099"/>
                  </a:solidFill>
                  <a:latin typeface="Tahoma"/>
                  <a:cs typeface="Tahoma"/>
                </a:endParaRPr>
              </a:p>
            </p:txBody>
          </p:sp>
        </p:grpSp>
        <p:grpSp>
          <p:nvGrpSpPr>
            <p:cNvPr id="94" name="Group 49"/>
            <p:cNvGrpSpPr>
              <a:grpSpLocks/>
            </p:cNvGrpSpPr>
            <p:nvPr/>
          </p:nvGrpSpPr>
          <p:grpSpPr bwMode="auto">
            <a:xfrm>
              <a:off x="2736" y="805"/>
              <a:ext cx="1969" cy="627"/>
              <a:chOff x="2736" y="1197"/>
              <a:chExt cx="1969" cy="627"/>
            </a:xfrm>
          </p:grpSpPr>
          <p:sp>
            <p:nvSpPr>
              <p:cNvPr id="95" name="Line 50"/>
              <p:cNvSpPr>
                <a:spLocks noChangeShapeType="1"/>
              </p:cNvSpPr>
              <p:nvPr/>
            </p:nvSpPr>
            <p:spPr bwMode="auto">
              <a:xfrm flipV="1">
                <a:off x="2736" y="1392"/>
                <a:ext cx="1104" cy="43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6" name="Text Box 51"/>
              <p:cNvSpPr txBox="1">
                <a:spLocks noChangeArrowheads="1"/>
              </p:cNvSpPr>
              <p:nvPr/>
            </p:nvSpPr>
            <p:spPr bwMode="auto">
              <a:xfrm>
                <a:off x="3824" y="1197"/>
                <a:ext cx="881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sz="2800" b="1" dirty="0">
                    <a:solidFill>
                      <a:srgbClr val="000099"/>
                    </a:solidFill>
                    <a:latin typeface="Tahoma"/>
                    <a:cs typeface="Tahoma"/>
                  </a:rPr>
                  <a:t>Proton</a:t>
                </a:r>
                <a:endParaRPr lang="fr-FR" sz="2400" b="1" dirty="0">
                  <a:solidFill>
                    <a:srgbClr val="000099"/>
                  </a:solidFill>
                  <a:latin typeface="Tahoma"/>
                  <a:cs typeface="Tahoma"/>
                </a:endParaRPr>
              </a:p>
            </p:txBody>
          </p:sp>
        </p:grpSp>
      </p:grpSp>
      <p:grpSp>
        <p:nvGrpSpPr>
          <p:cNvPr id="99" name="Group 64"/>
          <p:cNvGrpSpPr>
            <a:grpSpLocks/>
          </p:cNvGrpSpPr>
          <p:nvPr/>
        </p:nvGrpSpPr>
        <p:grpSpPr bwMode="auto">
          <a:xfrm>
            <a:off x="3581400" y="1892301"/>
            <a:ext cx="5700713" cy="1746251"/>
            <a:chOff x="2256" y="1192"/>
            <a:chExt cx="3591" cy="1100"/>
          </a:xfrm>
        </p:grpSpPr>
        <p:grpSp>
          <p:nvGrpSpPr>
            <p:cNvPr id="100" name="Group 52"/>
            <p:cNvGrpSpPr>
              <a:grpSpLocks/>
            </p:cNvGrpSpPr>
            <p:nvPr/>
          </p:nvGrpSpPr>
          <p:grpSpPr bwMode="auto">
            <a:xfrm>
              <a:off x="2256" y="1192"/>
              <a:ext cx="432" cy="624"/>
              <a:chOff x="2256" y="1584"/>
              <a:chExt cx="432" cy="624"/>
            </a:xfrm>
          </p:grpSpPr>
          <p:sp>
            <p:nvSpPr>
              <p:cNvPr id="103" name="Line 53"/>
              <p:cNvSpPr>
                <a:spLocks noChangeShapeType="1"/>
              </p:cNvSpPr>
              <p:nvPr/>
            </p:nvSpPr>
            <p:spPr bwMode="auto">
              <a:xfrm flipV="1">
                <a:off x="2592" y="1872"/>
                <a:ext cx="96" cy="33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04" name="Line 54"/>
              <p:cNvSpPr>
                <a:spLocks noChangeShapeType="1"/>
              </p:cNvSpPr>
              <p:nvPr/>
            </p:nvSpPr>
            <p:spPr bwMode="auto">
              <a:xfrm>
                <a:off x="2256" y="1968"/>
                <a:ext cx="240" cy="192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05" name="Line 55"/>
              <p:cNvSpPr>
                <a:spLocks noChangeShapeType="1"/>
              </p:cNvSpPr>
              <p:nvPr/>
            </p:nvSpPr>
            <p:spPr bwMode="auto">
              <a:xfrm>
                <a:off x="2352" y="1584"/>
                <a:ext cx="288" cy="24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</p:grpSp>
        <p:sp>
          <p:nvSpPr>
            <p:cNvPr id="101" name="Line 57"/>
            <p:cNvSpPr>
              <a:spLocks noChangeShapeType="1"/>
            </p:cNvSpPr>
            <p:nvPr/>
          </p:nvSpPr>
          <p:spPr bwMode="auto">
            <a:xfrm>
              <a:off x="2720" y="1660"/>
              <a:ext cx="1031" cy="5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 b="1">
                <a:latin typeface="Tahoma"/>
                <a:cs typeface="Tahoma"/>
              </a:endParaRPr>
            </a:p>
          </p:txBody>
        </p:sp>
        <p:sp>
          <p:nvSpPr>
            <p:cNvPr id="102" name="Text Box 58"/>
            <p:cNvSpPr txBox="1">
              <a:spLocks noChangeArrowheads="1"/>
            </p:cNvSpPr>
            <p:nvPr/>
          </p:nvSpPr>
          <p:spPr bwMode="auto">
            <a:xfrm>
              <a:off x="3762" y="1962"/>
              <a:ext cx="208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800" b="1">
                  <a:solidFill>
                    <a:srgbClr val="009900"/>
                  </a:solidFill>
                  <a:latin typeface="Tahoma"/>
                  <a:cs typeface="Tahoma"/>
                </a:rPr>
                <a:t>Interaction forte</a:t>
              </a:r>
            </a:p>
          </p:txBody>
        </p:sp>
      </p:grpSp>
      <p:grpSp>
        <p:nvGrpSpPr>
          <p:cNvPr id="106" name="Group 3"/>
          <p:cNvGrpSpPr>
            <a:grpSpLocks/>
          </p:cNvGrpSpPr>
          <p:nvPr/>
        </p:nvGrpSpPr>
        <p:grpSpPr bwMode="auto">
          <a:xfrm>
            <a:off x="838200" y="2894013"/>
            <a:ext cx="990600" cy="935037"/>
            <a:chOff x="2315" y="1539"/>
            <a:chExt cx="2071" cy="2086"/>
          </a:xfrm>
        </p:grpSpPr>
        <p:sp>
          <p:nvSpPr>
            <p:cNvPr id="107" name="Oval 4"/>
            <p:cNvSpPr>
              <a:spLocks noChangeArrowheads="1"/>
            </p:cNvSpPr>
            <p:nvPr/>
          </p:nvSpPr>
          <p:spPr bwMode="auto">
            <a:xfrm>
              <a:off x="2315" y="1539"/>
              <a:ext cx="2071" cy="2086"/>
            </a:xfrm>
            <a:prstGeom prst="ellipse">
              <a:avLst/>
            </a:prstGeom>
            <a:noFill/>
            <a:ln w="19050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fr-FR" sz="2400">
                <a:latin typeface="Times New Roman" charset="0"/>
              </a:endParaRPr>
            </a:p>
          </p:txBody>
        </p:sp>
        <p:sp>
          <p:nvSpPr>
            <p:cNvPr id="108" name="Oval 5"/>
            <p:cNvSpPr>
              <a:spLocks noChangeArrowheads="1"/>
            </p:cNvSpPr>
            <p:nvPr/>
          </p:nvSpPr>
          <p:spPr bwMode="auto">
            <a:xfrm>
              <a:off x="2509" y="1845"/>
              <a:ext cx="496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Oval 6"/>
            <p:cNvSpPr>
              <a:spLocks noChangeArrowheads="1"/>
            </p:cNvSpPr>
            <p:nvPr/>
          </p:nvSpPr>
          <p:spPr bwMode="auto">
            <a:xfrm>
              <a:off x="2315" y="2185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0" name="Oval 7"/>
            <p:cNvSpPr>
              <a:spLocks noChangeArrowheads="1"/>
            </p:cNvSpPr>
            <p:nvPr/>
          </p:nvSpPr>
          <p:spPr bwMode="auto">
            <a:xfrm>
              <a:off x="2315" y="2524"/>
              <a:ext cx="496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Oval 8"/>
            <p:cNvSpPr>
              <a:spLocks noChangeArrowheads="1"/>
            </p:cNvSpPr>
            <p:nvPr/>
          </p:nvSpPr>
          <p:spPr bwMode="auto">
            <a:xfrm>
              <a:off x="3501" y="2465"/>
              <a:ext cx="496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Oval 9"/>
            <p:cNvSpPr>
              <a:spLocks noChangeArrowheads="1"/>
            </p:cNvSpPr>
            <p:nvPr/>
          </p:nvSpPr>
          <p:spPr bwMode="auto">
            <a:xfrm>
              <a:off x="3395" y="1584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Oval 10"/>
            <p:cNvSpPr>
              <a:spLocks noChangeArrowheads="1"/>
            </p:cNvSpPr>
            <p:nvPr/>
          </p:nvSpPr>
          <p:spPr bwMode="auto">
            <a:xfrm>
              <a:off x="2666" y="1660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4" name="Oval 11"/>
            <p:cNvSpPr>
              <a:spLocks noChangeArrowheads="1"/>
            </p:cNvSpPr>
            <p:nvPr/>
          </p:nvSpPr>
          <p:spPr bwMode="auto">
            <a:xfrm>
              <a:off x="2660" y="2216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5" name="Oval 12"/>
            <p:cNvSpPr>
              <a:spLocks noChangeArrowheads="1"/>
            </p:cNvSpPr>
            <p:nvPr/>
          </p:nvSpPr>
          <p:spPr bwMode="auto">
            <a:xfrm>
              <a:off x="3306" y="2874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Oval 13"/>
            <p:cNvSpPr>
              <a:spLocks noChangeArrowheads="1"/>
            </p:cNvSpPr>
            <p:nvPr/>
          </p:nvSpPr>
          <p:spPr bwMode="auto">
            <a:xfrm>
              <a:off x="3540" y="1904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Oval 14"/>
            <p:cNvSpPr>
              <a:spLocks noChangeArrowheads="1"/>
            </p:cNvSpPr>
            <p:nvPr/>
          </p:nvSpPr>
          <p:spPr bwMode="auto">
            <a:xfrm>
              <a:off x="2909" y="1929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8" name="Oval 15"/>
            <p:cNvSpPr>
              <a:spLocks noChangeArrowheads="1"/>
            </p:cNvSpPr>
            <p:nvPr/>
          </p:nvSpPr>
          <p:spPr bwMode="auto">
            <a:xfrm>
              <a:off x="3890" y="2216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9" name="Oval 16"/>
            <p:cNvSpPr>
              <a:spLocks noChangeArrowheads="1"/>
            </p:cNvSpPr>
            <p:nvPr/>
          </p:nvSpPr>
          <p:spPr bwMode="auto">
            <a:xfrm>
              <a:off x="3651" y="1767"/>
              <a:ext cx="496" cy="469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0" name="Oval 17"/>
            <p:cNvSpPr>
              <a:spLocks noChangeArrowheads="1"/>
            </p:cNvSpPr>
            <p:nvPr/>
          </p:nvSpPr>
          <p:spPr bwMode="auto">
            <a:xfrm>
              <a:off x="3005" y="1539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" name="Oval 18"/>
            <p:cNvSpPr>
              <a:spLocks noChangeArrowheads="1"/>
            </p:cNvSpPr>
            <p:nvPr/>
          </p:nvSpPr>
          <p:spPr bwMode="auto">
            <a:xfrm>
              <a:off x="3801" y="1958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" name="Oval 19"/>
            <p:cNvSpPr>
              <a:spLocks noChangeArrowheads="1"/>
            </p:cNvSpPr>
            <p:nvPr/>
          </p:nvSpPr>
          <p:spPr bwMode="auto">
            <a:xfrm>
              <a:off x="2509" y="2876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" name="Oval 20"/>
            <p:cNvSpPr>
              <a:spLocks noChangeArrowheads="1"/>
            </p:cNvSpPr>
            <p:nvPr/>
          </p:nvSpPr>
          <p:spPr bwMode="auto">
            <a:xfrm>
              <a:off x="3540" y="2091"/>
              <a:ext cx="495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Oval 21"/>
            <p:cNvSpPr>
              <a:spLocks noChangeArrowheads="1"/>
            </p:cNvSpPr>
            <p:nvPr/>
          </p:nvSpPr>
          <p:spPr bwMode="auto">
            <a:xfrm>
              <a:off x="2704" y="2546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" name="Oval 22"/>
            <p:cNvSpPr>
              <a:spLocks noChangeArrowheads="1"/>
            </p:cNvSpPr>
            <p:nvPr/>
          </p:nvSpPr>
          <p:spPr bwMode="auto">
            <a:xfrm>
              <a:off x="3528" y="3014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" name="Oval 23"/>
            <p:cNvSpPr>
              <a:spLocks noChangeArrowheads="1"/>
            </p:cNvSpPr>
            <p:nvPr/>
          </p:nvSpPr>
          <p:spPr bwMode="auto">
            <a:xfrm>
              <a:off x="2811" y="3122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" name="Oval 24"/>
            <p:cNvSpPr>
              <a:spLocks noChangeArrowheads="1"/>
            </p:cNvSpPr>
            <p:nvPr/>
          </p:nvSpPr>
          <p:spPr bwMode="auto">
            <a:xfrm>
              <a:off x="3155" y="2560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Oval 25"/>
            <p:cNvSpPr>
              <a:spLocks noChangeArrowheads="1"/>
            </p:cNvSpPr>
            <p:nvPr/>
          </p:nvSpPr>
          <p:spPr bwMode="auto">
            <a:xfrm>
              <a:off x="3155" y="3157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Oval 26"/>
            <p:cNvSpPr>
              <a:spLocks noChangeArrowheads="1"/>
            </p:cNvSpPr>
            <p:nvPr/>
          </p:nvSpPr>
          <p:spPr bwMode="auto">
            <a:xfrm>
              <a:off x="2899" y="2314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Oval 27"/>
            <p:cNvSpPr>
              <a:spLocks noChangeArrowheads="1"/>
            </p:cNvSpPr>
            <p:nvPr/>
          </p:nvSpPr>
          <p:spPr bwMode="auto">
            <a:xfrm>
              <a:off x="3890" y="2426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Oval 28"/>
            <p:cNvSpPr>
              <a:spLocks noChangeArrowheads="1"/>
            </p:cNvSpPr>
            <p:nvPr/>
          </p:nvSpPr>
          <p:spPr bwMode="auto">
            <a:xfrm>
              <a:off x="3801" y="2726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Oval 29"/>
            <p:cNvSpPr>
              <a:spLocks noChangeArrowheads="1"/>
            </p:cNvSpPr>
            <p:nvPr/>
          </p:nvSpPr>
          <p:spPr bwMode="auto">
            <a:xfrm>
              <a:off x="3695" y="2840"/>
              <a:ext cx="495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Oval 30"/>
            <p:cNvSpPr>
              <a:spLocks noChangeArrowheads="1"/>
            </p:cNvSpPr>
            <p:nvPr/>
          </p:nvSpPr>
          <p:spPr bwMode="auto">
            <a:xfrm>
              <a:off x="3487" y="2611"/>
              <a:ext cx="495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Oval 31"/>
            <p:cNvSpPr>
              <a:spLocks noChangeArrowheads="1"/>
            </p:cNvSpPr>
            <p:nvPr/>
          </p:nvSpPr>
          <p:spPr bwMode="auto">
            <a:xfrm>
              <a:off x="3305" y="1819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" name="Oval 32"/>
            <p:cNvSpPr>
              <a:spLocks noChangeArrowheads="1"/>
            </p:cNvSpPr>
            <p:nvPr/>
          </p:nvSpPr>
          <p:spPr bwMode="auto">
            <a:xfrm>
              <a:off x="2911" y="2782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Oval 33"/>
            <p:cNvSpPr>
              <a:spLocks noChangeArrowheads="1"/>
            </p:cNvSpPr>
            <p:nvPr/>
          </p:nvSpPr>
          <p:spPr bwMode="auto">
            <a:xfrm>
              <a:off x="3196" y="2201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37" name="Text Box 34"/>
          <p:cNvSpPr txBox="1">
            <a:spLocks noChangeArrowheads="1"/>
          </p:cNvSpPr>
          <p:nvPr/>
        </p:nvSpPr>
        <p:spPr bwMode="auto">
          <a:xfrm>
            <a:off x="685800" y="4570413"/>
            <a:ext cx="1028685" cy="47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45000"/>
              </a:lnSpc>
            </a:pP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10</a:t>
            </a:r>
            <a:r>
              <a:rPr lang="fr-FR" b="1" baseline="72000" dirty="0">
                <a:solidFill>
                  <a:srgbClr val="000099"/>
                </a:solidFill>
                <a:latin typeface="Tahoma"/>
                <a:cs typeface="Tahoma"/>
              </a:rPr>
              <a:t>-15</a:t>
            </a: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 m</a:t>
            </a:r>
          </a:p>
        </p:txBody>
      </p:sp>
      <p:grpSp>
        <p:nvGrpSpPr>
          <p:cNvPr id="138" name="Group 35"/>
          <p:cNvGrpSpPr>
            <a:grpSpLocks/>
          </p:cNvGrpSpPr>
          <p:nvPr/>
        </p:nvGrpSpPr>
        <p:grpSpPr bwMode="auto">
          <a:xfrm>
            <a:off x="838200" y="1370013"/>
            <a:ext cx="949325" cy="895350"/>
            <a:chOff x="432" y="1728"/>
            <a:chExt cx="2392" cy="2256"/>
          </a:xfrm>
        </p:grpSpPr>
        <p:grpSp>
          <p:nvGrpSpPr>
            <p:cNvPr id="139" name="Group 36"/>
            <p:cNvGrpSpPr>
              <a:grpSpLocks/>
            </p:cNvGrpSpPr>
            <p:nvPr/>
          </p:nvGrpSpPr>
          <p:grpSpPr bwMode="auto">
            <a:xfrm>
              <a:off x="1340" y="1728"/>
              <a:ext cx="659" cy="2256"/>
              <a:chOff x="1916" y="1392"/>
              <a:chExt cx="659" cy="2256"/>
            </a:xfrm>
          </p:grpSpPr>
          <p:sp>
            <p:nvSpPr>
              <p:cNvPr id="147" name="Oval 37"/>
              <p:cNvSpPr>
                <a:spLocks noChangeArrowheads="1"/>
              </p:cNvSpPr>
              <p:nvPr/>
            </p:nvSpPr>
            <p:spPr bwMode="auto">
              <a:xfrm rot="-4782129">
                <a:off x="1076" y="2232"/>
                <a:ext cx="2256" cy="576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 rot="-6172674">
                <a:off x="1118" y="2190"/>
                <a:ext cx="2256" cy="65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40" name="Oval 39"/>
            <p:cNvSpPr>
              <a:spLocks noChangeArrowheads="1"/>
            </p:cNvSpPr>
            <p:nvPr/>
          </p:nvSpPr>
          <p:spPr bwMode="auto">
            <a:xfrm rot="-1329760">
              <a:off x="432" y="2584"/>
              <a:ext cx="2392" cy="544"/>
            </a:xfrm>
            <a:prstGeom prst="ellipse">
              <a:avLst/>
            </a:prstGeom>
            <a:noFill/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fr-FR" sz="2400">
                <a:latin typeface="Times New Roman" charset="0"/>
              </a:endParaRPr>
            </a:p>
          </p:txBody>
        </p:sp>
        <p:sp>
          <p:nvSpPr>
            <p:cNvPr id="141" name="Oval 40"/>
            <p:cNvSpPr>
              <a:spLocks noChangeArrowheads="1"/>
            </p:cNvSpPr>
            <p:nvPr/>
          </p:nvSpPr>
          <p:spPr bwMode="auto">
            <a:xfrm>
              <a:off x="1587" y="2739"/>
              <a:ext cx="164" cy="156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Oval 41"/>
            <p:cNvSpPr>
              <a:spLocks noChangeArrowheads="1"/>
            </p:cNvSpPr>
            <p:nvPr/>
          </p:nvSpPr>
          <p:spPr bwMode="auto">
            <a:xfrm rot="306568">
              <a:off x="514" y="2195"/>
              <a:ext cx="2310" cy="1322"/>
            </a:xfrm>
            <a:prstGeom prst="ellipse">
              <a:avLst/>
            </a:prstGeom>
            <a:noFill/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Oval 42"/>
            <p:cNvSpPr>
              <a:spLocks noChangeArrowheads="1"/>
            </p:cNvSpPr>
            <p:nvPr/>
          </p:nvSpPr>
          <p:spPr bwMode="auto">
            <a:xfrm>
              <a:off x="1916" y="1961"/>
              <a:ext cx="83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Oval 43"/>
            <p:cNvSpPr>
              <a:spLocks noChangeArrowheads="1"/>
            </p:cNvSpPr>
            <p:nvPr/>
          </p:nvSpPr>
          <p:spPr bwMode="auto">
            <a:xfrm>
              <a:off x="2247" y="2817"/>
              <a:ext cx="82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Oval 44"/>
            <p:cNvSpPr>
              <a:spLocks noChangeArrowheads="1"/>
            </p:cNvSpPr>
            <p:nvPr/>
          </p:nvSpPr>
          <p:spPr bwMode="auto">
            <a:xfrm>
              <a:off x="762" y="2350"/>
              <a:ext cx="82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Oval 45"/>
            <p:cNvSpPr>
              <a:spLocks noChangeArrowheads="1"/>
            </p:cNvSpPr>
            <p:nvPr/>
          </p:nvSpPr>
          <p:spPr bwMode="auto">
            <a:xfrm>
              <a:off x="1968" y="3840"/>
              <a:ext cx="83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9" name="Group 53"/>
          <p:cNvGrpSpPr>
            <a:grpSpLocks/>
          </p:cNvGrpSpPr>
          <p:nvPr/>
        </p:nvGrpSpPr>
        <p:grpSpPr bwMode="auto">
          <a:xfrm>
            <a:off x="838200" y="1827213"/>
            <a:ext cx="990600" cy="1524000"/>
            <a:chOff x="528" y="1536"/>
            <a:chExt cx="624" cy="960"/>
          </a:xfrm>
        </p:grpSpPr>
        <p:sp>
          <p:nvSpPr>
            <p:cNvPr id="150" name="Line 54"/>
            <p:cNvSpPr>
              <a:spLocks noChangeShapeType="1"/>
            </p:cNvSpPr>
            <p:nvPr/>
          </p:nvSpPr>
          <p:spPr bwMode="auto">
            <a:xfrm flipH="1">
              <a:off x="528" y="1536"/>
              <a:ext cx="288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Line 55"/>
            <p:cNvSpPr>
              <a:spLocks noChangeShapeType="1"/>
            </p:cNvSpPr>
            <p:nvPr/>
          </p:nvSpPr>
          <p:spPr bwMode="auto">
            <a:xfrm>
              <a:off x="864" y="1536"/>
              <a:ext cx="288" cy="96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52" name="Text Box 56"/>
          <p:cNvSpPr txBox="1">
            <a:spLocks noChangeArrowheads="1"/>
          </p:cNvSpPr>
          <p:nvPr/>
        </p:nvSpPr>
        <p:spPr bwMode="auto">
          <a:xfrm>
            <a:off x="6138863" y="1489075"/>
            <a:ext cx="2309346" cy="140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800" b="1" dirty="0">
                <a:solidFill>
                  <a:srgbClr val="000099"/>
                </a:solidFill>
                <a:latin typeface="Tahoma"/>
                <a:cs typeface="Tahoma"/>
              </a:rPr>
              <a:t>Proton :</a:t>
            </a:r>
          </a:p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0099"/>
                </a:solidFill>
                <a:latin typeface="Tahoma"/>
                <a:cs typeface="Tahoma"/>
              </a:rPr>
              <a:t>2 quarks up</a:t>
            </a:r>
          </a:p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0099"/>
                </a:solidFill>
                <a:latin typeface="Tahoma"/>
                <a:cs typeface="Tahoma"/>
              </a:rPr>
              <a:t>1 quark down</a:t>
            </a:r>
          </a:p>
        </p:txBody>
      </p:sp>
      <p:sp>
        <p:nvSpPr>
          <p:cNvPr id="153" name="Text Box 57"/>
          <p:cNvSpPr txBox="1">
            <a:spLocks noChangeArrowheads="1"/>
          </p:cNvSpPr>
          <p:nvPr/>
        </p:nvSpPr>
        <p:spPr bwMode="auto">
          <a:xfrm>
            <a:off x="6143625" y="3824288"/>
            <a:ext cx="2563923" cy="140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800" b="1" dirty="0">
                <a:solidFill>
                  <a:srgbClr val="000099"/>
                </a:solidFill>
                <a:latin typeface="Tahoma"/>
                <a:cs typeface="Tahoma"/>
              </a:rPr>
              <a:t>Neutron :</a:t>
            </a:r>
          </a:p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0099"/>
                </a:solidFill>
                <a:latin typeface="Tahoma"/>
                <a:cs typeface="Tahoma"/>
              </a:rPr>
              <a:t>1 quark up</a:t>
            </a:r>
          </a:p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0099"/>
                </a:solidFill>
                <a:latin typeface="Tahoma"/>
                <a:cs typeface="Tahoma"/>
              </a:rPr>
              <a:t>2 quarks down</a:t>
            </a:r>
          </a:p>
        </p:txBody>
      </p:sp>
      <p:grpSp>
        <p:nvGrpSpPr>
          <p:cNvPr id="154" name="Group 87"/>
          <p:cNvGrpSpPr>
            <a:grpSpLocks/>
          </p:cNvGrpSpPr>
          <p:nvPr/>
        </p:nvGrpSpPr>
        <p:grpSpPr bwMode="auto">
          <a:xfrm>
            <a:off x="1265238" y="1446213"/>
            <a:ext cx="4373562" cy="3962400"/>
            <a:chOff x="797" y="911"/>
            <a:chExt cx="2755" cy="2496"/>
          </a:xfrm>
        </p:grpSpPr>
        <p:sp>
          <p:nvSpPr>
            <p:cNvPr id="155" name="Line 48"/>
            <p:cNvSpPr>
              <a:spLocks noChangeShapeType="1"/>
            </p:cNvSpPr>
            <p:nvPr/>
          </p:nvSpPr>
          <p:spPr bwMode="auto">
            <a:xfrm>
              <a:off x="816" y="2111"/>
              <a:ext cx="1983" cy="1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Line 49"/>
            <p:cNvSpPr>
              <a:spLocks noChangeShapeType="1"/>
            </p:cNvSpPr>
            <p:nvPr/>
          </p:nvSpPr>
          <p:spPr bwMode="auto">
            <a:xfrm>
              <a:off x="864" y="2015"/>
              <a:ext cx="225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7" name="Line 51"/>
            <p:cNvSpPr>
              <a:spLocks noChangeShapeType="1"/>
            </p:cNvSpPr>
            <p:nvPr/>
          </p:nvSpPr>
          <p:spPr bwMode="auto">
            <a:xfrm flipV="1">
              <a:off x="797" y="1871"/>
              <a:ext cx="2230" cy="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Line 52"/>
            <p:cNvSpPr>
              <a:spLocks noChangeShapeType="1"/>
            </p:cNvSpPr>
            <p:nvPr/>
          </p:nvSpPr>
          <p:spPr bwMode="auto">
            <a:xfrm flipV="1">
              <a:off x="797" y="941"/>
              <a:ext cx="2064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Oval 59"/>
            <p:cNvSpPr>
              <a:spLocks noChangeArrowheads="1"/>
            </p:cNvSpPr>
            <p:nvPr/>
          </p:nvSpPr>
          <p:spPr bwMode="auto">
            <a:xfrm>
              <a:off x="2544" y="911"/>
              <a:ext cx="1008" cy="96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0" name="Oval 60"/>
            <p:cNvSpPr>
              <a:spLocks noChangeArrowheads="1"/>
            </p:cNvSpPr>
            <p:nvPr/>
          </p:nvSpPr>
          <p:spPr bwMode="auto">
            <a:xfrm>
              <a:off x="3024" y="1583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1" name="Oval 61"/>
            <p:cNvSpPr>
              <a:spLocks noChangeArrowheads="1"/>
            </p:cNvSpPr>
            <p:nvPr/>
          </p:nvSpPr>
          <p:spPr bwMode="auto">
            <a:xfrm>
              <a:off x="3216" y="1151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CC00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2" name="Oval 62"/>
            <p:cNvSpPr>
              <a:spLocks noChangeArrowheads="1"/>
            </p:cNvSpPr>
            <p:nvPr/>
          </p:nvSpPr>
          <p:spPr bwMode="auto">
            <a:xfrm>
              <a:off x="2736" y="1247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CC00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" name="Oval 68"/>
            <p:cNvSpPr>
              <a:spLocks noChangeArrowheads="1"/>
            </p:cNvSpPr>
            <p:nvPr/>
          </p:nvSpPr>
          <p:spPr bwMode="auto">
            <a:xfrm>
              <a:off x="2544" y="2447"/>
              <a:ext cx="1008" cy="960"/>
            </a:xfrm>
            <a:prstGeom prst="ellipse">
              <a:avLst/>
            </a:prstGeom>
            <a:solidFill>
              <a:srgbClr val="E7191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4" name="Oval 69"/>
            <p:cNvSpPr>
              <a:spLocks noChangeArrowheads="1"/>
            </p:cNvSpPr>
            <p:nvPr/>
          </p:nvSpPr>
          <p:spPr bwMode="auto">
            <a:xfrm>
              <a:off x="2736" y="2975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5" name="Oval 70"/>
            <p:cNvSpPr>
              <a:spLocks noChangeArrowheads="1"/>
            </p:cNvSpPr>
            <p:nvPr/>
          </p:nvSpPr>
          <p:spPr bwMode="auto">
            <a:xfrm>
              <a:off x="3168" y="2975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6" name="Oval 71"/>
            <p:cNvSpPr>
              <a:spLocks noChangeArrowheads="1"/>
            </p:cNvSpPr>
            <p:nvPr/>
          </p:nvSpPr>
          <p:spPr bwMode="auto">
            <a:xfrm>
              <a:off x="2976" y="2639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CC00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7" name="Group 85"/>
          <p:cNvGrpSpPr>
            <a:grpSpLocks/>
          </p:cNvGrpSpPr>
          <p:nvPr/>
        </p:nvGrpSpPr>
        <p:grpSpPr bwMode="auto">
          <a:xfrm>
            <a:off x="4538665" y="1984375"/>
            <a:ext cx="3514726" cy="2862263"/>
            <a:chOff x="2859" y="1250"/>
            <a:chExt cx="2214" cy="1803"/>
          </a:xfrm>
        </p:grpSpPr>
        <p:grpSp>
          <p:nvGrpSpPr>
            <p:cNvPr id="168" name="Group 83"/>
            <p:cNvGrpSpPr>
              <a:grpSpLocks/>
            </p:cNvGrpSpPr>
            <p:nvPr/>
          </p:nvGrpSpPr>
          <p:grpSpPr bwMode="auto">
            <a:xfrm>
              <a:off x="2865" y="1250"/>
              <a:ext cx="396" cy="342"/>
              <a:chOff x="2865" y="1250"/>
              <a:chExt cx="396" cy="342"/>
            </a:xfrm>
          </p:grpSpPr>
          <p:sp>
            <p:nvSpPr>
              <p:cNvPr id="177" name="Line 64"/>
              <p:cNvSpPr>
                <a:spLocks noChangeShapeType="1"/>
              </p:cNvSpPr>
              <p:nvPr/>
            </p:nvSpPr>
            <p:spPr bwMode="auto">
              <a:xfrm>
                <a:off x="2865" y="1388"/>
                <a:ext cx="171" cy="204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78" name="Line 65"/>
              <p:cNvSpPr>
                <a:spLocks noChangeShapeType="1"/>
              </p:cNvSpPr>
              <p:nvPr/>
            </p:nvSpPr>
            <p:spPr bwMode="auto">
              <a:xfrm flipV="1">
                <a:off x="3141" y="1304"/>
                <a:ext cx="120" cy="270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79" name="Line 66"/>
              <p:cNvSpPr>
                <a:spLocks noChangeShapeType="1"/>
              </p:cNvSpPr>
              <p:nvPr/>
            </p:nvSpPr>
            <p:spPr bwMode="auto">
              <a:xfrm flipV="1">
                <a:off x="2892" y="1250"/>
                <a:ext cx="315" cy="48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</p:grpSp>
        <p:grpSp>
          <p:nvGrpSpPr>
            <p:cNvPr id="169" name="Group 84"/>
            <p:cNvGrpSpPr>
              <a:grpSpLocks/>
            </p:cNvGrpSpPr>
            <p:nvPr/>
          </p:nvGrpSpPr>
          <p:grpSpPr bwMode="auto">
            <a:xfrm>
              <a:off x="2859" y="2786"/>
              <a:ext cx="336" cy="267"/>
              <a:chOff x="2859" y="2786"/>
              <a:chExt cx="336" cy="267"/>
            </a:xfrm>
          </p:grpSpPr>
          <p:sp>
            <p:nvSpPr>
              <p:cNvPr id="174" name="Line 73"/>
              <p:cNvSpPr>
                <a:spLocks noChangeShapeType="1"/>
              </p:cNvSpPr>
              <p:nvPr/>
            </p:nvSpPr>
            <p:spPr bwMode="auto">
              <a:xfrm flipV="1">
                <a:off x="2859" y="2786"/>
                <a:ext cx="131" cy="189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75" name="Line 74"/>
              <p:cNvSpPr>
                <a:spLocks noChangeShapeType="1"/>
              </p:cNvSpPr>
              <p:nvPr/>
            </p:nvSpPr>
            <p:spPr bwMode="auto">
              <a:xfrm>
                <a:off x="3085" y="2786"/>
                <a:ext cx="110" cy="186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76" name="Line 75"/>
              <p:cNvSpPr>
                <a:spLocks noChangeShapeType="1"/>
              </p:cNvSpPr>
              <p:nvPr/>
            </p:nvSpPr>
            <p:spPr bwMode="auto">
              <a:xfrm>
                <a:off x="2913" y="3053"/>
                <a:ext cx="225" cy="0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</p:grpSp>
        <p:grpSp>
          <p:nvGrpSpPr>
            <p:cNvPr id="170" name="Group 76"/>
            <p:cNvGrpSpPr>
              <a:grpSpLocks/>
            </p:cNvGrpSpPr>
            <p:nvPr/>
          </p:nvGrpSpPr>
          <p:grpSpPr bwMode="auto">
            <a:xfrm>
              <a:off x="2988" y="1436"/>
              <a:ext cx="2085" cy="1440"/>
              <a:chOff x="2976" y="1824"/>
              <a:chExt cx="2085" cy="1440"/>
            </a:xfrm>
          </p:grpSpPr>
          <p:sp>
            <p:nvSpPr>
              <p:cNvPr id="171" name="Line 77"/>
              <p:cNvSpPr>
                <a:spLocks noChangeShapeType="1"/>
              </p:cNvSpPr>
              <p:nvPr/>
            </p:nvSpPr>
            <p:spPr bwMode="auto">
              <a:xfrm>
                <a:off x="3216" y="1824"/>
                <a:ext cx="240" cy="528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72" name="Line 78"/>
              <p:cNvSpPr>
                <a:spLocks noChangeShapeType="1"/>
              </p:cNvSpPr>
              <p:nvPr/>
            </p:nvSpPr>
            <p:spPr bwMode="auto">
              <a:xfrm flipV="1">
                <a:off x="3168" y="2688"/>
                <a:ext cx="288" cy="576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73" name="Text Box 79"/>
              <p:cNvSpPr txBox="1">
                <a:spLocks noChangeArrowheads="1"/>
              </p:cNvSpPr>
              <p:nvPr/>
            </p:nvSpPr>
            <p:spPr bwMode="auto">
              <a:xfrm>
                <a:off x="2976" y="2346"/>
                <a:ext cx="2085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fr-FR" sz="2800" b="1" dirty="0">
                    <a:solidFill>
                      <a:srgbClr val="009900"/>
                    </a:solidFill>
                    <a:latin typeface="Tahoma"/>
                    <a:cs typeface="Tahoma"/>
                  </a:rPr>
                  <a:t>Interaction forte</a:t>
                </a:r>
              </a:p>
            </p:txBody>
          </p:sp>
        </p:grpSp>
      </p:grpSp>
      <p:cxnSp>
        <p:nvCxnSpPr>
          <p:cNvPr id="183" name="Straight Arrow Connector 182"/>
          <p:cNvCxnSpPr>
            <a:endCxn id="184" idx="1"/>
          </p:cNvCxnSpPr>
          <p:nvPr/>
        </p:nvCxnSpPr>
        <p:spPr>
          <a:xfrm flipV="1">
            <a:off x="1460104" y="1005471"/>
            <a:ext cx="4512071" cy="45701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5972175" y="682305"/>
            <a:ext cx="288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Electron (première particule découverte)</a:t>
            </a:r>
          </a:p>
        </p:txBody>
      </p:sp>
    </p:spTree>
    <p:extLst>
      <p:ext uri="{BB962C8B-B14F-4D97-AF65-F5344CB8AC3E}">
        <p14:creationId xmlns:p14="http://schemas.microsoft.com/office/powerpoint/2010/main" val="388511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05 0.04352 L 5.83333E-6 -4.07407E-6 " pathEditMode="relative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-0.01089 C 0.0151 -0.01228 0.02586 -0.01644 0.03072 -0.02038 C 0.03384 -0.02339 0.0413 -0.02663 0.0413 -0.02663 C 0.05362 -0.03798 0.0675 -0.03636 0.08243 -0.03752 C 0.10325 -0.04238 0.12338 -0.04447 0.14472 -0.04539 C 0.15878 -0.04447 0.16953 -0.04215 0.18359 -0.04076 C 0.19487 -0.03706 0.20649 -0.03428 0.21777 -0.02988 C 0.22194 -0.02617 0.2261 -0.0264 0.23061 -0.02339 C 0.23391 -0.02131 0.23755 -0.0176 0.2412 -0.01552 C 0.2471 -0.01251 0.25387 -0.01158 0.26011 -0.00927 C 0.2648 -0.0051 0.26827 3.83048E-6 0.27295 0.00324 C 0.27417 0.00394 0.27521 0.00532 0.2766 0.00625 C 0.27868 0.00741 0.28354 0.00949 0.28354 0.00949 C 0.28822 0.02154 0.30228 0.02848 0.31182 0.03312 C 0.3146 0.04053 0.31546 0.04006 0.32119 0.04238 C 0.32709 0.04747 0.32397 0.044 0.32952 0.05512 C 0.33091 0.05813 0.33421 0.06438 0.33421 0.06438 C 0.33629 0.07272 0.33698 0.06739 0.34115 0.0755 C 0.34271 0.07851 0.346 0.08476 0.346 0.08476 C 0.34774 0.09287 0.3493 0.10282 0.35295 0.11 C 0.35208 0.12784 0.35381 0.14011 0.34705 0.154 C 0.3441 0.16651 0.3401 0.19337 0.32952 0.19778 C 0.32501 0.20171 0.32032 0.20356 0.31529 0.20565 C 0.31442 0.20727 0.31408 0.20912 0.31304 0.21051 C 0.31199 0.21144 0.31026 0.21051 0.30939 0.2119 C 0.30835 0.21306 0.30922 0.21538 0.30835 0.21677 C 0.30644 0.21908 0.30332 0.21931 0.30124 0.2214 C 0.29811 0.22719 0.29534 0.22742 0.29065 0.23089 C 0.28631 0.24178 0.28041 0.23969 0.2707 0.24178 C 0.25352 0.24502 0.23669 0.25174 0.22003 0.25752 C 0.21187 0.2654 0.20649 0.26563 0.1966 0.26702 C 0.18706 0.26563 0.18047 0.26401 0.17179 0.26077 C 0.14854 0.26216 0.14403 0.26355 0.12008 0.26216 C 0.10707 0.25822 0.09752 0.25567 0.08364 0.25451 C 0.07687 0.24849 0.07045 0.2478 0.06247 0.24664 C 0.0597 0.24525 0.05657 0.24502 0.05414 0.2434 C 0.05154 0.24155 0.0472 0.23715 0.0472 0.23715 C 0.04269 0.22881 0.0472 0.23506 0.04009 0.23089 C 0.0387 0.22997 0.03783 0.22834 0.03662 0.22765 C 0.02794 0.22256 0.01961 0.22047 0.0118 0.21352 C 0.01094 0.2119 0.01059 0.20982 0.00955 0.20889 C 0.00851 0.20773 0.00677 0.20843 0.0059 0.20727 C 0.00504 0.20611 0.00538 0.2038 0.00486 0.20264 C 0.00209 0.19731 -0.00086 0.19407 -0.00468 0.19152 C -0.00711 0.1899 -0.00937 0.18851 -0.01162 0.18689 C -0.01422 0.18504 -0.01874 0.18064 -0.01874 0.18064 C -0.02012 0.17554 -0.02394 0.16396 -0.02706 0.16188 C -0.02863 0.16072 -0.03036 0.15979 -0.03175 0.15864 C -0.03574 0.1547 -0.03713 0.1496 -0.04112 0.14613 C -0.04424 0.13362 -0.05049 0.12436 -0.05292 0.11162 C -0.05205 0.09819 -0.05049 0.08198 -0.04702 0.06924 C -0.04563 0.06322 -0.04338 0.05813 -0.04233 0.05187 C -0.04095 0.04261 -0.04147 0.03474 -0.03401 0.03149 C -0.0262 0.02408 -0.01631 0.01968 -0.00815 0.01274 C -0.00468 -0.00139 -0.00815 0.00579 -4.08294E-6 3.83048E-6 " pathEditMode="relative" ptsTypes="ffffffffffffffffffffffffffffffffffffffffffffffffffffffA">
                                      <p:cBhvr>
                                        <p:cTn id="8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0301 C -0.0184 0.00695 -0.02221 0.01436 -0.03176 0.01714 C -0.03991 0.02409 -0.0302 0.01668 -0.04477 0.022 C -0.04946 0.02363 -0.05293 0.02942 -0.05657 0.03289 C -0.05883 0.03474 -0.0616 0.03544 -0.06369 0.03752 C -0.06403 0.03775 -0.06802 0.04678 -0.06837 0.04702 C -0.07531 0.05003 -0.08364 0.04864 -0.09058 0.05165 C -0.09631 0.05651 -0.10203 0.06138 -0.10828 0.06439 C -0.11661 0.07527 -0.12719 0.0755 -0.13778 0.0799 C -0.14142 0.08129 -0.1494 0.08847 -0.15183 0.0894 C -0.15808 0.09102 -0.16433 0.09148 -0.17057 0.09264 C -0.17561 0.09449 -0.17994 0.09889 -0.1848 0.10028 C -0.18949 0.10144 -0.19886 0.10352 -0.19886 0.10352 C -0.21066 0.11371 -0.22662 0.11603 -0.23998 0.11765 C -0.25733 0.12529 -0.27902 0.12854 -0.29412 0.11441 C -0.30002 0.1026 -0.29638 0.10653 -0.30471 0.1019 C -0.30262 0.0887 -0.29707 0.06369 -0.28822 0.05651 C -0.28354 0.04632 -0.27816 0.04146 -0.26948 0.03752 C -0.26462 0.02803 -0.25334 0.02803 -0.24588 0.022 C -0.24259 0.01459 -0.23599 0.01436 -0.23061 0.00927 C -0.22471 0.00348 -0.22471 -0.00416 -0.21656 -0.00787 C -0.20667 -0.0125 -0.19712 -0.01922 -0.18706 -0.02362 C -0.18289 -0.03242 -0.1737 -0.03219 -0.1671 -0.03774 C -0.16502 -0.04631 -0.15791 -0.04608 -0.15183 -0.04724 C -0.14437 -0.05396 -0.13743 -0.05558 -0.12824 -0.0565 C -0.12234 -0.05836 -0.11609 -0.06021 -0.11071 -0.06438 C -0.10828 -0.06646 -0.10637 -0.06947 -0.1036 -0.07063 C -0.10134 -0.07179 -0.09648 -0.07387 -0.09648 -0.07387 C -0.09284 -0.07758 -0.08902 -0.0792 -0.08485 -0.08175 C -0.08243 -0.0836 -0.08034 -0.08661 -0.07774 -0.088 C -0.07097 -0.0924 -0.06282 -0.09425 -0.05536 -0.09587 C -0.04772 -0.09958 -0.04182 -0.10027 -0.03297 -0.10213 C -0.02534 -0.10583 -0.01753 -0.10907 -0.00955 -0.11162 C 1.68662E-6 -0.11973 0.01232 -0.11973 0.02342 -0.12089 C 0.03245 -0.12529 0.03939 -0.12366 0.04928 -0.12251 C 0.04945 -0.12251 0.05743 -0.12065 0.05882 -0.1195 C 0.07097 -0.11046 0.06108 -0.11486 0.06941 -0.11162 C 0.07166 -0.10954 0.07652 -0.10931 0.07635 -0.10537 C 0.07461 -0.0836 0.076 -0.08893 0.06455 -0.0785 C 0.05674 -0.06299 0.06802 -0.08476 0.05882 -0.07063 C 0.05518 -0.0653 0.0524 -0.05789 0.04928 -0.05187 C 0.04771 -0.04539 0.0465 -0.04191 0.04234 -0.03774 C 0.03991 -0.02871 0.04303 -0.03728 0.03644 -0.02987 C 0.03522 -0.02871 0.03505 -0.02663 0.03401 -0.02524 C 0.03192 -0.02315 0.02897 -0.02269 0.02689 -0.02061 C 0.0229 -0.01737 0.02013 -0.01296 0.01631 -0.00949 C 0.01301 -0.00301 0.0059 -4.02964E-6 1.68662E-6 -4.02964E-6 " pathEditMode="relative" ptsTypes="ffffffffffffffffffffffffffffffffffffffffffffffA">
                                      <p:cBhvr>
                                        <p:cTn id="8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264E-6 4.39555E-6 C 0.00035 0.01922 0.00208 0.06392 4.79264E-6 0.10051 C -0.00208 0.1371 -0.00607 0.17717 -0.01302 0.21978 C -0.01996 0.26239 -0.03089 0.32052 -0.0413 0.35641 C -0.05171 0.39231 -0.06629 0.4201 -0.07531 0.43492 C -0.08433 0.44974 -0.08902 0.44951 -0.09526 0.44604 C -0.10151 0.44257 -0.1088 0.43261 -0.11296 0.41454 C -0.11713 0.39648 -0.12025 0.37124 -0.12008 0.33766 C -0.1199 0.30408 -0.118 0.26355 -0.11175 0.21352 C -0.1055 0.1635 -0.09388 0.08268 -0.08242 0.03775 C -0.07097 -0.00718 -0.05397 -0.03891 -0.04356 -0.05651 C -0.03314 -0.07411 -0.02707 -0.07434 -0.02013 -0.06739 C -0.01319 -0.06044 -0.00555 -0.02779 -0.00243 -0.01552 C 0.00069 -0.00324 -0.00035 -0.01922 4.79264E-6 4.39555E-6 Z " pathEditMode="relative" ptsTypes="aaaaaaaaaaaaaa">
                                      <p:cBhvr>
                                        <p:cTn id="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9866E-6 -3.36267E-6 C -0.00226 0.00348 -0.00434 0.01228 -0.00816 0.01413 C -0.01198 0.01598 -0.01493 0.02038 -0.02343 0.01089 C -0.03193 0.00139 -0.04564 -0.01042 -0.05883 -0.04238 C -0.07202 -0.07434 -0.09215 -0.13594 -0.10238 -0.18064 C -0.11262 -0.22533 -0.11644 -0.27026 -0.11991 -0.31102 C -0.12338 -0.35178 -0.1239 -0.39879 -0.12355 -0.42566 C -0.12321 -0.45252 -0.12095 -0.46109 -0.11765 -0.47267 C -0.11436 -0.48425 -0.10932 -0.4912 -0.10342 -0.49467 C -0.09752 -0.49814 -0.08902 -0.49791 -0.08225 -0.49305 C -0.07549 -0.48819 -0.06976 -0.47753 -0.0623 -0.4648 C -0.05484 -0.45206 -0.04824 -0.4509 -0.03766 -0.41616 C -0.02708 -0.38142 -0.00781 -0.30245 0.00121 -0.2559 C 0.01023 -0.20935 0.01388 -0.16952 0.01648 -0.13663 C 0.01908 -0.10375 0.01821 -0.0799 0.01648 -0.05813 C 0.01474 -0.03636 0.00867 -0.0169 0.00589 -0.00648 C 0.00312 0.00394 0.00225 -0.00347 -7.89866E-6 -3.36267E-6 Z " pathEditMode="relative" ptsTypes="aaaaaaaaaaaaaaaaa">
                                      <p:cBhvr>
                                        <p:cTn id="9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5485E-6 9.35618E-7 C -0.004 -0.00069 -0.00833 0.00046 -0.0118 -0.00162 C -0.01302 -0.00255 -0.01146 -0.00533 -0.01059 -0.00648 C -0.0092 -0.00903 -0.00591 -0.01019 -0.00365 -0.01112 C 0.00451 -0.00926 0.00555 -0.00834 0.00936 0.00139 C 0.00746 0.01089 0.00711 0.02061 -0.00833 0.00625 C -0.01111 0.00371 -0.00781 -0.00231 -0.00712 -0.00648 C -0.00695 -0.0081 -0.00695 -0.01019 -0.00591 -0.01112 C -0.004 -0.0132 0.00104 -0.01436 0.00104 -0.01436 C 0.00624 -0.01204 0.00867 -0.00556 0.01058 0.00139 C 0.00815 0.00232 0.00572 0.00347 0.00346 0.00463 C 0.00225 0.0051 -5.35485E-6 0.00625 -5.35485E-6 0.00625 C -0.00139 0.0007 -0.00226 0.00232 -5.35485E-6 9.35618E-7 Z " pathEditMode="relative" ptsTypes="fffffffffffff">
                                      <p:cBhvr>
                                        <p:cTn id="9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3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1" grpId="1"/>
      <p:bldP spid="26" grpId="0" animBg="1"/>
      <p:bldP spid="26" grpId="1" animBg="1"/>
      <p:bldP spid="26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8" grpId="0"/>
      <p:bldP spid="38" grpId="1"/>
      <p:bldP spid="39" grpId="0" animBg="1"/>
      <p:bldP spid="39" grpId="1" animBg="1"/>
      <p:bldP spid="40" grpId="0"/>
      <p:bldP spid="40" grpId="1"/>
      <p:bldP spid="41" grpId="0"/>
      <p:bldP spid="41" grpId="1"/>
      <p:bldP spid="42" grpId="0"/>
      <p:bldP spid="42" grpId="1"/>
      <p:bldP spid="57" grpId="0"/>
      <p:bldP spid="57" grpId="1"/>
      <p:bldP spid="80" grpId="0"/>
      <p:bldP spid="80" grpId="1"/>
      <p:bldP spid="137" grpId="0"/>
      <p:bldP spid="152" grpId="0"/>
      <p:bldP spid="153" grpId="0"/>
      <p:bldP spid="1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384175" y="1550107"/>
            <a:ext cx="8385175" cy="609600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Futura Condensed Medium" panose="020B0602020204020303" pitchFamily="34" charset="-79"/>
                <a:ea typeface="ＭＳ Ｐゴシック" pitchFamily="17" charset="-128"/>
                <a:cs typeface="Futura Condensed Medium" panose="020B0602020204020303" pitchFamily="34" charset="-79"/>
              </a:rPr>
              <a:t>Ces 2 Quarks et 1 Lepton (+neutrinos) constituent tout L’Univers </a:t>
            </a:r>
            <a:r>
              <a:rPr lang="fr-FR" u="sng" dirty="0">
                <a:latin typeface="Futura Condensed Medium" panose="020B0602020204020303" pitchFamily="34" charset="-79"/>
                <a:ea typeface="ＭＳ Ｐゴシック" pitchFamily="17" charset="-128"/>
                <a:cs typeface="Futura Condensed Medium" panose="020B0602020204020303" pitchFamily="34" charset="-79"/>
              </a:rPr>
              <a:t>connu</a:t>
            </a:r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1160085"/>
          </a:xfrm>
        </p:spPr>
        <p:txBody>
          <a:bodyPr>
            <a:normAutofit/>
          </a:bodyPr>
          <a:lstStyle/>
          <a:p>
            <a:r>
              <a:rPr lang="en-US" b="1" cap="none" dirty="0">
                <a:latin typeface="Futura Condensed ExtraBold" panose="020B0602020204020303" pitchFamily="34" charset="-79"/>
                <a:ea typeface="ＭＳ Ｐゴシック" pitchFamily="17" charset="-128"/>
                <a:cs typeface="Futura Condensed ExtraBold" panose="020B0602020204020303" pitchFamily="34" charset="-79"/>
              </a:rPr>
              <a:t>Le Zoo des </a:t>
            </a:r>
            <a:r>
              <a:rPr lang="en-US" b="1" cap="none" dirty="0" err="1">
                <a:latin typeface="Futura Condensed ExtraBold" panose="020B0602020204020303" pitchFamily="34" charset="-79"/>
                <a:ea typeface="ＭＳ Ｐゴシック" pitchFamily="17" charset="-128"/>
                <a:cs typeface="Futura Condensed ExtraBold" panose="020B0602020204020303" pitchFamily="34" charset="-79"/>
              </a:rPr>
              <a:t>particules</a:t>
            </a:r>
            <a:endParaRPr lang="en-US" b="1" cap="none" dirty="0">
              <a:latin typeface="Futura Condensed ExtraBold" panose="020B0602020204020303" pitchFamily="34" charset="-79"/>
              <a:ea typeface="ＭＳ Ｐゴシック" pitchFamily="17" charset="-128"/>
              <a:cs typeface="Futura Condensed ExtraBold" panose="020B0602020204020303" pitchFamily="34" charset="-79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86489" y="2159707"/>
            <a:ext cx="1823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17" charset="2"/>
              <a:buNone/>
            </a:pPr>
            <a:r>
              <a:rPr lang="fr-FR" b="1">
                <a:solidFill>
                  <a:srgbClr val="D16105"/>
                </a:solidFill>
                <a:latin typeface="Tahoma"/>
                <a:cs typeface="Tahoma"/>
              </a:rPr>
              <a:t>Quarks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54149" y="2221262"/>
            <a:ext cx="1823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17" charset="2"/>
              <a:buNone/>
            </a:pPr>
            <a:r>
              <a:rPr lang="fr-FR" b="1">
                <a:solidFill>
                  <a:srgbClr val="D16105"/>
                </a:solidFill>
                <a:latin typeface="Tahoma"/>
                <a:cs typeface="Tahoma"/>
              </a:rPr>
              <a:t>Leptons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75431" y="2782570"/>
            <a:ext cx="965259" cy="986572"/>
            <a:chOff x="657225" y="3352800"/>
            <a:chExt cx="685800" cy="539908"/>
          </a:xfrm>
        </p:grpSpPr>
        <p:pic>
          <p:nvPicPr>
            <p:cNvPr id="9258" name="Picture 9" descr="upgif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1014" y="3352800"/>
              <a:ext cx="548640" cy="398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9" name="TextBox 17"/>
            <p:cNvSpPr txBox="1">
              <a:spLocks noChangeArrowheads="1"/>
            </p:cNvSpPr>
            <p:nvPr/>
          </p:nvSpPr>
          <p:spPr bwMode="auto">
            <a:xfrm>
              <a:off x="657225" y="3724275"/>
              <a:ext cx="685800" cy="168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en-US" sz="1400" b="1" dirty="0">
                  <a:latin typeface="Tahoma"/>
                  <a:cs typeface="Tahoma"/>
                </a:rPr>
                <a:t>U</a:t>
              </a:r>
              <a:r>
                <a:rPr lang="fr-FR" sz="1400" b="1" dirty="0">
                  <a:latin typeface="Tahoma"/>
                  <a:cs typeface="Tahoma"/>
                </a:rPr>
                <a:t>p/haut</a:t>
              </a: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114386" y="4290331"/>
            <a:ext cx="1115647" cy="936784"/>
            <a:chOff x="691959" y="4559752"/>
            <a:chExt cx="685800" cy="472181"/>
          </a:xfrm>
        </p:grpSpPr>
        <p:pic>
          <p:nvPicPr>
            <p:cNvPr id="9256" name="Picture 11" descr="downgif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1014" y="4559752"/>
              <a:ext cx="548640" cy="3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7" name="TextBox 18"/>
            <p:cNvSpPr txBox="1">
              <a:spLocks noChangeArrowheads="1"/>
            </p:cNvSpPr>
            <p:nvPr/>
          </p:nvSpPr>
          <p:spPr bwMode="auto">
            <a:xfrm>
              <a:off x="691959" y="4876800"/>
              <a:ext cx="685800" cy="155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en-US" sz="1400" b="1" dirty="0">
                  <a:latin typeface="Tahoma"/>
                  <a:cs typeface="Tahoma"/>
                </a:rPr>
                <a:t>D</a:t>
              </a:r>
              <a:r>
                <a:rPr lang="fr-FR" sz="1400" b="1" dirty="0" err="1">
                  <a:latin typeface="Tahoma"/>
                  <a:cs typeface="Tahoma"/>
                </a:rPr>
                <a:t>own</a:t>
              </a:r>
              <a:r>
                <a:rPr lang="fr-FR" sz="1400" b="1" dirty="0">
                  <a:latin typeface="Tahoma"/>
                  <a:cs typeface="Tahoma"/>
                </a:rPr>
                <a:t>/bas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1230033" y="2716012"/>
            <a:ext cx="2950079" cy="3046020"/>
            <a:chOff x="1764901" y="3548359"/>
            <a:chExt cx="2334659" cy="2162777"/>
          </a:xfrm>
        </p:grpSpPr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1920240" y="3548359"/>
              <a:ext cx="746760" cy="838230"/>
              <a:chOff x="1786890" y="3352800"/>
              <a:chExt cx="746760" cy="838230"/>
            </a:xfrm>
          </p:grpSpPr>
          <p:pic>
            <p:nvPicPr>
              <p:cNvPr id="9254" name="Picture 10" descr="charmgif.gi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786890" y="3352800"/>
                <a:ext cx="731520" cy="472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55" name="TextBox 19"/>
              <p:cNvSpPr txBox="1">
                <a:spLocks noChangeArrowheads="1"/>
              </p:cNvSpPr>
              <p:nvPr/>
            </p:nvSpPr>
            <p:spPr bwMode="auto">
              <a:xfrm>
                <a:off x="1847850" y="3819526"/>
                <a:ext cx="685800" cy="371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en-US" sz="1400" b="1" dirty="0">
                    <a:latin typeface="Tahoma"/>
                    <a:cs typeface="Tahoma"/>
                  </a:rPr>
                  <a:t>C</a:t>
                </a:r>
                <a:r>
                  <a:rPr lang="fr-FR" sz="1400" b="1" dirty="0" err="1">
                    <a:latin typeface="Tahoma"/>
                    <a:cs typeface="Tahoma"/>
                  </a:rPr>
                  <a:t>harm</a:t>
                </a:r>
                <a:r>
                  <a:rPr lang="fr-FR" sz="1400" b="1" dirty="0">
                    <a:latin typeface="Tahoma"/>
                    <a:cs typeface="Tahoma"/>
                  </a:rPr>
                  <a:t>/charme</a:t>
                </a:r>
              </a:p>
            </p:txBody>
          </p:sp>
        </p:grpSp>
        <p:grpSp>
          <p:nvGrpSpPr>
            <p:cNvPr id="8" name="Group 35"/>
            <p:cNvGrpSpPr>
              <a:grpSpLocks/>
            </p:cNvGrpSpPr>
            <p:nvPr/>
          </p:nvGrpSpPr>
          <p:grpSpPr bwMode="auto">
            <a:xfrm>
              <a:off x="1764901" y="4567070"/>
              <a:ext cx="841139" cy="991094"/>
              <a:chOff x="1692511" y="4295311"/>
              <a:chExt cx="841139" cy="991094"/>
            </a:xfrm>
          </p:grpSpPr>
          <p:pic>
            <p:nvPicPr>
              <p:cNvPr id="9252" name="Picture 12" descr="strangegif.gif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924050" y="4295311"/>
                <a:ext cx="457200" cy="626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53" name="TextBox 20"/>
              <p:cNvSpPr txBox="1">
                <a:spLocks noChangeArrowheads="1"/>
              </p:cNvSpPr>
              <p:nvPr/>
            </p:nvSpPr>
            <p:spPr bwMode="auto">
              <a:xfrm>
                <a:off x="1692511" y="4914901"/>
                <a:ext cx="841139" cy="371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en-US" sz="1400" b="1" dirty="0">
                    <a:latin typeface="Tahoma"/>
                    <a:cs typeface="Tahoma"/>
                  </a:rPr>
                  <a:t>S</a:t>
                </a:r>
                <a:r>
                  <a:rPr lang="fr-FR" sz="1400" b="1" dirty="0" err="1">
                    <a:latin typeface="Tahoma"/>
                    <a:cs typeface="Tahoma"/>
                  </a:rPr>
                  <a:t>trange</a:t>
                </a:r>
                <a:r>
                  <a:rPr lang="fr-FR" sz="1400" b="1" dirty="0">
                    <a:latin typeface="Tahoma"/>
                    <a:cs typeface="Tahoma"/>
                  </a:rPr>
                  <a:t>/étrange</a:t>
                </a:r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3124200" y="3548359"/>
              <a:ext cx="723900" cy="1095405"/>
              <a:chOff x="3230880" y="3352800"/>
              <a:chExt cx="723900" cy="1095405"/>
            </a:xfrm>
          </p:grpSpPr>
          <p:pic>
            <p:nvPicPr>
              <p:cNvPr id="9250" name="Picture 13" descr="topgif.gif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230880" y="3352800"/>
                <a:ext cx="685800" cy="726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51" name="TextBox 21"/>
              <p:cNvSpPr txBox="1">
                <a:spLocks noChangeArrowheads="1"/>
              </p:cNvSpPr>
              <p:nvPr/>
            </p:nvSpPr>
            <p:spPr bwMode="auto">
              <a:xfrm>
                <a:off x="3268980" y="4076701"/>
                <a:ext cx="685800" cy="371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en-US" sz="1400" b="1" dirty="0">
                    <a:latin typeface="Tahoma"/>
                    <a:cs typeface="Tahoma"/>
                  </a:rPr>
                  <a:t>T</a:t>
                </a:r>
                <a:r>
                  <a:rPr lang="fr-FR" sz="1400" b="1" dirty="0">
                    <a:latin typeface="Tahoma"/>
                    <a:cs typeface="Tahoma"/>
                  </a:rPr>
                  <a:t>op/top</a:t>
                </a:r>
              </a:p>
            </p:txBody>
          </p:sp>
        </p:grpSp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2819400" y="5036129"/>
              <a:ext cx="1280160" cy="675007"/>
              <a:chOff x="2933700" y="4783420"/>
              <a:chExt cx="1280160" cy="675007"/>
            </a:xfrm>
          </p:grpSpPr>
          <p:pic>
            <p:nvPicPr>
              <p:cNvPr id="9248" name="Picture 8" descr="bottomgif.gif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33700" y="4783420"/>
                <a:ext cx="1280160" cy="166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49" name="TextBox 22"/>
              <p:cNvSpPr txBox="1">
                <a:spLocks noChangeArrowheads="1"/>
              </p:cNvSpPr>
              <p:nvPr/>
            </p:nvSpPr>
            <p:spPr bwMode="auto">
              <a:xfrm>
                <a:off x="3049902" y="4933951"/>
                <a:ext cx="866778" cy="524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en-US" sz="1400" b="1" dirty="0">
                    <a:latin typeface="Tahoma"/>
                    <a:cs typeface="Tahoma"/>
                  </a:rPr>
                  <a:t>B</a:t>
                </a:r>
                <a:r>
                  <a:rPr lang="fr-FR" sz="1400" b="1" dirty="0" err="1">
                    <a:latin typeface="Tahoma"/>
                    <a:cs typeface="Tahoma"/>
                  </a:rPr>
                  <a:t>ottom</a:t>
                </a:r>
                <a:r>
                  <a:rPr lang="fr-FR" sz="1400" b="1" dirty="0">
                    <a:latin typeface="Tahoma"/>
                    <a:cs typeface="Tahoma"/>
                  </a:rPr>
                  <a:t>-Beauty/beauté</a:t>
                </a:r>
              </a:p>
            </p:txBody>
          </p:sp>
        </p:grp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4862446" y="2910504"/>
            <a:ext cx="1072510" cy="965679"/>
            <a:chOff x="5553075" y="3352800"/>
            <a:chExt cx="762000" cy="782932"/>
          </a:xfrm>
        </p:grpSpPr>
        <p:pic>
          <p:nvPicPr>
            <p:cNvPr id="9242" name="Picture 14" descr="electrongif.gi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59755" y="3352800"/>
              <a:ext cx="548640" cy="555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3" name="TextBox 23"/>
            <p:cNvSpPr txBox="1">
              <a:spLocks noChangeArrowheads="1"/>
            </p:cNvSpPr>
            <p:nvPr/>
          </p:nvSpPr>
          <p:spPr bwMode="auto">
            <a:xfrm>
              <a:off x="5553075" y="3886199"/>
              <a:ext cx="762000" cy="249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fr-FR" sz="1400" b="1">
                  <a:latin typeface="Tahoma"/>
                  <a:cs typeface="Tahoma"/>
                </a:rPr>
                <a:t>electron</a:t>
              </a:r>
            </a:p>
          </p:txBody>
        </p:sp>
      </p:grp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4708841" y="2748319"/>
            <a:ext cx="4291404" cy="2692789"/>
            <a:chOff x="4953000" y="3548359"/>
            <a:chExt cx="3200400" cy="2062542"/>
          </a:xfrm>
        </p:grpSpPr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6172200" y="3548359"/>
              <a:ext cx="685800" cy="825519"/>
              <a:chOff x="6781800" y="3352799"/>
              <a:chExt cx="685800" cy="825519"/>
            </a:xfrm>
          </p:grpSpPr>
          <p:pic>
            <p:nvPicPr>
              <p:cNvPr id="9240" name="Picture 15" descr="muongif.gif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6896100" y="3352799"/>
                <a:ext cx="457200" cy="6320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41" name="TextBox 24"/>
              <p:cNvSpPr txBox="1">
                <a:spLocks noChangeArrowheads="1"/>
              </p:cNvSpPr>
              <p:nvPr/>
            </p:nvSpPr>
            <p:spPr bwMode="auto">
              <a:xfrm>
                <a:off x="6781800" y="3942576"/>
                <a:ext cx="685800" cy="235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fr-FR" sz="1400" b="1">
                    <a:latin typeface="Tahoma"/>
                    <a:cs typeface="Tahoma"/>
                  </a:rPr>
                  <a:t>muon</a:t>
                </a:r>
              </a:p>
            </p:txBody>
          </p:sp>
        </p:grpSp>
        <p:grpSp>
          <p:nvGrpSpPr>
            <p:cNvPr id="14" name="Group 42"/>
            <p:cNvGrpSpPr>
              <a:grpSpLocks/>
            </p:cNvGrpSpPr>
            <p:nvPr/>
          </p:nvGrpSpPr>
          <p:grpSpPr bwMode="auto">
            <a:xfrm>
              <a:off x="7284720" y="3548359"/>
              <a:ext cx="822960" cy="759618"/>
              <a:chOff x="7962900" y="3352799"/>
              <a:chExt cx="822960" cy="759618"/>
            </a:xfrm>
          </p:grpSpPr>
          <p:pic>
            <p:nvPicPr>
              <p:cNvPr id="9238" name="Picture 16" descr="taugif.gif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7962900" y="3352799"/>
                <a:ext cx="822960" cy="571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39" name="TextBox 25"/>
              <p:cNvSpPr txBox="1">
                <a:spLocks noChangeArrowheads="1"/>
              </p:cNvSpPr>
              <p:nvPr/>
            </p:nvSpPr>
            <p:spPr bwMode="auto">
              <a:xfrm>
                <a:off x="8031480" y="3876675"/>
                <a:ext cx="685800" cy="235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fr-FR" sz="1400" b="1">
                    <a:latin typeface="Tahoma"/>
                    <a:cs typeface="Tahoma"/>
                  </a:rPr>
                  <a:t>tau</a:t>
                </a:r>
              </a:p>
            </p:txBody>
          </p:sp>
        </p:grpSp>
        <p:grpSp>
          <p:nvGrpSpPr>
            <p:cNvPr id="15" name="Group 43"/>
            <p:cNvGrpSpPr>
              <a:grpSpLocks/>
            </p:cNvGrpSpPr>
            <p:nvPr/>
          </p:nvGrpSpPr>
          <p:grpSpPr bwMode="auto">
            <a:xfrm>
              <a:off x="4953000" y="4643735"/>
              <a:ext cx="1009245" cy="967164"/>
              <a:chOff x="5067300" y="4572000"/>
              <a:chExt cx="1009245" cy="967164"/>
            </a:xfrm>
          </p:grpSpPr>
          <p:sp>
            <p:nvSpPr>
              <p:cNvPr id="9236" name="TextBox 26"/>
              <p:cNvSpPr txBox="1">
                <a:spLocks noChangeArrowheads="1"/>
              </p:cNvSpPr>
              <p:nvPr/>
            </p:nvSpPr>
            <p:spPr bwMode="auto">
              <a:xfrm>
                <a:off x="5067300" y="5105400"/>
                <a:ext cx="1009245" cy="433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</a:pPr>
                <a:r>
                  <a:rPr lang="fr-FR" sz="1400" b="1" dirty="0">
                    <a:latin typeface="Tahoma"/>
                    <a:cs typeface="Tahoma"/>
                  </a:rPr>
                  <a:t>neutrino</a:t>
                </a:r>
              </a:p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fr-FR" sz="1400" b="1" dirty="0">
                    <a:latin typeface="Tahoma"/>
                    <a:cs typeface="Tahoma"/>
                  </a:rPr>
                  <a:t>électronique</a:t>
                </a:r>
              </a:p>
            </p:txBody>
          </p:sp>
          <p:pic>
            <p:nvPicPr>
              <p:cNvPr id="9237" name="Picture 29" descr="electronneu.gif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5250180" y="4572000"/>
                <a:ext cx="548640" cy="534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Group 44"/>
            <p:cNvGrpSpPr>
              <a:grpSpLocks/>
            </p:cNvGrpSpPr>
            <p:nvPr/>
          </p:nvGrpSpPr>
          <p:grpSpPr bwMode="auto">
            <a:xfrm>
              <a:off x="6057900" y="4767560"/>
              <a:ext cx="914400" cy="843341"/>
              <a:chOff x="6324600" y="4724400"/>
              <a:chExt cx="914400" cy="843341"/>
            </a:xfrm>
          </p:grpSpPr>
          <p:sp>
            <p:nvSpPr>
              <p:cNvPr id="9234" name="TextBox 27"/>
              <p:cNvSpPr txBox="1">
                <a:spLocks noChangeArrowheads="1"/>
              </p:cNvSpPr>
              <p:nvPr/>
            </p:nvSpPr>
            <p:spPr bwMode="auto">
              <a:xfrm>
                <a:off x="6324600" y="5133977"/>
                <a:ext cx="914400" cy="433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</a:pPr>
                <a:r>
                  <a:rPr lang="fr-FR" sz="1400" b="1" dirty="0">
                    <a:latin typeface="Tahoma"/>
                    <a:cs typeface="Tahoma"/>
                  </a:rPr>
                  <a:t>neutrino</a:t>
                </a:r>
              </a:p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fr-FR" sz="1400" b="1" dirty="0" err="1">
                    <a:latin typeface="Tahoma"/>
                    <a:cs typeface="Tahoma"/>
                  </a:rPr>
                  <a:t>muonique</a:t>
                </a:r>
                <a:endParaRPr lang="fr-FR" sz="1400" b="1" dirty="0">
                  <a:latin typeface="Tahoma"/>
                  <a:cs typeface="Tahoma"/>
                </a:endParaRPr>
              </a:p>
            </p:txBody>
          </p:sp>
          <p:pic>
            <p:nvPicPr>
              <p:cNvPr id="9235" name="Picture 32" descr="rockgif.gif"/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6484620" y="4724400"/>
                <a:ext cx="594360" cy="421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" name="Group 45"/>
            <p:cNvGrpSpPr>
              <a:grpSpLocks/>
            </p:cNvGrpSpPr>
            <p:nvPr/>
          </p:nvGrpSpPr>
          <p:grpSpPr bwMode="auto">
            <a:xfrm>
              <a:off x="7239000" y="4729460"/>
              <a:ext cx="914400" cy="881440"/>
              <a:chOff x="7620000" y="4648200"/>
              <a:chExt cx="914400" cy="881440"/>
            </a:xfrm>
          </p:grpSpPr>
          <p:sp>
            <p:nvSpPr>
              <p:cNvPr id="9232" name="TextBox 28"/>
              <p:cNvSpPr txBox="1">
                <a:spLocks noChangeArrowheads="1"/>
              </p:cNvSpPr>
              <p:nvPr/>
            </p:nvSpPr>
            <p:spPr bwMode="auto">
              <a:xfrm>
                <a:off x="7620000" y="5095876"/>
                <a:ext cx="914400" cy="433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</a:pPr>
                <a:r>
                  <a:rPr lang="fr-FR" sz="1400" b="1" dirty="0">
                    <a:latin typeface="Tahoma"/>
                    <a:cs typeface="Tahoma"/>
                  </a:rPr>
                  <a:t>neutrino</a:t>
                </a:r>
              </a:p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fr-FR" sz="1400" b="1" dirty="0" err="1">
                    <a:latin typeface="Tahoma"/>
                    <a:cs typeface="Tahoma"/>
                  </a:rPr>
                  <a:t>tauique</a:t>
                </a:r>
                <a:endParaRPr lang="fr-FR" sz="1400" b="1" dirty="0">
                  <a:latin typeface="Tahoma"/>
                  <a:cs typeface="Tahoma"/>
                </a:endParaRPr>
              </a:p>
            </p:txBody>
          </p:sp>
          <p:pic>
            <p:nvPicPr>
              <p:cNvPr id="9233" name="Picture 33" descr="piggif.gif"/>
              <p:cNvPicPr>
                <a:picLocks noChangeAspect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7711440" y="4648200"/>
                <a:ext cx="731520" cy="4700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5" name="Rectangle 44"/>
          <p:cNvSpPr/>
          <p:nvPr/>
        </p:nvSpPr>
        <p:spPr>
          <a:xfrm>
            <a:off x="4758841" y="2748318"/>
            <a:ext cx="1226115" cy="129500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114386" y="2590594"/>
            <a:ext cx="1215647" cy="274055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281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" y="0"/>
            <a:ext cx="9144001" cy="6804757"/>
            <a:chOff x="1" y="0"/>
            <a:chExt cx="9144001" cy="680475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3410" b="3567"/>
            <a:stretch>
              <a:fillRect/>
            </a:stretch>
          </p:blipFill>
          <p:spPr bwMode="auto">
            <a:xfrm>
              <a:off x="1" y="0"/>
              <a:ext cx="9144001" cy="6804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42524" t="22148" r="4911" b="53489"/>
            <a:stretch>
              <a:fillRect/>
            </a:stretch>
          </p:blipFill>
          <p:spPr bwMode="auto">
            <a:xfrm>
              <a:off x="4668761" y="626992"/>
              <a:ext cx="4272475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0872" y="0"/>
            <a:ext cx="8229600" cy="549275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Les particules du « Modèle Standard »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15816" y="6237312"/>
            <a:ext cx="1512168" cy="144016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6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UCTION_12cm_Composants_elementaires_de_la_matie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7384"/>
            <a:ext cx="9353985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04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1" name="Picture 4" descr="0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1125538"/>
            <a:ext cx="54737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5" descr="atm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765175"/>
            <a:ext cx="2974975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3" name="Line 6"/>
          <p:cNvSpPr>
            <a:spLocks noChangeShapeType="1"/>
          </p:cNvSpPr>
          <p:nvPr/>
        </p:nvSpPr>
        <p:spPr bwMode="auto">
          <a:xfrm flipH="1">
            <a:off x="2771775" y="2636838"/>
            <a:ext cx="21605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-1" y="5457998"/>
            <a:ext cx="9144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solidFill>
                  <a:srgbClr val="00009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Avec l’arrivée des accélérateurs (années 50)  on trouve beaucoup de nouvelles particules. </a:t>
            </a:r>
          </a:p>
          <a:p>
            <a:r>
              <a:rPr lang="fr-FR" sz="2400" dirty="0">
                <a:solidFill>
                  <a:srgbClr val="00009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Le LHC (2009-20xx?) l’accélérateur le plus puissant à ce jour.</a:t>
            </a:r>
            <a:endParaRPr lang="fr-FR" sz="32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pic>
        <p:nvPicPr>
          <p:cNvPr id="121866" name="Image 10" descr="AC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193" y="3087728"/>
            <a:ext cx="2808312" cy="210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83568" y="-169268"/>
            <a:ext cx="8229600" cy="71794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Recherche de particules: un peu d’histoire…</a:t>
            </a:r>
            <a:endParaRPr lang="en-GB" sz="36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04248" y="4859868"/>
            <a:ext cx="1810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90"/>
                </a:solidFill>
                <a:latin typeface="Tahoma"/>
                <a:cs typeface="Tahoma"/>
              </a:rPr>
              <a:t>Berkeley, USA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3795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688032" y="-129257"/>
            <a:ext cx="7772400" cy="82195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Les techniques </a:t>
            </a:r>
            <a:r>
              <a:rPr lang="en-US" sz="2400" b="1" dirty="0" err="1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ont</a:t>
            </a:r>
            <a:r>
              <a:rPr lang="en-US" sz="24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</a:t>
            </a:r>
            <a:r>
              <a:rPr lang="en-US" sz="2400" b="1" dirty="0" err="1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changé</a:t>
            </a:r>
            <a:r>
              <a:rPr lang="en-US" sz="24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</a:t>
            </a:r>
            <a:r>
              <a:rPr lang="en-US" sz="2400" b="1" dirty="0" err="1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depuis</a:t>
            </a:r>
            <a:r>
              <a:rPr lang="en-US" sz="24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les </a:t>
            </a:r>
            <a:r>
              <a:rPr lang="en-US" sz="2400" b="1" dirty="0" err="1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origines</a:t>
            </a:r>
            <a:r>
              <a:rPr lang="en-US" sz="24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!</a:t>
            </a:r>
          </a:p>
        </p:txBody>
      </p:sp>
      <p:pic>
        <p:nvPicPr>
          <p:cNvPr id="9" name="Image 5" descr="IN2P3Filaire-Q_SignV copi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5602043"/>
            <a:ext cx="1875001" cy="104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AutoShape 2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18436" name="AutoShape 4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pic>
        <p:nvPicPr>
          <p:cNvPr id="1032" name="Picture 8" descr="http://www.lesia.obspm.fr/perso/jean-marie-malherbe/Montagne/Cosmiques-labo/COL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836712"/>
            <a:ext cx="5405889" cy="3881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2" name="Picture 2" descr="http://www.lesia.obspm.fr/perso/jean-marie-malherbe/Montagne/Cosmiques-labo/benn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20688"/>
            <a:ext cx="3571664" cy="4235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://www.lesia.obspm.fr/perso/jean-marie-malherbe/Montagne/Cosmiques-labo/LABO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212976"/>
            <a:ext cx="4623426" cy="3310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re 4"/>
          <p:cNvSpPr txBox="1">
            <a:spLocks/>
          </p:cNvSpPr>
          <p:nvPr/>
        </p:nvSpPr>
        <p:spPr bwMode="auto">
          <a:xfrm>
            <a:off x="899592" y="3111103"/>
            <a:ext cx="7772400" cy="82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en-US" sz="1600" kern="0" dirty="0" err="1">
                <a:solidFill>
                  <a:srgbClr val="FFC000"/>
                </a:solidFill>
                <a:latin typeface="Arial"/>
              </a:rPr>
              <a:t>Laboratoire</a:t>
            </a:r>
            <a:r>
              <a:rPr lang="en-US" sz="1600" kern="0" dirty="0">
                <a:solidFill>
                  <a:srgbClr val="FFC000"/>
                </a:solidFill>
                <a:latin typeface="Arial"/>
              </a:rPr>
              <a:t> des </a:t>
            </a:r>
            <a:r>
              <a:rPr lang="en-US" sz="1600" kern="0" dirty="0" err="1">
                <a:solidFill>
                  <a:srgbClr val="FFC000"/>
                </a:solidFill>
                <a:latin typeface="Arial"/>
              </a:rPr>
              <a:t>rayons</a:t>
            </a:r>
            <a:r>
              <a:rPr lang="en-US" sz="1600" kern="0" dirty="0">
                <a:solidFill>
                  <a:srgbClr val="FFC000"/>
                </a:solidFill>
                <a:latin typeface="Arial"/>
              </a:rPr>
              <a:t> </a:t>
            </a:r>
            <a:r>
              <a:rPr lang="en-US" sz="1600" kern="0" dirty="0" err="1">
                <a:solidFill>
                  <a:srgbClr val="FFC000"/>
                </a:solidFill>
                <a:latin typeface="Arial"/>
              </a:rPr>
              <a:t>cosmiques</a:t>
            </a:r>
            <a:endParaRPr lang="en-US" sz="1600" kern="0" dirty="0">
              <a:solidFill>
                <a:srgbClr val="FFC000"/>
              </a:solidFill>
              <a:latin typeface="Arial"/>
            </a:endParaRPr>
          </a:p>
          <a:p>
            <a:r>
              <a:rPr lang="en-US" sz="1600" kern="0" dirty="0">
                <a:solidFill>
                  <a:srgbClr val="FFC000"/>
                </a:solidFill>
                <a:latin typeface="Arial"/>
              </a:rPr>
              <a:t>Aiguille du Midi (1943 – 1955)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1"/>
          </p:nvPr>
        </p:nvSpPr>
        <p:spPr>
          <a:xfrm>
            <a:off x="8244408" y="6597352"/>
            <a:ext cx="684212" cy="184666"/>
          </a:xfrm>
        </p:spPr>
        <p:txBody>
          <a:bodyPr/>
          <a:lstStyle/>
          <a:p>
            <a:pPr>
              <a:defRPr/>
            </a:pPr>
            <a:fld id="{649FE6B0-CFBA-4B32-B3F7-CCD4CD99817F}" type="slidenum">
              <a:rPr lang="fr-FR" sz="1200" smtClean="0">
                <a:solidFill>
                  <a:srgbClr val="000000"/>
                </a:solidFill>
                <a:latin typeface="Constantia" panose="02030602050306030303" pitchFamily="18" charset="0"/>
              </a:rPr>
              <a:pPr>
                <a:defRPr/>
              </a:pPr>
              <a:t>16</a:t>
            </a:fld>
            <a:endParaRPr lang="fr-FR" sz="1200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13" name="Image 12" descr="logoEP_sit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733256"/>
            <a:ext cx="1763843" cy="76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93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9808"/>
            <a:ext cx="6903608" cy="6903608"/>
          </a:xfrm>
        </p:spPr>
      </p:pic>
      <p:sp>
        <p:nvSpPr>
          <p:cNvPr id="13" name="ZoneTexte 12"/>
          <p:cNvSpPr txBox="1"/>
          <p:nvPr/>
        </p:nvSpPr>
        <p:spPr>
          <a:xfrm>
            <a:off x="-36512" y="6623774"/>
            <a:ext cx="367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Expérience CMS au LHC (CERN)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6383" y="136525"/>
            <a:ext cx="9144000" cy="549275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Particules et interactions : au cœur de la matière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17</a:t>
            </a:fld>
            <a:endParaRPr kumimoji="0"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154" y="6123413"/>
            <a:ext cx="2991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CMS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14000 tonnes de technologie</a:t>
            </a:r>
            <a:endParaRPr lang="fr-FR" sz="24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4832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76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sz="36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Principe d’une expérience de physique des particules utilisant un accélérateur </a:t>
            </a:r>
            <a:endParaRPr lang="en-GB" sz="3600" dirty="0">
              <a:latin typeface="Futura Condensed Medium" panose="020B0602020204020303" pitchFamily="34" charset="-79"/>
              <a:ea typeface="Arial" charset="0"/>
              <a:cs typeface="Futura Condensed Medium" panose="020B0602020204020303" pitchFamily="34" charset="-79"/>
            </a:endParaRPr>
          </a:p>
        </p:txBody>
      </p:sp>
      <p:sp>
        <p:nvSpPr>
          <p:cNvPr id="134148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 sz="240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93710" y="2492375"/>
            <a:ext cx="1439863" cy="2160588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cxnSp>
        <p:nvCxnSpPr>
          <p:cNvPr id="134152" name="Connecteur droit 8"/>
          <p:cNvCxnSpPr>
            <a:cxnSpLocks noChangeShapeType="1"/>
          </p:cNvCxnSpPr>
          <p:nvPr/>
        </p:nvCxnSpPr>
        <p:spPr bwMode="auto">
          <a:xfrm>
            <a:off x="1620118" y="4076700"/>
            <a:ext cx="14398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" name="Connecteur droit 11"/>
          <p:cNvCxnSpPr>
            <a:cxnSpLocks noChangeShapeType="1"/>
          </p:cNvCxnSpPr>
          <p:nvPr/>
        </p:nvCxnSpPr>
        <p:spPr bwMode="auto">
          <a:xfrm>
            <a:off x="6193710" y="2924175"/>
            <a:ext cx="14398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134154" name="ZoneTexte 12"/>
          <p:cNvSpPr txBox="1">
            <a:spLocks noChangeArrowheads="1"/>
          </p:cNvSpPr>
          <p:nvPr/>
        </p:nvSpPr>
        <p:spPr bwMode="auto">
          <a:xfrm>
            <a:off x="1848957" y="2699841"/>
            <a:ext cx="915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Energie</a:t>
            </a:r>
          </a:p>
        </p:txBody>
      </p:sp>
      <p:sp>
        <p:nvSpPr>
          <p:cNvPr id="134155" name="ZoneTexte 13"/>
          <p:cNvSpPr txBox="1">
            <a:spLocks noChangeArrowheads="1"/>
          </p:cNvSpPr>
          <p:nvPr/>
        </p:nvSpPr>
        <p:spPr bwMode="auto">
          <a:xfrm>
            <a:off x="1951961" y="4059140"/>
            <a:ext cx="776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Masse</a:t>
            </a: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6455727" y="2462510"/>
            <a:ext cx="915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Energie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6442662" y="3253085"/>
            <a:ext cx="9750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Masse</a:t>
            </a:r>
          </a:p>
          <a:p>
            <a:r>
              <a:rPr lang="fr-FR" sz="18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(nouvelle</a:t>
            </a:r>
          </a:p>
          <a:p>
            <a:r>
              <a:rPr lang="fr-FR" sz="18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Particule?)</a:t>
            </a:r>
          </a:p>
        </p:txBody>
      </p:sp>
      <p:pic>
        <p:nvPicPr>
          <p:cNvPr id="134158" name="Picture 15" descr="albert"/>
          <p:cNvPicPr>
            <a:picLocks noChangeAspect="1" noChangeArrowheads="1"/>
          </p:cNvPicPr>
          <p:nvPr/>
        </p:nvPicPr>
        <p:blipFill>
          <a:blip r:embed="rId3"/>
          <a:srcRect t="8749"/>
          <a:stretch>
            <a:fillRect/>
          </a:stretch>
        </p:blipFill>
        <p:spPr bwMode="auto">
          <a:xfrm>
            <a:off x="3191016" y="1122048"/>
            <a:ext cx="27019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9" name="ZoneTexte 18"/>
          <p:cNvSpPr txBox="1">
            <a:spLocks noChangeArrowheads="1"/>
          </p:cNvSpPr>
          <p:nvPr/>
        </p:nvSpPr>
        <p:spPr bwMode="auto">
          <a:xfrm>
            <a:off x="3986734" y="2264046"/>
            <a:ext cx="108555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6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E=mc</a:t>
            </a:r>
            <a:r>
              <a:rPr lang="fr-FR" sz="3600" baseline="300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2</a:t>
            </a:r>
          </a:p>
        </p:txBody>
      </p:sp>
      <p:sp>
        <p:nvSpPr>
          <p:cNvPr id="20" name="Flèche droite 19"/>
          <p:cNvSpPr>
            <a:spLocks noChangeArrowheads="1"/>
          </p:cNvSpPr>
          <p:nvPr/>
        </p:nvSpPr>
        <p:spPr bwMode="auto">
          <a:xfrm>
            <a:off x="3986734" y="3183581"/>
            <a:ext cx="1295400" cy="485775"/>
          </a:xfrm>
          <a:prstGeom prst="rightArrow">
            <a:avLst>
              <a:gd name="adj1" fmla="val 50000"/>
              <a:gd name="adj2" fmla="val 49852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4043285" y="3572669"/>
            <a:ext cx="997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Collision</a:t>
            </a:r>
          </a:p>
        </p:txBody>
      </p:sp>
      <p:sp>
        <p:nvSpPr>
          <p:cNvPr id="22" name="Ellipse 21"/>
          <p:cNvSpPr>
            <a:spLocks noChangeArrowheads="1"/>
          </p:cNvSpPr>
          <p:nvPr/>
        </p:nvSpPr>
        <p:spPr bwMode="auto">
          <a:xfrm>
            <a:off x="1115392" y="2133600"/>
            <a:ext cx="2376488" cy="3024188"/>
          </a:xfrm>
          <a:prstGeom prst="ellips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44942" y="5341096"/>
            <a:ext cx="4105027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Accélérateur : </a:t>
            </a:r>
          </a:p>
          <a:p>
            <a:r>
              <a:rPr lang="fr-FR" sz="20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Donner de l’énergie </a:t>
            </a:r>
          </a:p>
          <a:p>
            <a:r>
              <a:rPr lang="fr-FR" sz="20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(vitesse aux particules qui vont s’entrechoquer) </a:t>
            </a:r>
          </a:p>
        </p:txBody>
      </p:sp>
      <p:sp>
        <p:nvSpPr>
          <p:cNvPr id="26" name="Ellipse 25"/>
          <p:cNvSpPr/>
          <p:nvPr/>
        </p:nvSpPr>
        <p:spPr bwMode="auto">
          <a:xfrm>
            <a:off x="5724128" y="2025520"/>
            <a:ext cx="2376487" cy="3024188"/>
          </a:xfrm>
          <a:prstGeom prst="ellipse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623137" y="5304193"/>
            <a:ext cx="2976562" cy="12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Détecteur : </a:t>
            </a:r>
          </a:p>
          <a:p>
            <a:r>
              <a:rPr lang="fr-FR" sz="18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Mesurer l’état final et </a:t>
            </a:r>
          </a:p>
          <a:p>
            <a:r>
              <a:rPr lang="fr-FR" sz="1800" dirty="0">
                <a:latin typeface="Futura Condensed Medium" panose="020B0602020204020303" pitchFamily="34" charset="-79"/>
                <a:ea typeface="Arial" charset="0"/>
                <a:cs typeface="Futura Condensed Medium" panose="020B0602020204020303" pitchFamily="34" charset="-79"/>
              </a:rPr>
              <a:t>mettre en évidence cette nouvelle particule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12C3BE-DEC2-8346-9248-A726085F7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979" y="2544940"/>
            <a:ext cx="1439863" cy="2160588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645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4154" grpId="0"/>
      <p:bldP spid="134155" grpId="0"/>
      <p:bldP spid="15" grpId="0"/>
      <p:bldP spid="16" grpId="0"/>
      <p:bldP spid="20" grpId="0" animBg="1"/>
      <p:bldP spid="21" grpId="0"/>
      <p:bldP spid="22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fr-FR" sz="480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endParaRPr lang="fr-FR" sz="280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fr-FR" sz="280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9788" y="6705600"/>
            <a:ext cx="684212" cy="152400"/>
          </a:xfrm>
        </p:spPr>
        <p:txBody>
          <a:bodyPr/>
          <a:lstStyle/>
          <a:p>
            <a:pPr>
              <a:defRPr/>
            </a:pPr>
            <a:fld id="{2ED69C62-EEFD-48BB-9244-92733674D782}" type="slidenum">
              <a:rPr lang="fr-FR" sz="140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pPr>
                <a:defRPr/>
              </a:pPr>
              <a:t>19</a:t>
            </a:fld>
            <a:r>
              <a:rPr lang="fr-FR" sz="140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/25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-12700"/>
            <a:ext cx="9144000" cy="6870700"/>
            <a:chOff x="0" y="-8"/>
            <a:chExt cx="5760" cy="4328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8"/>
              <a:ext cx="5760" cy="4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551" y="1648"/>
              <a:ext cx="4876" cy="2374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sz="2000">
                <a:latin typeface="Futura Condensed Medium" panose="020B0602020204020303" pitchFamily="34" charset="-79"/>
                <a:cs typeface="Futura Condensed Medium" panose="020B0602020204020303" pitchFamily="34" charset="-79"/>
              </a:endParaRPr>
            </a:p>
          </p:txBody>
        </p:sp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7504" y="23309"/>
            <a:ext cx="5976664" cy="191945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Condensed ExtraBold" panose="020B0602020204020303" pitchFamily="34" charset="-79"/>
                <a:ea typeface="+mj-ea"/>
                <a:cs typeface="Futura Condensed ExtraBold" panose="020B0602020204020303" pitchFamily="34" charset="-79"/>
              </a:rPr>
              <a:t>Pour étudier les particules élémentaires,  la plus grande machine jamais construite : le LHC du CERN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68850" y="1776413"/>
            <a:ext cx="7764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Genève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024313" y="2128838"/>
            <a:ext cx="8817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aéroport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63550" y="1989138"/>
            <a:ext cx="10054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lac Léman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8067675" y="3182938"/>
            <a:ext cx="603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CERN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3203848" y="4581128"/>
            <a:ext cx="2658741" cy="1164037"/>
          </a:xfrm>
          <a:prstGeom prst="rect">
            <a:avLst/>
          </a:prstGeom>
          <a:gradFill rotWithShape="1">
            <a:gsLst>
              <a:gs pos="0">
                <a:schemeClr val="tx1">
                  <a:alpha val="32001"/>
                </a:schemeClr>
              </a:gs>
              <a:gs pos="100000">
                <a:schemeClr val="tx1">
                  <a:gamma/>
                  <a:tint val="98431"/>
                  <a:invGamma/>
                  <a:alpha val="32001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fr-FR" sz="2000" dirty="0">
                <a:solidFill>
                  <a:srgbClr val="FFCC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le LHC (Large Hadron </a:t>
            </a:r>
            <a:r>
              <a:rPr lang="fr-FR" sz="2000" dirty="0" err="1">
                <a:solidFill>
                  <a:srgbClr val="FFCC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Collider</a:t>
            </a:r>
            <a:r>
              <a:rPr lang="fr-FR" sz="2000" dirty="0">
                <a:solidFill>
                  <a:srgbClr val="FFCC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)</a:t>
            </a:r>
          </a:p>
          <a:p>
            <a:pPr>
              <a:lnSpc>
                <a:spcPct val="120000"/>
              </a:lnSpc>
              <a:defRPr/>
            </a:pPr>
            <a:r>
              <a:rPr lang="fr-FR" sz="2000" dirty="0">
                <a:solidFill>
                  <a:srgbClr val="FFCC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27 km de circonférence</a:t>
            </a:r>
          </a:p>
          <a:p>
            <a:pPr>
              <a:lnSpc>
                <a:spcPct val="120000"/>
              </a:lnSpc>
              <a:defRPr/>
            </a:pPr>
            <a:r>
              <a:rPr lang="fr-FR" sz="2000" dirty="0">
                <a:solidFill>
                  <a:srgbClr val="FFCC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50 à 175 m sous terre</a:t>
            </a:r>
          </a:p>
        </p:txBody>
      </p:sp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16632"/>
            <a:ext cx="2992437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lèche vers la droite 17"/>
          <p:cNvSpPr/>
          <p:nvPr/>
        </p:nvSpPr>
        <p:spPr bwMode="auto">
          <a:xfrm rot="2043409">
            <a:off x="1428597" y="5168204"/>
            <a:ext cx="241609" cy="737996"/>
          </a:xfrm>
          <a:prstGeom prst="rightArrow">
            <a:avLst/>
          </a:prstGeom>
          <a:solidFill>
            <a:schemeClr val="accent1"/>
          </a:solidFill>
          <a:ln w="19050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Futura Condensed Medium" panose="020B0602020204020303" pitchFamily="34" charset="-79"/>
              <a:ea typeface="ＭＳ Ｐゴシック" charset="0"/>
              <a:cs typeface="Futura Condensed Medium" panose="020B0602020204020303" pitchFamily="34" charset="-79"/>
            </a:endParaRPr>
          </a:p>
        </p:txBody>
      </p:sp>
      <p:sp>
        <p:nvSpPr>
          <p:cNvPr id="19" name="Flèche vers la droite 18"/>
          <p:cNvSpPr/>
          <p:nvPr/>
        </p:nvSpPr>
        <p:spPr bwMode="auto">
          <a:xfrm rot="11447056">
            <a:off x="3295498" y="5854004"/>
            <a:ext cx="241609" cy="737996"/>
          </a:xfrm>
          <a:prstGeom prst="rightArrow">
            <a:avLst/>
          </a:prstGeom>
          <a:solidFill>
            <a:schemeClr val="accent1"/>
          </a:solidFill>
          <a:ln w="19050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Futura Condensed Medium" panose="020B0602020204020303" pitchFamily="34" charset="-79"/>
              <a:ea typeface="ＭＳ Ｐゴシック" charset="0"/>
              <a:cs typeface="Futura Condensed Medium" panose="020B0602020204020303" pitchFamily="34" charset="-79"/>
            </a:endParaRPr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075919" y="5715000"/>
            <a:ext cx="829734" cy="62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9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6" name="AutoShape 4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4" name="Image 33" descr="LLR_Logo_roug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575" y="136613"/>
            <a:ext cx="1994538" cy="908720"/>
          </a:xfrm>
          <a:prstGeom prst="rect">
            <a:avLst/>
          </a:prstGeom>
        </p:spPr>
      </p:pic>
      <p:sp>
        <p:nvSpPr>
          <p:cNvPr id="35" name="AutoShape 2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Arial"/>
            </a:endParaRPr>
          </a:p>
        </p:txBody>
      </p:sp>
      <p:sp>
        <p:nvSpPr>
          <p:cNvPr id="36" name="AutoShape 4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Arial"/>
            </a:endParaRPr>
          </a:p>
        </p:txBody>
      </p:sp>
      <p:pic>
        <p:nvPicPr>
          <p:cNvPr id="38" name="Image 37" descr="LLR_Logo_roug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2492896"/>
            <a:ext cx="948297" cy="432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8576" y="1396041"/>
            <a:ext cx="2099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Centre de </a:t>
            </a:r>
            <a:r>
              <a:rPr lang="en-GB" sz="2400" dirty="0" err="1">
                <a:solidFill>
                  <a:schemeClr val="tx2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recherche</a:t>
            </a:r>
            <a:endParaRPr lang="fr-FR" sz="2400" dirty="0">
              <a:solidFill>
                <a:schemeClr val="tx2"/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20272" y="980542"/>
            <a:ext cx="2592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23 </a:t>
            </a:r>
            <a:r>
              <a:rPr lang="en-GB" sz="2400" dirty="0" err="1">
                <a:solidFill>
                  <a:srgbClr val="00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labos</a:t>
            </a:r>
            <a:r>
              <a:rPr lang="en-GB" sz="2400" dirty="0">
                <a:solidFill>
                  <a:srgbClr val="00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</a:t>
            </a:r>
          </a:p>
          <a:p>
            <a:pPr algn="ctr"/>
            <a:r>
              <a:rPr lang="en-GB" sz="2400" dirty="0">
                <a:solidFill>
                  <a:srgbClr val="00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(9 de physique)</a:t>
            </a:r>
            <a:endParaRPr lang="fr-FR" sz="2400" dirty="0">
              <a:solidFill>
                <a:srgbClr val="000000"/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pic>
        <p:nvPicPr>
          <p:cNvPr id="5" name="Image 4" descr="VEI - LOGO 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64904"/>
            <a:ext cx="1820053" cy="20585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8B40B5-83ED-514E-B935-7C9FE2945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2452"/>
            <a:ext cx="3024336" cy="145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78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5D466-B345-4837-88CE-5A5DC2DFDD3D}" type="slidenum">
              <a:rPr lang="fr-FR" smtClean="0"/>
              <a:pPr>
                <a:defRPr/>
              </a:pPr>
              <a:t>20</a:t>
            </a:fld>
            <a:r>
              <a:rPr lang="fr-FR"/>
              <a:t>/25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itre 5"/>
          <p:cNvSpPr>
            <a:spLocks noGrp="1"/>
          </p:cNvSpPr>
          <p:nvPr>
            <p:ph type="title"/>
          </p:nvPr>
        </p:nvSpPr>
        <p:spPr>
          <a:xfrm>
            <a:off x="1950817" y="-109932"/>
            <a:ext cx="5184576" cy="1143000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FFFF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Le tunnel du LHC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-13072" y="2852936"/>
            <a:ext cx="4061591" cy="1080296"/>
          </a:xfrm>
          <a:prstGeom prst="rect">
            <a:avLst/>
          </a:prstGeom>
          <a:gradFill rotWithShape="1">
            <a:gsLst>
              <a:gs pos="0">
                <a:schemeClr val="tx1">
                  <a:alpha val="32001"/>
                </a:schemeClr>
              </a:gs>
              <a:gs pos="100000">
                <a:schemeClr val="tx1">
                  <a:gamma/>
                  <a:tint val="98431"/>
                  <a:invGamma/>
                  <a:alpha val="32001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fr-FR" b="1" dirty="0">
                <a:solidFill>
                  <a:srgbClr val="FFCC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Le plus grand congélateur du monde!</a:t>
            </a:r>
          </a:p>
          <a:p>
            <a:pPr>
              <a:lnSpc>
                <a:spcPct val="120000"/>
              </a:lnSpc>
              <a:defRPr/>
            </a:pPr>
            <a:r>
              <a:rPr lang="fr-FR" b="1" dirty="0">
                <a:solidFill>
                  <a:srgbClr val="FFCC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Air-Liquide: 27 km, -271 </a:t>
            </a:r>
            <a:r>
              <a:rPr lang="fr-FR" b="1" baseline="30000" dirty="0">
                <a:solidFill>
                  <a:srgbClr val="FFCC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∘</a:t>
            </a:r>
            <a:r>
              <a:rPr lang="fr-FR" b="1" dirty="0">
                <a:solidFill>
                  <a:srgbClr val="FFCC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C</a:t>
            </a:r>
          </a:p>
          <a:p>
            <a:pPr>
              <a:lnSpc>
                <a:spcPct val="120000"/>
              </a:lnSpc>
              <a:defRPr/>
            </a:pPr>
            <a:endParaRPr lang="fr-FR" dirty="0">
              <a:solidFill>
                <a:srgbClr val="FFCC00"/>
              </a:solidFill>
              <a:latin typeface="Arial"/>
            </a:endParaRPr>
          </a:p>
        </p:txBody>
      </p:sp>
      <p:pic>
        <p:nvPicPr>
          <p:cNvPr id="7" name="Picture 5" descr="tunn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0988" y="4610075"/>
            <a:ext cx="3493012" cy="227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3861048"/>
            <a:ext cx="3810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b="1" dirty="0">
                <a:solidFill>
                  <a:srgbClr val="FFFF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Plusieurs milliers de milliards de protons lancés à 99,9999991% de la vitesse de la lumière vont effectuer </a:t>
            </a:r>
            <a:r>
              <a:rPr lang="fr-FR" b="1" dirty="0">
                <a:solidFill>
                  <a:schemeClr val="bg1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plus de 11000 fois par seconde </a:t>
            </a:r>
            <a:r>
              <a:rPr lang="fr-FR" b="1" dirty="0">
                <a:solidFill>
                  <a:srgbClr val="FFFF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le tour de l’anneau de 27 km</a:t>
            </a:r>
          </a:p>
          <a:p>
            <a:pPr eaLnBrk="0" hangingPunct="0"/>
            <a:r>
              <a:rPr lang="fr-FR" b="1" dirty="0">
                <a:solidFill>
                  <a:srgbClr val="FFFF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A cette vitesse, les protons mettraient un peu plus </a:t>
            </a:r>
            <a:r>
              <a:rPr lang="fr-FR" b="1" dirty="0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de 8 minutes</a:t>
            </a:r>
            <a:r>
              <a:rPr lang="fr-FR" b="1" dirty="0">
                <a:solidFill>
                  <a:srgbClr val="80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</a:t>
            </a:r>
            <a:r>
              <a:rPr lang="fr-FR" b="1" dirty="0">
                <a:solidFill>
                  <a:srgbClr val="FFFF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pour atteindre le soleil!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03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4E9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8676" name="Picture 5" descr="The CMS caver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930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bg1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Descente des </a:t>
            </a:r>
            <a:r>
              <a:rPr lang="en-US" sz="3600" b="1" dirty="0" err="1">
                <a:solidFill>
                  <a:schemeClr val="bg1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éléments</a:t>
            </a:r>
            <a:endParaRPr lang="en-US" sz="3600" b="1" dirty="0">
              <a:solidFill>
                <a:schemeClr val="bg1"/>
              </a:solidFill>
              <a:latin typeface="Futura Condensed ExtraBold" panose="020B0602020204020303" pitchFamily="34" charset="-79"/>
              <a:cs typeface="Futura Condensed ExtraBold" panose="020B0602020204020303" pitchFamily="34" charset="-79"/>
            </a:endParaRP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85813"/>
            <a:ext cx="7737475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241301" y="857250"/>
            <a:ext cx="1863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alibri" charset="0"/>
              </a:rPr>
              <a:t>Nov 2006</a:t>
            </a:r>
            <a:endParaRPr lang="en-US" b="1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8" name="Picture 3" descr="205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580112" y="764704"/>
            <a:ext cx="3600400" cy="583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51271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8458200" y="6537325"/>
            <a:ext cx="457200" cy="24447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23</a:t>
            </a:fld>
            <a:endParaRPr kumimoji="0" lang="en-US" dirty="0"/>
          </a:p>
        </p:txBody>
      </p:sp>
      <p:pic>
        <p:nvPicPr>
          <p:cNvPr id="12" name="Image 11" descr="C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031383" y="188640"/>
            <a:ext cx="7081234" cy="503023"/>
          </a:xfrm>
          <a:prstGeom prst="rect">
            <a:avLst/>
          </a:prstGeom>
          <a:gradFill rotWithShape="1">
            <a:gsLst>
              <a:gs pos="0">
                <a:schemeClr val="tx1">
                  <a:alpha val="32001"/>
                </a:schemeClr>
              </a:gs>
              <a:gs pos="100000">
                <a:schemeClr val="tx1">
                  <a:gamma/>
                  <a:tint val="98431"/>
                  <a:invGamma/>
                  <a:alpha val="32001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fr-FR" sz="2400" b="1" dirty="0">
                <a:solidFill>
                  <a:srgbClr val="FFCC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CMS: un détecteur avec des technologies de pointe</a:t>
            </a:r>
          </a:p>
        </p:txBody>
      </p:sp>
    </p:spTree>
    <p:extLst>
      <p:ext uri="{BB962C8B-B14F-4D97-AF65-F5344CB8AC3E}">
        <p14:creationId xmlns:p14="http://schemas.microsoft.com/office/powerpoint/2010/main" val="1510973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t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83158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 descr="tot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" y="44624"/>
            <a:ext cx="2499571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to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0"/>
            <a:ext cx="2414016" cy="242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re 5"/>
          <p:cNvSpPr txBox="1">
            <a:spLocks/>
          </p:cNvSpPr>
          <p:nvPr/>
        </p:nvSpPr>
        <p:spPr>
          <a:xfrm>
            <a:off x="2411760" y="2276872"/>
            <a:ext cx="290115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Nobel 2013!</a:t>
            </a:r>
          </a:p>
        </p:txBody>
      </p:sp>
      <p:sp>
        <p:nvSpPr>
          <p:cNvPr id="15" name="Titre 5"/>
          <p:cNvSpPr txBox="1">
            <a:spLocks/>
          </p:cNvSpPr>
          <p:nvPr/>
        </p:nvSpPr>
        <p:spPr>
          <a:xfrm>
            <a:off x="50191" y="3021837"/>
            <a:ext cx="2431181" cy="1584176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Peter </a:t>
            </a:r>
            <a:r>
              <a:rPr lang="fr-FR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Higgs</a:t>
            </a:r>
            <a:endParaRPr lang="fr-FR" sz="4000" dirty="0">
              <a:solidFill>
                <a:schemeClr val="accent1">
                  <a:lumMod val="40000"/>
                  <a:lumOff val="60000"/>
                </a:schemeClr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16" name="Titre 5"/>
          <p:cNvSpPr txBox="1">
            <a:spLocks/>
          </p:cNvSpPr>
          <p:nvPr/>
        </p:nvSpPr>
        <p:spPr>
          <a:xfrm>
            <a:off x="5312912" y="2276872"/>
            <a:ext cx="3723584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François </a:t>
            </a:r>
            <a:r>
              <a:rPr lang="fr-FR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Englert</a:t>
            </a:r>
            <a:endParaRPr lang="fr-FR" sz="4000" dirty="0">
              <a:solidFill>
                <a:schemeClr val="accent1">
                  <a:lumMod val="40000"/>
                  <a:lumOff val="60000"/>
                </a:schemeClr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17" name="Titre 5"/>
          <p:cNvSpPr txBox="1">
            <a:spLocks/>
          </p:cNvSpPr>
          <p:nvPr/>
        </p:nvSpPr>
        <p:spPr>
          <a:xfrm>
            <a:off x="2411760" y="2849526"/>
            <a:ext cx="352839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Boson de </a:t>
            </a:r>
            <a:r>
              <a:rPr lang="fr-FR" sz="3200" b="1" dirty="0" err="1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Higgs</a:t>
            </a:r>
            <a:endParaRPr lang="fr-FR" sz="3200" b="1" dirty="0">
              <a:solidFill>
                <a:srgbClr val="FF0000"/>
              </a:solidFill>
              <a:latin typeface="Futura Condensed ExtraBold" panose="020B0602020204020303" pitchFamily="34" charset="-79"/>
              <a:cs typeface="Futura Condensed ExtraBold" panose="020B0602020204020303" pitchFamily="34" charset="-79"/>
            </a:endParaRPr>
          </a:p>
        </p:txBody>
      </p:sp>
      <p:pic>
        <p:nvPicPr>
          <p:cNvPr id="18" name="Image 17" descr="Photo1-Fin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8633" y="3457359"/>
            <a:ext cx="4536504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8458200" y="6537325"/>
            <a:ext cx="457200" cy="24447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24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35342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672" y="188640"/>
            <a:ext cx="8686800" cy="1143000"/>
          </a:xfrm>
        </p:spPr>
        <p:txBody>
          <a:bodyPr>
            <a:noAutofit/>
          </a:bodyPr>
          <a:lstStyle/>
          <a:p>
            <a:r>
              <a:rPr lang="fr-FR" sz="40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Tokai to Kamiokande (Japon)</a:t>
            </a:r>
            <a:br>
              <a:rPr lang="fr-FR" sz="40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</a:br>
            <a:r>
              <a:rPr lang="fr-FR" sz="40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Oscillations de saveur des neutrinos</a:t>
            </a:r>
          </a:p>
        </p:txBody>
      </p:sp>
      <p:pic>
        <p:nvPicPr>
          <p:cNvPr id="6" name="Image 5" descr="tot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44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53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672" y="188640"/>
            <a:ext cx="8686800" cy="1143000"/>
          </a:xfrm>
        </p:spPr>
        <p:txBody>
          <a:bodyPr>
            <a:noAutofit/>
          </a:bodyPr>
          <a:lstStyle/>
          <a:p>
            <a:r>
              <a:rPr lang="fr-FR" sz="40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Tokai to Kamiokande (Japon)</a:t>
            </a:r>
            <a:br>
              <a:rPr lang="fr-FR" sz="40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</a:br>
            <a:r>
              <a:rPr lang="fr-FR" sz="40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Oscillations de saveur des neutrinos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28800"/>
            <a:ext cx="8579296" cy="4389120"/>
          </a:xfrm>
        </p:spPr>
        <p:txBody>
          <a:bodyPr>
            <a:normAutofit/>
          </a:bodyPr>
          <a:lstStyle/>
          <a:p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Neutrinos muons produits à Tokai:</a:t>
            </a:r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Neutrinos (e/µ) détectés 295 km dans Super-Kamiokande:</a:t>
            </a:r>
          </a:p>
        </p:txBody>
      </p:sp>
      <p:pic>
        <p:nvPicPr>
          <p:cNvPr id="19" name="Picture 32" descr="rockgif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955" y="3789040"/>
            <a:ext cx="796975" cy="55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2" descr="rockgif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091" y="3789040"/>
            <a:ext cx="796975" cy="55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9" descr="electronneu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128" y="2130990"/>
            <a:ext cx="735669" cy="69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2" descr="rockgif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6337" y="1588041"/>
            <a:ext cx="796975" cy="55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r 4"/>
          <p:cNvGrpSpPr/>
          <p:nvPr/>
        </p:nvGrpSpPr>
        <p:grpSpPr>
          <a:xfrm>
            <a:off x="2828219" y="3717032"/>
            <a:ext cx="868983" cy="698432"/>
            <a:chOff x="6156176" y="3645024"/>
            <a:chExt cx="868983" cy="698432"/>
          </a:xfrm>
        </p:grpSpPr>
        <p:pic>
          <p:nvPicPr>
            <p:cNvPr id="32" name="Picture 29" descr="electronneu.gif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/>
            <a:stretch>
              <a:fillRect/>
            </a:stretch>
          </p:blipFill>
          <p:spPr bwMode="auto">
            <a:xfrm>
              <a:off x="6156176" y="3645024"/>
              <a:ext cx="735669" cy="69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2" descr="rockgif.gif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/>
            <a:stretch>
              <a:fillRect/>
            </a:stretch>
          </p:blipFill>
          <p:spPr bwMode="auto">
            <a:xfrm>
              <a:off x="6228184" y="3789040"/>
              <a:ext cx="796975" cy="550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" name="Picture 29" descr="electronneu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8339" y="3717032"/>
            <a:ext cx="735669" cy="69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er 34"/>
          <p:cNvGrpSpPr/>
          <p:nvPr/>
        </p:nvGrpSpPr>
        <p:grpSpPr>
          <a:xfrm>
            <a:off x="5060467" y="3738680"/>
            <a:ext cx="868983" cy="698432"/>
            <a:chOff x="6156176" y="3645024"/>
            <a:chExt cx="868983" cy="698432"/>
          </a:xfrm>
        </p:grpSpPr>
        <p:pic>
          <p:nvPicPr>
            <p:cNvPr id="36" name="Picture 29" descr="electronneu.gif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/>
            <a:stretch>
              <a:fillRect/>
            </a:stretch>
          </p:blipFill>
          <p:spPr bwMode="auto">
            <a:xfrm>
              <a:off x="6156176" y="3645024"/>
              <a:ext cx="735669" cy="69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2" descr="rockgif.gif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/>
            <a:stretch>
              <a:fillRect/>
            </a:stretch>
          </p:blipFill>
          <p:spPr bwMode="auto">
            <a:xfrm>
              <a:off x="6228184" y="3789040"/>
              <a:ext cx="796975" cy="550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" name="Picture 32" descr="rockgif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2595" y="3814865"/>
            <a:ext cx="796975" cy="55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er 38"/>
          <p:cNvGrpSpPr/>
          <p:nvPr/>
        </p:nvGrpSpPr>
        <p:grpSpPr>
          <a:xfrm>
            <a:off x="7292715" y="3717032"/>
            <a:ext cx="868983" cy="698432"/>
            <a:chOff x="6156176" y="3645024"/>
            <a:chExt cx="868983" cy="698432"/>
          </a:xfrm>
        </p:grpSpPr>
        <p:pic>
          <p:nvPicPr>
            <p:cNvPr id="40" name="Picture 29" descr="electronneu.gif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/>
            <a:stretch>
              <a:fillRect/>
            </a:stretch>
          </p:blipFill>
          <p:spPr bwMode="auto">
            <a:xfrm>
              <a:off x="6156176" y="3645024"/>
              <a:ext cx="735669" cy="69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32" descr="rockgif.gif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/>
            <a:stretch>
              <a:fillRect/>
            </a:stretch>
          </p:blipFill>
          <p:spPr bwMode="auto">
            <a:xfrm>
              <a:off x="6228184" y="3789040"/>
              <a:ext cx="796975" cy="550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" name="Picture 29" descr="electronneu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0827" y="3738680"/>
            <a:ext cx="735669" cy="69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29902" y="5157192"/>
            <a:ext cx="956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production</a:t>
            </a:r>
          </a:p>
          <a:p>
            <a:pPr algn="ctr"/>
            <a:r>
              <a:rPr lang="fr-FR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à Tokai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246393" y="5157192"/>
            <a:ext cx="8416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détection</a:t>
            </a:r>
          </a:p>
          <a:p>
            <a:pPr algn="ctr"/>
            <a:r>
              <a:rPr lang="fr-FR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à S.K.</a:t>
            </a:r>
          </a:p>
        </p:txBody>
      </p:sp>
      <p:sp>
        <p:nvSpPr>
          <p:cNvPr id="7" name="Flèche vers le haut 6"/>
          <p:cNvSpPr/>
          <p:nvPr/>
        </p:nvSpPr>
        <p:spPr>
          <a:xfrm>
            <a:off x="683568" y="4581128"/>
            <a:ext cx="360040" cy="57606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 vers le haut 45"/>
          <p:cNvSpPr/>
          <p:nvPr/>
        </p:nvSpPr>
        <p:spPr>
          <a:xfrm>
            <a:off x="8460432" y="4581128"/>
            <a:ext cx="360040" cy="57606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0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pic>
        <p:nvPicPr>
          <p:cNvPr id="4" name="Espace réservé du contenu 3" descr="Image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717"/>
            <a:ext cx="9144000" cy="6863717"/>
          </a:xfrm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654380" y="4941168"/>
            <a:ext cx="3625928" cy="1230850"/>
          </a:xfrm>
          <a:prstGeom prst="rect">
            <a:avLst/>
          </a:prstGeom>
          <a:gradFill rotWithShape="1">
            <a:gsLst>
              <a:gs pos="0">
                <a:schemeClr val="tx1">
                  <a:alpha val="32001"/>
                </a:schemeClr>
              </a:gs>
              <a:gs pos="100000">
                <a:schemeClr val="tx1">
                  <a:gamma/>
                  <a:tint val="98431"/>
                  <a:invGamma/>
                  <a:alpha val="32001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fr-FR" sz="3200" b="1" dirty="0">
                <a:solidFill>
                  <a:srgbClr val="FFCC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Super-Kamiokande</a:t>
            </a:r>
          </a:p>
          <a:p>
            <a:pPr algn="ctr">
              <a:lnSpc>
                <a:spcPct val="120000"/>
              </a:lnSpc>
              <a:defRPr/>
            </a:pPr>
            <a:r>
              <a:rPr lang="fr-FR" sz="3200" b="1" dirty="0">
                <a:solidFill>
                  <a:srgbClr val="FFCC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The « </a:t>
            </a:r>
            <a:r>
              <a:rPr lang="fr-FR" sz="3200" b="1" dirty="0" err="1">
                <a:solidFill>
                  <a:srgbClr val="FFCC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Big</a:t>
            </a:r>
            <a:r>
              <a:rPr lang="fr-FR" sz="3200" b="1" dirty="0">
                <a:solidFill>
                  <a:srgbClr val="FFCC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Science »</a:t>
            </a:r>
          </a:p>
        </p:txBody>
      </p:sp>
    </p:spTree>
    <p:extLst>
      <p:ext uri="{BB962C8B-B14F-4D97-AF65-F5344CB8AC3E}">
        <p14:creationId xmlns:p14="http://schemas.microsoft.com/office/powerpoint/2010/main" val="1734537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tot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816424"/>
            <a:ext cx="2414016" cy="242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re 5"/>
          <p:cNvSpPr txBox="1">
            <a:spLocks/>
          </p:cNvSpPr>
          <p:nvPr/>
        </p:nvSpPr>
        <p:spPr>
          <a:xfrm>
            <a:off x="3203848" y="6021288"/>
            <a:ext cx="295232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Nobel 2015!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8458200" y="6537325"/>
            <a:ext cx="457200" cy="24447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28</a:t>
            </a:fld>
            <a:endParaRPr kumimoji="0" lang="en-US" dirty="0"/>
          </a:p>
        </p:txBody>
      </p:sp>
      <p:pic>
        <p:nvPicPr>
          <p:cNvPr id="4" name="Image 3" descr="tot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2"/>
            <a:ext cx="5232400" cy="3048000"/>
          </a:xfrm>
          <a:prstGeom prst="rect">
            <a:avLst/>
          </a:prstGeom>
        </p:spPr>
      </p:pic>
      <p:sp>
        <p:nvSpPr>
          <p:cNvPr id="12" name="Titre 5"/>
          <p:cNvSpPr txBox="1">
            <a:spLocks/>
          </p:cNvSpPr>
          <p:nvPr/>
        </p:nvSpPr>
        <p:spPr>
          <a:xfrm>
            <a:off x="2141014" y="3070629"/>
            <a:ext cx="2557716" cy="72008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rgbClr val="80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Art McDonald</a:t>
            </a:r>
          </a:p>
        </p:txBody>
      </p:sp>
      <p:sp>
        <p:nvSpPr>
          <p:cNvPr id="14" name="Titre 5"/>
          <p:cNvSpPr txBox="1">
            <a:spLocks/>
          </p:cNvSpPr>
          <p:nvPr/>
        </p:nvSpPr>
        <p:spPr>
          <a:xfrm>
            <a:off x="4246216" y="3068960"/>
            <a:ext cx="3456384" cy="624409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rgbClr val="80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Takaaki</a:t>
            </a:r>
            <a:r>
              <a:rPr lang="fr-FR" sz="4000" dirty="0">
                <a:solidFill>
                  <a:srgbClr val="80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</a:t>
            </a:r>
            <a:r>
              <a:rPr lang="fr-FR" sz="4000" dirty="0" err="1">
                <a:solidFill>
                  <a:srgbClr val="80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Kajita</a:t>
            </a:r>
            <a:r>
              <a:rPr lang="fr-FR" sz="4000" dirty="0">
                <a:solidFill>
                  <a:srgbClr val="80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</a:t>
            </a:r>
          </a:p>
        </p:txBody>
      </p:sp>
      <p:pic>
        <p:nvPicPr>
          <p:cNvPr id="5" name="Image 4" descr="tot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30960"/>
            <a:ext cx="2533102" cy="3027040"/>
          </a:xfrm>
          <a:prstGeom prst="rect">
            <a:avLst/>
          </a:prstGeom>
        </p:spPr>
      </p:pic>
      <p:pic>
        <p:nvPicPr>
          <p:cNvPr id="6" name="Image 5" descr="tot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38" y="3789040"/>
            <a:ext cx="2569762" cy="29546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3933056"/>
            <a:ext cx="804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S.N.O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60232" y="3861048"/>
            <a:ext cx="607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S.K.</a:t>
            </a:r>
          </a:p>
        </p:txBody>
      </p:sp>
    </p:spTree>
    <p:extLst>
      <p:ext uri="{BB962C8B-B14F-4D97-AF65-F5344CB8AC3E}">
        <p14:creationId xmlns:p14="http://schemas.microsoft.com/office/powerpoint/2010/main" val="1130413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" y="0"/>
            <a:ext cx="9601200" cy="6877050"/>
            <a:chOff x="98" y="384"/>
            <a:chExt cx="6546" cy="433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/>
            <a:srcRect r="4160"/>
            <a:stretch>
              <a:fillRect/>
            </a:stretch>
          </p:blipFill>
          <p:spPr bwMode="auto">
            <a:xfrm>
              <a:off x="98" y="384"/>
              <a:ext cx="6240" cy="43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7" y="639"/>
              <a:ext cx="4047" cy="2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4" name="Titre 1"/>
          <p:cNvSpPr txBox="1">
            <a:spLocks/>
          </p:cNvSpPr>
          <p:nvPr/>
        </p:nvSpPr>
        <p:spPr>
          <a:xfrm>
            <a:off x="395536" y="71413"/>
            <a:ext cx="8280920" cy="837307"/>
          </a:xfrm>
          <a:prstGeom prst="rect">
            <a:avLst/>
          </a:prstGeom>
        </p:spPr>
        <p:txBody>
          <a:bodyPr vert="horz" lIns="0" rIns="0" bIns="0" anchor="b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 err="1">
                <a:solidFill>
                  <a:srgbClr val="FFCC66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Astroparticules</a:t>
            </a:r>
            <a:endParaRPr lang="fr-FR" sz="3200" b="1" dirty="0">
              <a:solidFill>
                <a:srgbClr val="FFCC66"/>
              </a:solidFill>
              <a:latin typeface="Futura Condensed ExtraBold" panose="020B0602020204020303" pitchFamily="34" charset="-79"/>
              <a:cs typeface="Futura Condensed ExtraBold" panose="020B0602020204020303" pitchFamily="34" charset="-79"/>
            </a:endParaRPr>
          </a:p>
          <a:p>
            <a:pPr algn="r"/>
            <a:r>
              <a:rPr lang="fr-FR" sz="3200" b="1" dirty="0">
                <a:solidFill>
                  <a:srgbClr val="FFCC66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Rayonnements gamma : les messagers de l’espace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058472" y="6356350"/>
            <a:ext cx="7620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29</a:t>
            </a:fld>
            <a:endParaRPr kumimoji="0"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-53699979" y="3826313"/>
            <a:ext cx="62376435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>
                <a:solidFill>
                  <a:srgbClr val="FFCC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Observation </a:t>
            </a:r>
          </a:p>
          <a:p>
            <a:pPr algn="r"/>
            <a:r>
              <a:rPr lang="fr-FR" sz="2000" dirty="0">
                <a:solidFill>
                  <a:srgbClr val="FFCC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des phénomènes violents </a:t>
            </a:r>
          </a:p>
          <a:p>
            <a:pPr algn="r"/>
            <a:r>
              <a:rPr lang="fr-FR" sz="2000" dirty="0">
                <a:solidFill>
                  <a:srgbClr val="FFCC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de l’Univers lointain</a:t>
            </a:r>
          </a:p>
          <a:p>
            <a:pPr algn="r"/>
            <a:r>
              <a:rPr lang="fr-FR" sz="2000" dirty="0">
                <a:solidFill>
                  <a:srgbClr val="FFCC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par les rayonnements gamma</a:t>
            </a:r>
          </a:p>
          <a:p>
            <a:pPr algn="r"/>
            <a:endParaRPr lang="fr-FR" sz="2000" dirty="0">
              <a:solidFill>
                <a:srgbClr val="FFCC00"/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algn="r"/>
            <a:r>
              <a:rPr lang="fr-FR" sz="2000" dirty="0">
                <a:solidFill>
                  <a:srgbClr val="FFCC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Exploitation des données </a:t>
            </a:r>
          </a:p>
          <a:p>
            <a:pPr algn="r"/>
            <a:r>
              <a:rPr lang="fr-FR" sz="2000" dirty="0">
                <a:solidFill>
                  <a:srgbClr val="FFCC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HESS + télescope spatial </a:t>
            </a:r>
            <a:r>
              <a:rPr lang="fr-FR" sz="2000" cap="small" dirty="0">
                <a:solidFill>
                  <a:srgbClr val="FFCC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Fermi</a:t>
            </a:r>
          </a:p>
          <a:p>
            <a:endParaRPr lang="fr-FR" dirty="0">
              <a:solidFill>
                <a:srgbClr val="FFCC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2283209"/>
      </p:ext>
    </p:extLst>
  </p:cSld>
  <p:clrMapOvr>
    <a:masterClrMapping/>
  </p:clrMapOvr>
  <p:transition advTm="3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orig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47725"/>
            <a:ext cx="6858000" cy="51625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172887" y="1214754"/>
            <a:ext cx="2798229" cy="41549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100" dirty="0">
                <a:solidFill>
                  <a:schemeClr val="bg1"/>
                </a:solidFill>
                <a:latin typeface="Tahoma"/>
                <a:cs typeface="Tahoma"/>
              </a:rPr>
              <a:t>Qui sommes-nous 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601671" y="1949758"/>
            <a:ext cx="53129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fr-FR" sz="2100" dirty="0">
                <a:solidFill>
                  <a:schemeClr val="bg1"/>
                </a:solidFill>
                <a:latin typeface="Helvetica"/>
                <a:cs typeface="Helvetica"/>
              </a:rPr>
              <a:t>Un laboratoire de physique fondamentale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604784" y="2567200"/>
            <a:ext cx="5670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fr-FR" sz="2100" dirty="0">
                <a:solidFill>
                  <a:schemeClr val="bg1"/>
                </a:solidFill>
                <a:latin typeface="Helvetica"/>
                <a:cs typeface="Helvetica"/>
              </a:rPr>
              <a:t>Intéressé par l’origine de la matière, des interactions et des structures dans l’Univers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604781" y="3462836"/>
            <a:ext cx="5670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fr-FR" sz="2100" dirty="0">
                <a:solidFill>
                  <a:schemeClr val="bg1"/>
                </a:solidFill>
                <a:latin typeface="Helvetica"/>
                <a:cs typeface="Helvetica"/>
              </a:rPr>
              <a:t>Explorant la connexion existentielle entre la physique des particules et le cosmos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00246" y="4361199"/>
            <a:ext cx="5670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fr-FR" sz="2100" dirty="0">
                <a:solidFill>
                  <a:schemeClr val="bg1"/>
                </a:solidFill>
                <a:latin typeface="Helvetica"/>
                <a:cs typeface="Helvetica"/>
              </a:rPr>
              <a:t>Développant nos propres outils de mesure en repoussant les limites de la technologie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9C4241F-0FC5-2245-80CF-6AE2A064FAF0}"/>
              </a:ext>
            </a:extLst>
          </p:cNvPr>
          <p:cNvSpPr txBox="1"/>
          <p:nvPr/>
        </p:nvSpPr>
        <p:spPr>
          <a:xfrm>
            <a:off x="7670553" y="5931314"/>
            <a:ext cx="33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- 5</a:t>
            </a:r>
          </a:p>
        </p:txBody>
      </p:sp>
    </p:spTree>
    <p:extLst>
      <p:ext uri="{BB962C8B-B14F-4D97-AF65-F5344CB8AC3E}">
        <p14:creationId xmlns:p14="http://schemas.microsoft.com/office/powerpoint/2010/main" val="397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-27384"/>
            <a:ext cx="8202840" cy="561659"/>
          </a:xfrm>
          <a:ln/>
        </p:spPr>
        <p:txBody>
          <a:bodyPr tIns="35203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3200" b="1" dirty="0" err="1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Astronomie</a:t>
            </a:r>
            <a:r>
              <a:rPr lang="en-US" sz="32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</a:t>
            </a:r>
            <a:r>
              <a:rPr lang="en-US" sz="3200" b="1" dirty="0" err="1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ɤ</a:t>
            </a:r>
            <a:r>
              <a:rPr lang="en-US" sz="32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au LLR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120" y="1203967"/>
            <a:ext cx="8753760" cy="55575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321728" y="516118"/>
            <a:ext cx="6500544" cy="7915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000" dirty="0">
                <a:solidFill>
                  <a:srgbClr val="000000"/>
                </a:solidFill>
                <a:latin typeface="Futura Condensed Medium" panose="020B0602020204020303" pitchFamily="34" charset="-79"/>
                <a:ea typeface="Arial Unicode MS" charset="0"/>
                <a:cs typeface="Futura Condensed Medium" panose="020B0602020204020303" pitchFamily="34" charset="-79"/>
              </a:rPr>
              <a:t>Une </a:t>
            </a:r>
            <a:r>
              <a:rPr lang="en-US" sz="2000" dirty="0" err="1">
                <a:solidFill>
                  <a:srgbClr val="000000"/>
                </a:solidFill>
                <a:latin typeface="Futura Condensed Medium" panose="020B0602020204020303" pitchFamily="34" charset="-79"/>
                <a:ea typeface="Arial Unicode MS" charset="0"/>
                <a:cs typeface="Futura Condensed Medium" panose="020B0602020204020303" pitchFamily="34" charset="-79"/>
              </a:rPr>
              <a:t>grande</a:t>
            </a:r>
            <a:r>
              <a:rPr lang="en-US" sz="2000" dirty="0">
                <a:solidFill>
                  <a:srgbClr val="000000"/>
                </a:solidFill>
                <a:latin typeface="Futura Condensed Medium" panose="020B0602020204020303" pitchFamily="34" charset="-79"/>
                <a:ea typeface="Arial Unicode MS" charset="0"/>
                <a:cs typeface="Futura Condensed Medium" panose="020B0602020204020303" pitchFamily="34" charset="-79"/>
              </a:rPr>
              <a:t> richesse en (astro)physique et astroparticule.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000" dirty="0">
                <a:solidFill>
                  <a:srgbClr val="000000"/>
                </a:solidFill>
                <a:latin typeface="Futura Condensed Medium" panose="020B0602020204020303" pitchFamily="34" charset="-79"/>
                <a:ea typeface="Arial Unicode MS" charset="0"/>
                <a:cs typeface="Futura Condensed Medium" panose="020B0602020204020303" pitchFamily="34" charset="-79"/>
              </a:rPr>
              <a:t>Des grands challenges en instrumentation/</a:t>
            </a:r>
            <a:r>
              <a:rPr lang="en-US" sz="2000" dirty="0" err="1">
                <a:solidFill>
                  <a:srgbClr val="000000"/>
                </a:solidFill>
                <a:latin typeface="Futura Condensed Medium" panose="020B0602020204020303" pitchFamily="34" charset="-79"/>
                <a:ea typeface="Arial Unicode MS" charset="0"/>
                <a:cs typeface="Futura Condensed Medium" panose="020B0602020204020303" pitchFamily="34" charset="-79"/>
              </a:rPr>
              <a:t>analyse</a:t>
            </a:r>
            <a:endParaRPr lang="en-US" sz="2000" dirty="0">
              <a:solidFill>
                <a:srgbClr val="000000"/>
              </a:solidFill>
              <a:latin typeface="Futura Condensed Medium" panose="020B0602020204020303" pitchFamily="34" charset="-79"/>
              <a:ea typeface="Arial Unicode MS" charset="0"/>
              <a:cs typeface="Futura Condensed Medium" panose="020B0602020204020303" pitchFamily="34" charset="-79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990080" y="1575526"/>
            <a:ext cx="1575360" cy="1575525"/>
          </a:xfrm>
          <a:prstGeom prst="rect">
            <a:avLst/>
          </a:prstGeom>
          <a:solidFill>
            <a:srgbClr val="008080">
              <a:alpha val="20000"/>
            </a:srgbClr>
          </a:solidFill>
          <a:ln w="9525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5307840" y="1493437"/>
            <a:ext cx="1908000" cy="1659054"/>
          </a:xfrm>
          <a:prstGeom prst="rect">
            <a:avLst/>
          </a:prstGeom>
          <a:solidFill>
            <a:srgbClr val="008080">
              <a:alpha val="20000"/>
            </a:srgbClr>
          </a:solidFill>
          <a:ln w="9525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31201" y="3401637"/>
            <a:ext cx="1824480" cy="1493437"/>
          </a:xfrm>
          <a:prstGeom prst="rect">
            <a:avLst/>
          </a:prstGeom>
          <a:solidFill>
            <a:srgbClr val="008080">
              <a:alpha val="20000"/>
            </a:srgbClr>
          </a:solidFill>
          <a:ln w="9525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903040" y="5226310"/>
            <a:ext cx="1742400" cy="1535201"/>
          </a:xfrm>
          <a:prstGeom prst="rect">
            <a:avLst/>
          </a:prstGeom>
          <a:solidFill>
            <a:srgbClr val="008080">
              <a:alpha val="20000"/>
            </a:srgbClr>
          </a:solidFill>
          <a:ln w="9525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4811041" y="5226309"/>
            <a:ext cx="1990080" cy="1409908"/>
          </a:xfrm>
          <a:prstGeom prst="rect">
            <a:avLst/>
          </a:prstGeom>
          <a:solidFill>
            <a:srgbClr val="800000">
              <a:alpha val="20000"/>
            </a:srgbClr>
          </a:solidFill>
          <a:ln w="9525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2157121" y="4893634"/>
            <a:ext cx="3068640" cy="33123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9" descr="Photo3-choix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8753"/>
            <a:ext cx="9144000" cy="689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" y="-18256"/>
            <a:ext cx="4258816" cy="638944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Le télescope spatial FERMI</a:t>
            </a:r>
          </a:p>
        </p:txBody>
      </p:sp>
      <p:pic>
        <p:nvPicPr>
          <p:cNvPr id="5122" name="Picture 2" descr="http://2.bp.blogspot.com/-v0ZwO7gvb3Y/UJLkIfTkoZI/AAAAAAAAK0M/QBVC1p1FSbY/s400/Fermi+Gamma-ray+Space+Tele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53866"/>
            <a:ext cx="3297209" cy="208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launchphotography.com/GLAST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866" r="12570" b="4270"/>
          <a:stretch/>
        </p:blipFill>
        <p:spPr bwMode="auto">
          <a:xfrm>
            <a:off x="323528" y="692697"/>
            <a:ext cx="2411315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138368" y="4744161"/>
            <a:ext cx="7620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31</a:t>
            </a:fld>
            <a:endParaRPr kumimoji="0"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467544" y="76470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2008 : Lancement par la NASA</a:t>
            </a:r>
          </a:p>
        </p:txBody>
      </p:sp>
      <p:pic>
        <p:nvPicPr>
          <p:cNvPr id="11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t="11005" r="8611"/>
          <a:stretch/>
        </p:blipFill>
        <p:spPr>
          <a:xfrm>
            <a:off x="4381849" y="1124745"/>
            <a:ext cx="4762151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4381051" y="1187219"/>
            <a:ext cx="1519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Observatoire HESS</a:t>
            </a:r>
          </a:p>
          <a:p>
            <a:pPr algn="l"/>
            <a:r>
              <a:rPr lang="fr-FR" dirty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En Namibie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5202088" y="0"/>
            <a:ext cx="3918868" cy="1025947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Le plus grand télescope </a:t>
            </a:r>
          </a:p>
          <a:p>
            <a:r>
              <a:rPr lang="fr-FR" sz="2800" b="1" dirty="0" err="1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Cherenkov</a:t>
            </a:r>
            <a:r>
              <a:rPr lang="fr-FR" sz="2800" b="1" dirty="0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au monde !</a:t>
            </a:r>
          </a:p>
        </p:txBody>
      </p:sp>
      <p:sp>
        <p:nvSpPr>
          <p:cNvPr id="7" name="Rectangle 6"/>
          <p:cNvSpPr/>
          <p:nvPr/>
        </p:nvSpPr>
        <p:spPr>
          <a:xfrm>
            <a:off x="6533964" y="3858286"/>
            <a:ext cx="30243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Diamètre = 28 m</a:t>
            </a:r>
          </a:p>
          <a:p>
            <a:r>
              <a:rPr lang="fr-FR" sz="16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Focale = 36m</a:t>
            </a:r>
          </a:p>
          <a:p>
            <a:r>
              <a:rPr lang="fr-FR" sz="16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« Caméra » : 2,8 tonnes</a:t>
            </a:r>
          </a:p>
        </p:txBody>
      </p:sp>
      <p:pic>
        <p:nvPicPr>
          <p:cNvPr id="15" name="Image 14" descr="P1040004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6660232" y="4820992"/>
            <a:ext cx="2469332" cy="2033559"/>
          </a:xfrm>
          <a:prstGeom prst="rect">
            <a:avLst/>
          </a:prstGeom>
          <a:ln>
            <a:noFill/>
          </a:ln>
          <a:effectLst>
            <a:outerShdw blurRad="292100" dist="2794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Connecteur droit avec flèche 15"/>
          <p:cNvCxnSpPr/>
          <p:nvPr/>
        </p:nvCxnSpPr>
        <p:spPr bwMode="auto">
          <a:xfrm>
            <a:off x="5364088" y="2708920"/>
            <a:ext cx="1584176" cy="2376264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259284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9" descr="Photo3-choix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8753"/>
            <a:ext cx="9144000" cy="689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" y="-18256"/>
            <a:ext cx="4258816" cy="638944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FFFFFF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Des cristaux dans l’espace!</a:t>
            </a:r>
          </a:p>
        </p:txBody>
      </p:sp>
      <p:pic>
        <p:nvPicPr>
          <p:cNvPr id="5" name="Image 4" descr="to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3018"/>
            <a:ext cx="4344197" cy="4174766"/>
          </a:xfrm>
          <a:prstGeom prst="rect">
            <a:avLst/>
          </a:prstGeom>
        </p:spPr>
      </p:pic>
      <p:pic>
        <p:nvPicPr>
          <p:cNvPr id="6" name="Image 5" descr="t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-27384"/>
            <a:ext cx="4860032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56176" y="260648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FERMI</a:t>
            </a:r>
          </a:p>
        </p:txBody>
      </p:sp>
    </p:spTree>
    <p:extLst>
      <p:ext uri="{BB962C8B-B14F-4D97-AF65-F5344CB8AC3E}">
        <p14:creationId xmlns:p14="http://schemas.microsoft.com/office/powerpoint/2010/main" val="3307128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 descr="Photo3-choix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62256" cy="6237312"/>
          </a:xfrm>
        </p:spPr>
      </p:pic>
      <p:sp>
        <p:nvSpPr>
          <p:cNvPr id="8" name="Rectangle 7"/>
          <p:cNvSpPr/>
          <p:nvPr/>
        </p:nvSpPr>
        <p:spPr bwMode="auto">
          <a:xfrm>
            <a:off x="1285852" y="-24"/>
            <a:ext cx="7858148" cy="8572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8459788" y="6705600"/>
            <a:ext cx="684212" cy="152400"/>
          </a:xfrm>
        </p:spPr>
        <p:txBody>
          <a:bodyPr/>
          <a:lstStyle/>
          <a:p>
            <a:pPr>
              <a:defRPr/>
            </a:pPr>
            <a:fld id="{2744A4A1-B615-41FA-8E10-E387953E4A43}" type="slidenum">
              <a:rPr lang="fr-FR" smtClean="0"/>
              <a:pPr>
                <a:defRPr/>
              </a:pPr>
              <a:t>33</a:t>
            </a:fld>
            <a:r>
              <a:rPr lang="fr-FR"/>
              <a:t>/25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15788"/>
          <a:stretch>
            <a:fillRect/>
          </a:stretch>
        </p:blipFill>
        <p:spPr bwMode="auto">
          <a:xfrm>
            <a:off x="6684225" y="0"/>
            <a:ext cx="2459775" cy="1357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space réservé du contenu 4" descr="Figure1.png"/>
          <p:cNvPicPr>
            <a:picLocks noChangeAspect="1"/>
          </p:cNvPicPr>
          <p:nvPr/>
        </p:nvPicPr>
        <p:blipFill>
          <a:blip r:embed="rId4" cstate="print"/>
          <a:srcRect r="82974" b="83201"/>
          <a:stretch>
            <a:fillRect/>
          </a:stretch>
        </p:blipFill>
        <p:spPr bwMode="auto">
          <a:xfrm>
            <a:off x="0" y="0"/>
            <a:ext cx="1556193" cy="116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4968" y="44624"/>
            <a:ext cx="7437512" cy="54927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Sources observées par le satellite FERMI</a:t>
            </a:r>
          </a:p>
        </p:txBody>
      </p:sp>
    </p:spTree>
    <p:extLst>
      <p:ext uri="{BB962C8B-B14F-4D97-AF65-F5344CB8AC3E}">
        <p14:creationId xmlns:p14="http://schemas.microsoft.com/office/powerpoint/2010/main" val="1008793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116632" y="143421"/>
            <a:ext cx="9144000" cy="549275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Applications médicales : Protonthérapie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7504" y="5879013"/>
            <a:ext cx="95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Centre de Protonthérapie d’Orsay (CPO)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058472" y="6356350"/>
            <a:ext cx="7620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34</a:t>
            </a:fld>
            <a:endParaRPr kumimoji="0" lang="en-US" dirty="0"/>
          </a:p>
        </p:txBody>
      </p:sp>
      <p:pic>
        <p:nvPicPr>
          <p:cNvPr id="9" name="Picture 1" descr="CPO-2.jpg">
            <a:extLst>
              <a:ext uri="{FF2B5EF4-FFF2-40B4-BE49-F238E27FC236}">
                <a16:creationId xmlns:a16="http://schemas.microsoft.com/office/drawing/2014/main" id="{5A6DA730-D628-214B-B63E-AAE4BD0CA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5"/>
          <a:stretch>
            <a:fillRect/>
          </a:stretch>
        </p:blipFill>
        <p:spPr bwMode="auto">
          <a:xfrm>
            <a:off x="11244" y="1036266"/>
            <a:ext cx="9132756" cy="475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167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0931" y="106789"/>
            <a:ext cx="8229600" cy="648072"/>
          </a:xfrm>
        </p:spPr>
        <p:txBody>
          <a:bodyPr>
            <a:noAutofit/>
          </a:bodyPr>
          <a:lstStyle/>
          <a:p>
            <a:r>
              <a:rPr lang="fr-FR" sz="32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Protonthérapie</a:t>
            </a:r>
          </a:p>
        </p:txBody>
      </p:sp>
      <p:sp>
        <p:nvSpPr>
          <p:cNvPr id="9218" name="AutoShape 2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756082" y="5734997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+mj-lt"/>
              </a:rPr>
              <a:t>Profileur de </a:t>
            </a:r>
          </a:p>
          <a:p>
            <a:pPr algn="l"/>
            <a:r>
              <a:rPr lang="fr-FR" dirty="0">
                <a:solidFill>
                  <a:schemeClr val="bg1"/>
                </a:solidFill>
                <a:latin typeface="+mj-lt"/>
              </a:rPr>
              <a:t>faisceau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130480" y="6356350"/>
            <a:ext cx="7620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35</a:t>
            </a:fld>
            <a:endParaRPr kumimoji="0" lang="en-US" dirty="0"/>
          </a:p>
        </p:txBody>
      </p:sp>
      <p:pic>
        <p:nvPicPr>
          <p:cNvPr id="13" name="Content Placeholder 6" descr="difference-gamma-proton-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2" t="-3194" r="33611" b="-5592"/>
          <a:stretch/>
        </p:blipFill>
        <p:spPr>
          <a:xfrm>
            <a:off x="5383947" y="-10792"/>
            <a:ext cx="3750940" cy="2098576"/>
          </a:xfrm>
          <a:prstGeom prst="rect">
            <a:avLst/>
          </a:prstGeom>
        </p:spPr>
      </p:pic>
      <p:sp>
        <p:nvSpPr>
          <p:cNvPr id="21" name="Content Placeholder 5"/>
          <p:cNvSpPr>
            <a:spLocks noGrp="1"/>
          </p:cNvSpPr>
          <p:nvPr>
            <p:ph sz="quarter" idx="1"/>
          </p:nvPr>
        </p:nvSpPr>
        <p:spPr>
          <a:xfrm>
            <a:off x="35496" y="907039"/>
            <a:ext cx="4536504" cy="1224136"/>
          </a:xfrm>
        </p:spPr>
        <p:txBody>
          <a:bodyPr/>
          <a:lstStyle/>
          <a:p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Protons: faisceau de particule </a:t>
            </a:r>
          </a:p>
          <a:p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Energie faisceau: profondeur (z)</a:t>
            </a:r>
          </a:p>
          <a:p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Position faisceau: visée (</a:t>
            </a:r>
            <a:r>
              <a:rPr lang="fr-FR" sz="20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x,y</a:t>
            </a:r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)</a:t>
            </a: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5092709" y="5982185"/>
            <a:ext cx="3463360" cy="108012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Contrôle du faisceau ⇒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détecteur de physique des particules!</a:t>
            </a:r>
          </a:p>
          <a:p>
            <a:endParaRPr lang="en-US" dirty="0"/>
          </a:p>
        </p:txBody>
      </p:sp>
      <p:pic>
        <p:nvPicPr>
          <p:cNvPr id="5" name="Image 4" descr="tot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096852"/>
            <a:ext cx="4968552" cy="4716524"/>
          </a:xfrm>
          <a:prstGeom prst="rect">
            <a:avLst/>
          </a:prstGeom>
        </p:spPr>
      </p:pic>
      <p:pic>
        <p:nvPicPr>
          <p:cNvPr id="10" name="Picture 9" descr="gamma-proton-patient-dessin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17" y="2131343"/>
            <a:ext cx="1800200" cy="1512000"/>
          </a:xfrm>
          <a:prstGeom prst="rect">
            <a:avLst/>
          </a:prstGeom>
        </p:spPr>
      </p:pic>
      <p:pic>
        <p:nvPicPr>
          <p:cNvPr id="11" name="Picture 10" descr="gamma-proton-patient-proton-dess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67" y="2131175"/>
            <a:ext cx="1789245" cy="15121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78D5B09-EFC9-6B43-A252-2EFF30266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947" y="3531003"/>
            <a:ext cx="3726959" cy="24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3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Content Placeholder 6" descr="Medaustron-plan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01" r="-11801"/>
          <a:stretch>
            <a:fillRect/>
          </a:stretch>
        </p:blipFill>
        <p:spPr>
          <a:xfrm>
            <a:off x="5375129" y="1119189"/>
            <a:ext cx="3752850" cy="2017713"/>
          </a:xfrm>
        </p:spPr>
      </p:pic>
      <p:pic>
        <p:nvPicPr>
          <p:cNvPr id="66562" name="Picture 7" descr="CNAO-1304_National_Cnao_accelereta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9" y="1670050"/>
            <a:ext cx="4479681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8" descr="CNAO_Salle-traitem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9" y="3733800"/>
            <a:ext cx="3399692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9"/>
          <p:cNvSpPr txBox="1">
            <a:spLocks noChangeArrowheads="1"/>
          </p:cNvSpPr>
          <p:nvPr/>
        </p:nvSpPr>
        <p:spPr bwMode="auto">
          <a:xfrm>
            <a:off x="1069731" y="6040439"/>
            <a:ext cx="209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solidFill>
                  <a:srgbClr val="FF6600"/>
                </a:solidFill>
                <a:latin typeface="Arial Black" charset="0"/>
                <a:cs typeface="Arial Black" charset="0"/>
              </a:rPr>
              <a:t>CNAO (Italy)</a:t>
            </a:r>
          </a:p>
        </p:txBody>
      </p:sp>
      <p:sp>
        <p:nvSpPr>
          <p:cNvPr id="66565" name="TextBox 10"/>
          <p:cNvSpPr txBox="1">
            <a:spLocks noChangeArrowheads="1"/>
          </p:cNvSpPr>
          <p:nvPr/>
        </p:nvSpPr>
        <p:spPr bwMode="auto">
          <a:xfrm>
            <a:off x="6485054" y="3196779"/>
            <a:ext cx="2095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FF6600"/>
                </a:solidFill>
                <a:latin typeface="Arial Black" charset="0"/>
                <a:cs typeface="Arial Black" charset="0"/>
              </a:rPr>
              <a:t>Medaustron (</a:t>
            </a:r>
            <a:r>
              <a:rPr lang="fr-FR" dirty="0" err="1">
                <a:solidFill>
                  <a:srgbClr val="FF6600"/>
                </a:solidFill>
                <a:latin typeface="Arial Black" charset="0"/>
                <a:cs typeface="Arial Black" charset="0"/>
              </a:rPr>
              <a:t>Austria</a:t>
            </a:r>
            <a:r>
              <a:rPr lang="fr-FR" dirty="0">
                <a:solidFill>
                  <a:srgbClr val="FF6600"/>
                </a:solidFill>
                <a:latin typeface="Arial Black" charset="0"/>
                <a:cs typeface="Arial Black" charset="0"/>
              </a:rPr>
              <a:t>)</a:t>
            </a:r>
          </a:p>
        </p:txBody>
      </p:sp>
      <p:pic>
        <p:nvPicPr>
          <p:cNvPr id="66566" name="Picture 11" descr="profileur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85" y="3760788"/>
            <a:ext cx="3641481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TextBox 13"/>
          <p:cNvSpPr txBox="1">
            <a:spLocks noChangeArrowheads="1"/>
          </p:cNvSpPr>
          <p:nvPr/>
        </p:nvSpPr>
        <p:spPr bwMode="auto">
          <a:xfrm>
            <a:off x="5220072" y="6040439"/>
            <a:ext cx="29406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FF6600"/>
                </a:solidFill>
                <a:latin typeface="Arial Black" charset="0"/>
                <a:cs typeface="Arial Black" charset="0"/>
              </a:rPr>
              <a:t>2008 LLR </a:t>
            </a:r>
            <a:r>
              <a:rPr lang="fr-FR" dirty="0" err="1">
                <a:solidFill>
                  <a:srgbClr val="FF6600"/>
                </a:solidFill>
                <a:latin typeface="Arial Black" charset="0"/>
                <a:cs typeface="Arial Black" charset="0"/>
              </a:rPr>
              <a:t>Beam</a:t>
            </a:r>
            <a:r>
              <a:rPr lang="fr-FR" dirty="0">
                <a:solidFill>
                  <a:srgbClr val="FF6600"/>
                </a:solidFill>
                <a:latin typeface="Arial Black" charset="0"/>
                <a:cs typeface="Arial Black" charset="0"/>
              </a:rPr>
              <a:t> Profiler</a:t>
            </a:r>
          </a:p>
        </p:txBody>
      </p:sp>
      <p:pic>
        <p:nvPicPr>
          <p:cNvPr id="66568" name="Picture 14" descr="LLR_LOGO_web_cou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23" y="5473700"/>
            <a:ext cx="125583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648D92D0-83FA-8B4B-BB41-ED29C117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31" y="106789"/>
            <a:ext cx="8229600" cy="648072"/>
          </a:xfrm>
        </p:spPr>
        <p:txBody>
          <a:bodyPr>
            <a:noAutofit/>
          </a:bodyPr>
          <a:lstStyle/>
          <a:p>
            <a:r>
              <a:rPr lang="fr-FR" sz="32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Protonthérapie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23EA7614-D34C-9542-B437-37A8DF578ECA}"/>
              </a:ext>
            </a:extLst>
          </p:cNvPr>
          <p:cNvSpPr txBox="1">
            <a:spLocks/>
          </p:cNvSpPr>
          <p:nvPr/>
        </p:nvSpPr>
        <p:spPr>
          <a:xfrm>
            <a:off x="276270" y="581710"/>
            <a:ext cx="8229600" cy="64807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Hadronthérapie</a:t>
            </a:r>
          </a:p>
        </p:txBody>
      </p:sp>
    </p:spTree>
    <p:extLst>
      <p:ext uri="{BB962C8B-B14F-4D97-AF65-F5344CB8AC3E}">
        <p14:creationId xmlns:p14="http://schemas.microsoft.com/office/powerpoint/2010/main" val="4134032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isper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3854" r="22881" b="72766"/>
          <a:stretch>
            <a:fillRect/>
          </a:stretch>
        </p:blipFill>
        <p:spPr bwMode="auto">
          <a:xfrm>
            <a:off x="2627784" y="1340768"/>
            <a:ext cx="3666320" cy="180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259900" y="4077072"/>
            <a:ext cx="8760069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Limiter la dispersion du faisceau lors de la traversée du détecteur !!!!</a:t>
            </a:r>
          </a:p>
          <a:p>
            <a:pPr eaLnBrk="1" hangingPunct="1"/>
            <a:endParaRPr lang="fr-FR" sz="2000" b="0" dirty="0">
              <a:latin typeface="Arial" charset="0"/>
              <a:cs typeface="Arial" charset="0"/>
            </a:endParaRPr>
          </a:p>
          <a:p>
            <a:pPr eaLnBrk="1" hangingPunct="1"/>
            <a:endParaRPr lang="fr-FR" sz="2000" b="0" dirty="0">
              <a:latin typeface="Arial" charset="0"/>
              <a:cs typeface="Arial" charset="0"/>
            </a:endParaRPr>
          </a:p>
          <a:p>
            <a:pPr eaLnBrk="1" hangingPunct="1"/>
            <a:r>
              <a:rPr lang="fr-FR" sz="2000" b="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PEPITES: détecteur avec 4 feuille d’épaisseurs </a:t>
            </a:r>
          </a:p>
          <a:p>
            <a:pPr eaLnBrk="1" hangingPunct="1"/>
            <a:r>
              <a:rPr lang="fr-FR" sz="2000" b="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inférieure à 2 microns chacune.</a:t>
            </a:r>
          </a:p>
          <a:p>
            <a:pPr eaLnBrk="1" hangingPunct="1"/>
            <a:endParaRPr lang="fr-FR" sz="2000" b="0" dirty="0">
              <a:latin typeface="Arial" charset="0"/>
              <a:cs typeface="Arial" charset="0"/>
            </a:endParaRPr>
          </a:p>
          <a:p>
            <a:pPr eaLnBrk="1" hangingPunct="1"/>
            <a:endParaRPr lang="fr-FR" sz="2000" b="0" dirty="0">
              <a:latin typeface="Arial" charset="0"/>
              <a:cs typeface="Arial" charset="0"/>
            </a:endParaRPr>
          </a:p>
          <a:p>
            <a:pPr eaLnBrk="1" hangingPunct="1"/>
            <a:endParaRPr lang="fr-FR" sz="2000" b="0" dirty="0">
              <a:latin typeface="Arial" charset="0"/>
              <a:cs typeface="Arial" charset="0"/>
            </a:endParaRPr>
          </a:p>
        </p:txBody>
      </p:sp>
      <p:pic>
        <p:nvPicPr>
          <p:cNvPr id="67588" name="Picture 5" descr="echellePE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54" y="3606801"/>
            <a:ext cx="289413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836074E-59B4-CD49-9E30-4C113F9C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31" y="106789"/>
            <a:ext cx="8229600" cy="648072"/>
          </a:xfrm>
        </p:spPr>
        <p:txBody>
          <a:bodyPr>
            <a:noAutofit/>
          </a:bodyPr>
          <a:lstStyle/>
          <a:p>
            <a:r>
              <a:rPr lang="fr-FR" sz="32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Le projet PEPITES au LLR</a:t>
            </a:r>
          </a:p>
        </p:txBody>
      </p:sp>
    </p:spTree>
    <p:extLst>
      <p:ext uri="{BB962C8B-B14F-4D97-AF65-F5344CB8AC3E}">
        <p14:creationId xmlns:p14="http://schemas.microsoft.com/office/powerpoint/2010/main" val="4101583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flora-stripon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69409"/>
            <a:ext cx="4879477" cy="352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CFCF99-2FF4-C44A-85DF-98A59131F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10" y="0"/>
            <a:ext cx="2184400" cy="3594100"/>
          </a:xfrm>
          <a:prstGeom prst="rect">
            <a:avLst/>
          </a:prstGeom>
        </p:spPr>
      </p:pic>
      <p:pic>
        <p:nvPicPr>
          <p:cNvPr id="5" name="Image 4" descr="Une image contenant mur, intérieur, fraise&#10;&#10;Description générée automatiquement">
            <a:extLst>
              <a:ext uri="{FF2B5EF4-FFF2-40B4-BE49-F238E27FC236}">
                <a16:creationId xmlns:a16="http://schemas.microsoft.com/office/drawing/2014/main" id="{9D6D2B08-A4C7-E44A-81B1-D9AD5ABCC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87" y="3357561"/>
            <a:ext cx="4698023" cy="3523517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21DEAAB-1972-4C4D-B96D-68DB0F076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31" y="106789"/>
            <a:ext cx="8229600" cy="648072"/>
          </a:xfrm>
        </p:spPr>
        <p:txBody>
          <a:bodyPr>
            <a:noAutofit/>
          </a:bodyPr>
          <a:lstStyle/>
          <a:p>
            <a:r>
              <a:rPr lang="fr-FR" sz="32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Le projet PEPITES au LLR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9D5920-95B7-7142-B24F-88EC4D00D41B}"/>
              </a:ext>
            </a:extLst>
          </p:cNvPr>
          <p:cNvSpPr txBox="1"/>
          <p:nvPr/>
        </p:nvSpPr>
        <p:spPr>
          <a:xfrm>
            <a:off x="280931" y="1396940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Pistes d’or de 50nm d’épaisseur sur un film de CP1 de 1.5</a:t>
            </a:r>
            <a:r>
              <a:rPr lang="fr-FR" sz="2000" dirty="0">
                <a:latin typeface="Symbol" pitchFamily="2" charset="2"/>
                <a:cs typeface="Futura Condensed Medium" panose="020B0602020204020303" pitchFamily="34" charset="-79"/>
              </a:rPr>
              <a:t>m</a:t>
            </a:r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m 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581BA5-57BD-154B-B0BF-A5112CA78F89}"/>
              </a:ext>
            </a:extLst>
          </p:cNvPr>
          <p:cNvSpPr txBox="1"/>
          <p:nvPr/>
        </p:nvSpPr>
        <p:spPr>
          <a:xfrm>
            <a:off x="280931" y="2039019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Prototype installé à ARRONAX (Nantes)</a:t>
            </a:r>
          </a:p>
        </p:txBody>
      </p:sp>
    </p:spTree>
    <p:extLst>
      <p:ext uri="{BB962C8B-B14F-4D97-AF65-F5344CB8AC3E}">
        <p14:creationId xmlns:p14="http://schemas.microsoft.com/office/powerpoint/2010/main" val="27614840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www.cta-observatory.org/sites/default/files/figures/cta_concept_mini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47796"/>
            <a:ext cx="9144001" cy="311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r 13"/>
          <p:cNvGrpSpPr/>
          <p:nvPr/>
        </p:nvGrpSpPr>
        <p:grpSpPr>
          <a:xfrm rot="5400000">
            <a:off x="6961398" y="1543658"/>
            <a:ext cx="2061964" cy="1080120"/>
            <a:chOff x="6444208" y="0"/>
            <a:chExt cx="2699792" cy="1197640"/>
          </a:xfrm>
        </p:grpSpPr>
        <p:pic>
          <p:nvPicPr>
            <p:cNvPr id="15" name="Image 14" descr="toto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454" y="0"/>
              <a:ext cx="2695546" cy="537468"/>
            </a:xfrm>
            <a:prstGeom prst="rect">
              <a:avLst/>
            </a:prstGeom>
          </p:spPr>
        </p:pic>
        <p:pic>
          <p:nvPicPr>
            <p:cNvPr id="16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537484"/>
              <a:ext cx="724215" cy="57071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 16" descr="LOA-logo_66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980" y="534928"/>
              <a:ext cx="1194076" cy="662712"/>
            </a:xfrm>
            <a:prstGeom prst="rect">
              <a:avLst/>
            </a:prstGeom>
          </p:spPr>
        </p:pic>
        <p:pic>
          <p:nvPicPr>
            <p:cNvPr id="18" name="Image 17" descr="logo-luli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2400" y="548680"/>
              <a:ext cx="878219" cy="460271"/>
            </a:xfrm>
            <a:prstGeom prst="rect">
              <a:avLst/>
            </a:prstGeom>
          </p:spPr>
        </p:pic>
      </p:grpSp>
      <p:pic>
        <p:nvPicPr>
          <p:cNvPr id="2" name="Image 1" descr="ilcweb_564_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44198"/>
            <a:ext cx="4104456" cy="2052228"/>
          </a:xfrm>
          <a:prstGeom prst="rect">
            <a:avLst/>
          </a:prstGeom>
        </p:spPr>
      </p:pic>
      <p:pic>
        <p:nvPicPr>
          <p:cNvPr id="76805" name="Picture 12" descr="Newlogo-calice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108194"/>
            <a:ext cx="2071687" cy="92868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3" name="Espace réservé du numéro de diapositive 8"/>
          <p:cNvSpPr>
            <a:spLocks noGrp="1"/>
          </p:cNvSpPr>
          <p:nvPr>
            <p:ph type="sldNum" sz="quarter" idx="10"/>
          </p:nvPr>
        </p:nvSpPr>
        <p:spPr>
          <a:xfrm>
            <a:off x="8058472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042AED99-7FB4-404E-8A97-64753DCE42EC}" type="slidenum">
              <a:rPr kumimoji="0" lang="en-US" smtClean="0">
                <a:solidFill>
                  <a:schemeClr val="bg1"/>
                </a:solidFill>
              </a:rPr>
              <a:pPr/>
              <a:t>39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 idx="4294967295"/>
          </p:nvPr>
        </p:nvSpPr>
        <p:spPr>
          <a:xfrm>
            <a:off x="0" y="-103188"/>
            <a:ext cx="8229600" cy="723901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Le futur se prépare…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-18132" y="620688"/>
            <a:ext cx="4248472" cy="39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fr-FR" dirty="0">
                <a:solidFill>
                  <a:srgbClr val="00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Un collisionneur linéaire d’électrons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1052736"/>
            <a:ext cx="290878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644008" y="692696"/>
            <a:ext cx="217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L’accélération Laser-Plasma</a:t>
            </a:r>
            <a:endParaRPr lang="fr-FR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pic>
        <p:nvPicPr>
          <p:cNvPr id="22" name="Picture 4" descr="https://portal.cta-observatory.org/Pictures/cta_logo_blue_smal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1" y="3789040"/>
            <a:ext cx="952500" cy="5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187624" y="37890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l’astronomie gamma à grande échelle</a:t>
            </a:r>
          </a:p>
        </p:txBody>
      </p:sp>
    </p:spTree>
    <p:extLst>
      <p:ext uri="{BB962C8B-B14F-4D97-AF65-F5344CB8AC3E}">
        <p14:creationId xmlns:p14="http://schemas.microsoft.com/office/powerpoint/2010/main" val="4006920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3122906" y="260648"/>
            <a:ext cx="5832648" cy="1470025"/>
          </a:xfrm>
        </p:spPr>
        <p:txBody>
          <a:bodyPr>
            <a:noAutofit/>
          </a:bodyPr>
          <a:lstStyle/>
          <a:p>
            <a:pPr algn="r"/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Physique des </a:t>
            </a: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particules</a:t>
            </a: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</a:t>
            </a:r>
            <a:b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</a:b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et des interactions </a:t>
            </a: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fondamentales</a:t>
            </a:r>
            <a:b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</a:br>
            <a:br>
              <a:rPr lang="en-US" sz="105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</a:b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Astroparticules</a:t>
            </a:r>
            <a:b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</a:br>
            <a:endParaRPr lang="en-US" sz="28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9144000" cy="34563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900" dirty="0"/>
          </a:p>
          <a:p>
            <a:pPr algn="l">
              <a:spcBef>
                <a:spcPts val="0"/>
              </a:spcBef>
            </a:pPr>
            <a:endParaRPr lang="en-US" dirty="0"/>
          </a:p>
          <a:p>
            <a:pPr algn="l">
              <a:spcBef>
                <a:spcPts val="0"/>
              </a:spcBef>
            </a:pP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Créé</a:t>
            </a: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par </a:t>
            </a: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</a:t>
            </a: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ouis </a:t>
            </a:r>
            <a:r>
              <a:rPr lang="en-US" sz="2800" dirty="0" err="1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</a:t>
            </a: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eprince-</a:t>
            </a:r>
            <a:r>
              <a:rPr lang="en-US" sz="2800" dirty="0" err="1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R</a:t>
            </a: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inguet</a:t>
            </a:r>
            <a:endParaRPr lang="en-US" sz="28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en 1936 à </a:t>
            </a: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sa</a:t>
            </a: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nomination </a:t>
            </a:r>
          </a:p>
          <a:p>
            <a:pPr algn="l">
              <a:spcBef>
                <a:spcPts val="0"/>
              </a:spcBef>
            </a:pP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Comme</a:t>
            </a: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</a:t>
            </a: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professeur</a:t>
            </a: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à </a:t>
            </a:r>
          </a:p>
          <a:p>
            <a:pPr algn="l">
              <a:spcBef>
                <a:spcPts val="0"/>
              </a:spcBef>
            </a:pP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l’Ecole</a:t>
            </a: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</a:t>
            </a: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polytechnique</a:t>
            </a:r>
            <a:endParaRPr lang="en-US" sz="28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algn="l">
              <a:spcBef>
                <a:spcPts val="0"/>
              </a:spcBef>
            </a:pPr>
            <a:endParaRPr lang="en-US" dirty="0"/>
          </a:p>
          <a:p>
            <a:pPr algn="l">
              <a:spcBef>
                <a:spcPts val="0"/>
              </a:spcBef>
            </a:pP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(</a:t>
            </a: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ici</a:t>
            </a: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avec Bernard </a:t>
            </a: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Grégory</a:t>
            </a: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,</a:t>
            </a:r>
          </a:p>
          <a:p>
            <a:pPr algn="l">
              <a:spcBef>
                <a:spcPts val="0"/>
              </a:spcBef>
            </a:pP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D.G. du CERN, </a:t>
            </a: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puis</a:t>
            </a:r>
            <a:endParaRPr lang="en-US" sz="28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Directeur du LLR, </a:t>
            </a: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puis</a:t>
            </a:r>
            <a:endParaRPr lang="en-US" sz="28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D.G. du CNRS, </a:t>
            </a: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puis</a:t>
            </a:r>
            <a:endParaRPr lang="en-US" sz="28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algn="l">
              <a:spcBef>
                <a:spcPts val="0"/>
              </a:spcBef>
            </a:pPr>
            <a:r>
              <a:rPr lang="en-US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Président</a:t>
            </a:r>
            <a:r>
              <a:rPr lang="en-US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du conseil du CERN)</a:t>
            </a:r>
          </a:p>
          <a:p>
            <a:pPr algn="l">
              <a:spcBef>
                <a:spcPts val="0"/>
              </a:spcBef>
            </a:pPr>
            <a:endParaRPr lang="en-US" sz="2000" dirty="0"/>
          </a:p>
          <a:p>
            <a:pPr algn="l">
              <a:spcBef>
                <a:spcPts val="0"/>
              </a:spcBef>
            </a:pPr>
            <a:endParaRPr lang="en-US" sz="2000" dirty="0"/>
          </a:p>
          <a:p>
            <a:pPr algn="l">
              <a:spcBef>
                <a:spcPts val="0"/>
              </a:spcBef>
            </a:pPr>
            <a:endParaRPr lang="en-US" sz="2000" dirty="0"/>
          </a:p>
          <a:p>
            <a:pPr algn="l"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pic>
        <p:nvPicPr>
          <p:cNvPr id="8" name="Image 7" descr="LLR_Logo_rou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1414"/>
            <a:ext cx="2648906" cy="1206853"/>
          </a:xfrm>
          <a:prstGeom prst="rect">
            <a:avLst/>
          </a:prstGeom>
        </p:spPr>
      </p:pic>
      <p:sp>
        <p:nvSpPr>
          <p:cNvPr id="18434" name="AutoShape 2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18436" name="AutoShape 4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pic>
        <p:nvPicPr>
          <p:cNvPr id="1026" name="Picture 2" descr="http://www.annales.org/archives/images/leprince-ringuet-grego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7373" y="1556792"/>
            <a:ext cx="3456384" cy="493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244408" y="6597352"/>
            <a:ext cx="684212" cy="184666"/>
          </a:xfrm>
        </p:spPr>
        <p:txBody>
          <a:bodyPr/>
          <a:lstStyle/>
          <a:p>
            <a:pPr>
              <a:defRPr/>
            </a:pPr>
            <a:fld id="{649FE6B0-CFBA-4B32-B3F7-CCD4CD99817F}" type="slidenum">
              <a:rPr lang="fr-FR" sz="1200" smtClean="0">
                <a:solidFill>
                  <a:srgbClr val="000000"/>
                </a:solidFill>
                <a:latin typeface="Constantia" panose="02030602050306030303" pitchFamily="18" charset="0"/>
              </a:rPr>
              <a:pPr>
                <a:defRPr/>
              </a:pPr>
              <a:t>4</a:t>
            </a:fld>
            <a:endParaRPr lang="fr-FR" sz="1200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144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484784"/>
            <a:ext cx="6147765" cy="363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LLR_Logo_roug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7" y="44624"/>
            <a:ext cx="2231689" cy="1016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4" name="AutoShape 2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6" name="AutoShape 4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" name="Picture 4" descr="CMSnc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38901">
            <a:off x="431363" y="4312441"/>
            <a:ext cx="2133499" cy="150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92791">
            <a:off x="6301923" y="1177545"/>
            <a:ext cx="2762789" cy="949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23528" y="1772816"/>
            <a:ext cx="4666744" cy="4706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0336" tIns="50169" rIns="100336" bIns="5016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FF0000"/>
                </a:solidFill>
                <a:latin typeface="Arial"/>
                <a:cs typeface="Arial" pitchFamily="34" charset="0"/>
              </a:rPr>
              <a:t>Des particules élémentaires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60168" y="4941168"/>
            <a:ext cx="4068624" cy="470650"/>
          </a:xfrm>
          <a:prstGeom prst="rect">
            <a:avLst/>
          </a:prstGeom>
        </p:spPr>
        <p:txBody>
          <a:bodyPr wrap="none" lIns="100336" tIns="50169" rIns="100336" bIns="50169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FF0000"/>
                </a:solidFill>
                <a:latin typeface="Arial"/>
                <a:cs typeface="Arial" pitchFamily="34" charset="0"/>
              </a:rPr>
              <a:t>… aux cœurs des galaxies</a:t>
            </a:r>
          </a:p>
        </p:txBody>
      </p:sp>
      <p:sp>
        <p:nvSpPr>
          <p:cNvPr id="22" name="ZoneTexte 21"/>
          <p:cNvSpPr txBox="1"/>
          <p:nvPr/>
        </p:nvSpPr>
        <p:spPr>
          <a:xfrm rot="16200000">
            <a:off x="-306557" y="3104197"/>
            <a:ext cx="143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err="1">
                <a:solidFill>
                  <a:srgbClr val="000000"/>
                </a:solidFill>
                <a:effectLst>
                  <a:outerShdw blurRad="190500" dist="127000" dir="81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Big</a:t>
            </a:r>
            <a:r>
              <a:rPr lang="fr-FR" sz="2400" dirty="0">
                <a:solidFill>
                  <a:srgbClr val="000000"/>
                </a:solidFill>
                <a:effectLst>
                  <a:outerShdw blurRad="190500" dist="127000" dir="8100000" algn="tl" rotWithShape="0">
                    <a:prstClr val="black">
                      <a:alpha val="50000"/>
                    </a:prstClr>
                  </a:outerShdw>
                </a:effectLst>
                <a:latin typeface="Arial"/>
              </a:rPr>
              <a:t> Bang</a:t>
            </a:r>
          </a:p>
        </p:txBody>
      </p:sp>
      <p:sp>
        <p:nvSpPr>
          <p:cNvPr id="33" name="Espace réservé du numéro de diapositive 32"/>
          <p:cNvSpPr>
            <a:spLocks noGrp="1"/>
          </p:cNvSpPr>
          <p:nvPr>
            <p:ph type="sldNum" sz="quarter" idx="11"/>
          </p:nvPr>
        </p:nvSpPr>
        <p:spPr>
          <a:xfrm>
            <a:off x="8244408" y="6588968"/>
            <a:ext cx="684212" cy="184666"/>
          </a:xfrm>
        </p:spPr>
        <p:txBody>
          <a:bodyPr/>
          <a:lstStyle/>
          <a:p>
            <a:pPr>
              <a:defRPr/>
            </a:pPr>
            <a:fld id="{649FE6B0-CFBA-4B32-B3F7-CCD4CD99817F}" type="slidenum">
              <a:rPr lang="fr-FR" sz="1200" smtClean="0">
                <a:solidFill>
                  <a:srgbClr val="000000"/>
                </a:solidFill>
                <a:latin typeface="Constantia" panose="02030602050306030303" pitchFamily="18" charset="0"/>
              </a:rPr>
              <a:pPr>
                <a:defRPr/>
              </a:pPr>
              <a:t>40</a:t>
            </a:fld>
            <a:endParaRPr lang="fr-FR" sz="1200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Image 1" descr="toto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725144"/>
            <a:ext cx="1454296" cy="152399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804248" y="2276872"/>
            <a:ext cx="1872208" cy="1947977"/>
          </a:xfrm>
          <a:prstGeom prst="rect">
            <a:avLst/>
          </a:prstGeom>
        </p:spPr>
        <p:txBody>
          <a:bodyPr wrap="square" lIns="100336" tIns="50169" rIns="100336" bIns="50169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FF0000"/>
                </a:solidFill>
                <a:latin typeface="Arial"/>
                <a:cs typeface="Arial" pitchFamily="34" charset="0"/>
              </a:rPr>
              <a:t>… en passant par la santé et les cristaux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51520" y="5877272"/>
            <a:ext cx="6984776" cy="839982"/>
          </a:xfrm>
          <a:prstGeom prst="rect">
            <a:avLst/>
          </a:prstGeom>
        </p:spPr>
        <p:txBody>
          <a:bodyPr wrap="square" lIns="100336" tIns="50169" rIns="100336" bIns="50169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FF0000"/>
                </a:solidFill>
                <a:latin typeface="Arial"/>
                <a:cs typeface="Arial" pitchFamily="34" charset="0"/>
              </a:rPr>
              <a:t>Mais aussi: les neutrinos, les télescopes au sol, les accélérations de particules etc…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096C2F-554D-6D4B-AA8B-69B49C5DFA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17" y="7937"/>
            <a:ext cx="2466473" cy="11868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0DDC0D-F603-234E-8855-88610EFF2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9077"/>
            <a:ext cx="1009067" cy="10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21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1620"/>
            <a:ext cx="8229600" cy="938452"/>
          </a:xfrm>
        </p:spPr>
        <p:txBody>
          <a:bodyPr>
            <a:normAutofit/>
          </a:bodyPr>
          <a:lstStyle/>
          <a:p>
            <a:r>
              <a:rPr lang="fr-FR" dirty="0"/>
              <a:t>De quoi est fait notre Univers…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442" y="3942079"/>
            <a:ext cx="5536558" cy="291592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70008" y="1162540"/>
            <a:ext cx="4260116" cy="511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CC9900"/>
              </a:buClr>
              <a:buSzPct val="80000"/>
              <a:tabLst/>
              <a:defRPr/>
            </a:pPr>
            <a:r>
              <a:rPr kumimoji="0" lang="fr-FR" sz="2000" b="1" u="none" strike="noStrike" kern="0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Des effets sur des galaxies nous disent qu’il</a:t>
            </a:r>
            <a:r>
              <a:rPr kumimoji="0" lang="fr-FR" sz="2000" b="1" u="none" strike="noStrike" kern="0" cap="none" spc="0" normalizeH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 y a bien plus de matière/énergie que ce que l’on voit </a:t>
            </a:r>
            <a:br>
              <a:rPr kumimoji="0" lang="fr-FR" sz="2000" b="1" u="none" strike="noStrike" kern="0" cap="none" spc="0" normalizeH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</a:br>
            <a:r>
              <a:rPr kumimoji="0" lang="fr-FR" sz="2000" b="1" u="none" strike="noStrike" kern="0" cap="none" spc="0" normalizeH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  <a:sym typeface="Wingdings"/>
              </a:rPr>
              <a:t></a:t>
            </a:r>
            <a:r>
              <a:rPr kumimoji="0" lang="fr-FR" sz="2000" b="1" u="none" strike="noStrike" kern="0" cap="none" spc="0" normalizeH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  <a:sym typeface="Wingdings"/>
              </a:rPr>
              <a:t> “matière/énergie” </a:t>
            </a:r>
            <a:r>
              <a:rPr kumimoji="0" lang="en-US" sz="2000" b="1" u="none" strike="noStrike" kern="0" cap="none" spc="0" normalizeH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  <a:sym typeface="Wingdings"/>
              </a:rPr>
              <a:t>noire</a:t>
            </a:r>
            <a:r>
              <a:rPr kumimoji="0" lang="fr-FR" sz="2000" b="1" u="none" strike="noStrike" kern="0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CC9900"/>
              </a:buClr>
              <a:buSzPct val="80000"/>
              <a:tabLst/>
              <a:defRPr/>
            </a:pPr>
            <a:r>
              <a:rPr lang="fr-FR" sz="2000" b="1" kern="0" dirty="0">
                <a:solidFill>
                  <a:srgbClr val="6699FF"/>
                </a:solidFill>
                <a:latin typeface="Tahoma"/>
                <a:ea typeface="ＭＳ Ｐゴシック" pitchFamily="17" charset="-128"/>
                <a:cs typeface="Tahoma"/>
              </a:rPr>
              <a:t>On ne voit que ~4% de la matière de l’Univers!</a:t>
            </a:r>
            <a:endParaRPr kumimoji="0" lang="fr-FR" sz="2000" b="1" u="none" strike="noStrike" kern="0" cap="none" spc="0" normalizeH="0" baseline="0" dirty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Tahoma"/>
              <a:ea typeface="ＭＳ Ｐゴシック" pitchFamily="17" charset="-128"/>
              <a:cs typeface="Tahoma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CC9900"/>
              </a:buClr>
              <a:buSzPct val="80000"/>
              <a:tabLst/>
              <a:defRPr/>
            </a:pPr>
            <a:endParaRPr kumimoji="0" lang="fr-FR" sz="2000" b="1" u="none" strike="noStrike" kern="0" cap="none" spc="0" normalizeH="0" baseline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ahoma"/>
              <a:ea typeface="ＭＳ Ｐゴシック" pitchFamily="17" charset="-128"/>
              <a:cs typeface="Tahoma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CC9900"/>
              </a:buClr>
              <a:buSzPct val="80000"/>
              <a:tabLst/>
              <a:defRPr/>
            </a:pPr>
            <a:r>
              <a:rPr kumimoji="0" lang="fr-FR" sz="2000" b="1" u="none" strike="noStrike" kern="0" cap="none" spc="0" normalizeH="0" baseline="0" dirty="0">
                <a:ln>
                  <a:noFill/>
                </a:ln>
                <a:solidFill>
                  <a:srgbClr val="6633CC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Cette</a:t>
            </a:r>
            <a:r>
              <a:rPr kumimoji="0" lang="fr-FR" sz="2000" b="1" u="none" strike="noStrike" kern="0" cap="none" spc="0" normalizeH="0" dirty="0">
                <a:ln>
                  <a:noFill/>
                </a:ln>
                <a:solidFill>
                  <a:srgbClr val="6633CC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 « matière/énergie noire » </a:t>
            </a:r>
            <a:r>
              <a:rPr lang="fr-FR" sz="2000" b="1" kern="0" dirty="0">
                <a:solidFill>
                  <a:srgbClr val="6633CC"/>
                </a:solidFill>
                <a:latin typeface="Tahoma"/>
                <a:ea typeface="ＭＳ Ｐゴシック" pitchFamily="17" charset="-128"/>
                <a:cs typeface="Tahoma"/>
              </a:rPr>
              <a:t>p</a:t>
            </a:r>
            <a:r>
              <a:rPr kumimoji="0" lang="fr-FR" sz="2000" b="1" u="none" strike="noStrike" kern="0" cap="none" spc="0" normalizeH="0" baseline="0" dirty="0">
                <a:ln>
                  <a:noFill/>
                </a:ln>
                <a:solidFill>
                  <a:srgbClr val="6633CC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ourrait être constituer de particules pas encore découvertes 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CC9900"/>
              </a:buClr>
              <a:buSzPct val="80000"/>
              <a:tabLst/>
              <a:defRPr/>
            </a:pPr>
            <a:r>
              <a:rPr kumimoji="0" lang="fr-FR" sz="2000" b="1" u="none" strike="noStrike" kern="0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Le LHC pourrait créer ces particules et </a:t>
            </a:r>
            <a:r>
              <a:rPr lang="fr-FR" sz="2000" b="1" kern="0" dirty="0">
                <a:solidFill>
                  <a:srgbClr val="000099"/>
                </a:solidFill>
                <a:latin typeface="Tahoma"/>
                <a:ea typeface="ＭＳ Ｐゴシック" pitchFamily="17" charset="-128"/>
                <a:cs typeface="Tahoma"/>
              </a:rPr>
              <a:t>les détecteurs </a:t>
            </a:r>
            <a:br>
              <a:rPr lang="fr-FR" sz="2000" b="1" kern="0" dirty="0">
                <a:solidFill>
                  <a:srgbClr val="000099"/>
                </a:solidFill>
                <a:latin typeface="Tahoma"/>
                <a:ea typeface="ＭＳ Ｐゴシック" pitchFamily="17" charset="-128"/>
                <a:cs typeface="Tahoma"/>
              </a:rPr>
            </a:br>
            <a:r>
              <a:rPr lang="fr-FR" sz="2000" b="1" kern="0" dirty="0">
                <a:solidFill>
                  <a:srgbClr val="000099"/>
                </a:solidFill>
                <a:latin typeface="Tahoma"/>
                <a:ea typeface="ＭＳ Ｐゴシック" pitchFamily="17" charset="-128"/>
                <a:cs typeface="Tahoma"/>
              </a:rPr>
              <a:t>sur l’anneau</a:t>
            </a:r>
            <a:r>
              <a:rPr kumimoji="0" lang="fr-FR" sz="2000" b="1" u="none" strike="noStrike" kern="0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 pourraient les détecter indirectement.</a:t>
            </a:r>
          </a:p>
        </p:txBody>
      </p:sp>
      <p:pic>
        <p:nvPicPr>
          <p:cNvPr id="12" name="Picture 6" descr="spiral-galax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3862" y="1194620"/>
            <a:ext cx="3032660" cy="236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5581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B7C5-A5F2-6E41-90BE-7CA32E290AA3}" type="slidenum">
              <a:rPr lang="fr-FR"/>
              <a:pPr/>
              <a:t>42</a:t>
            </a:fld>
            <a:endParaRPr lang="fr-FR"/>
          </a:p>
        </p:txBody>
      </p:sp>
      <p:pic>
        <p:nvPicPr>
          <p:cNvPr id="2" name="Image 1" descr="tot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00" y="1879600"/>
            <a:ext cx="5756025" cy="444499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92100" y="1951623"/>
            <a:ext cx="31877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2000" dirty="0">
                <a:solidFill>
                  <a:srgbClr val="3366FF"/>
                </a:solidFill>
                <a:latin typeface="Chalkboard" charset="0"/>
              </a:rPr>
              <a:t>processus rare:</a:t>
            </a:r>
          </a:p>
          <a:p>
            <a:pPr algn="l"/>
            <a:r>
              <a:rPr lang="fr-FR" sz="2000" dirty="0">
                <a:solidFill>
                  <a:srgbClr val="3366FF"/>
                </a:solidFill>
                <a:latin typeface="Chalkboard" charset="0"/>
              </a:rPr>
              <a:t>1 </a:t>
            </a:r>
            <a:r>
              <a:rPr lang="fr-FR" sz="2000" dirty="0" err="1">
                <a:solidFill>
                  <a:srgbClr val="3366FF"/>
                </a:solidFill>
                <a:latin typeface="Chalkboard" charset="0"/>
              </a:rPr>
              <a:t>Higgs</a:t>
            </a:r>
            <a:r>
              <a:rPr lang="fr-FR" sz="2000" dirty="0">
                <a:solidFill>
                  <a:srgbClr val="3366FF"/>
                </a:solidFill>
                <a:latin typeface="Chalkboard" charset="0"/>
              </a:rPr>
              <a:t> / 10 milliards de collisions!</a:t>
            </a:r>
          </a:p>
          <a:p>
            <a:pPr algn="l"/>
            <a:endParaRPr lang="fr-FR" sz="2000" dirty="0">
              <a:solidFill>
                <a:srgbClr val="3366FF"/>
              </a:solidFill>
              <a:latin typeface="Chalkboard" charset="0"/>
            </a:endParaRPr>
          </a:p>
          <a:p>
            <a:pPr algn="l"/>
            <a:r>
              <a:rPr lang="fr-FR" sz="2000" dirty="0">
                <a:solidFill>
                  <a:srgbClr val="3366FF"/>
                </a:solidFill>
                <a:latin typeface="Chalkboard" charset="0"/>
              </a:rPr>
              <a:t>submergé par d’autres processus beaucoup plus probables</a:t>
            </a:r>
          </a:p>
          <a:p>
            <a:pPr algn="l"/>
            <a:r>
              <a:rPr lang="fr-FR" sz="2000" dirty="0">
                <a:solidFill>
                  <a:srgbClr val="3366FF"/>
                </a:solidFill>
                <a:latin typeface="Chalkboard" charset="0"/>
              </a:rPr>
              <a:t>beaucoup de données à accumuler et à filtrer…</a:t>
            </a:r>
            <a:endParaRPr lang="en-GB" sz="2000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108883" y="4974223"/>
            <a:ext cx="2862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Chalkboard" charset="0"/>
              </a:rPr>
              <a:t>2 ans </a:t>
            </a:r>
            <a:r>
              <a:rPr lang="fr-FR" sz="2000" dirty="0">
                <a:solidFill>
                  <a:srgbClr val="3366FF"/>
                </a:solidFill>
                <a:latin typeface="Chalkboard" charset="0"/>
              </a:rPr>
              <a:t>de collisions toutes les 25 ns!</a:t>
            </a:r>
            <a:endParaRPr lang="en-GB" sz="2000" baseline="-25000" dirty="0"/>
          </a:p>
        </p:txBody>
      </p:sp>
      <p:cxnSp>
        <p:nvCxnSpPr>
          <p:cNvPr id="6" name="Connecteur en arc 5"/>
          <p:cNvCxnSpPr/>
          <p:nvPr/>
        </p:nvCxnSpPr>
        <p:spPr bwMode="auto">
          <a:xfrm flipV="1">
            <a:off x="2806700" y="4673600"/>
            <a:ext cx="1460500" cy="723900"/>
          </a:xfrm>
          <a:prstGeom prst="curvedConnector3">
            <a:avLst>
              <a:gd name="adj1" fmla="val 31739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5018584" y="1418223"/>
            <a:ext cx="2903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fr-FR" sz="2000" dirty="0">
                <a:solidFill>
                  <a:srgbClr val="000000"/>
                </a:solidFill>
                <a:latin typeface="Chalkboard" charset="0"/>
              </a:rPr>
              <a:t> H → ZZ* → </a:t>
            </a:r>
            <a:r>
              <a:rPr lang="fr-FR" sz="2000" dirty="0" err="1">
                <a:solidFill>
                  <a:srgbClr val="000000"/>
                </a:solidFill>
                <a:latin typeface="Chalkboard" charset="0"/>
              </a:rPr>
              <a:t>e</a:t>
            </a:r>
            <a:r>
              <a:rPr lang="fr-FR" sz="2000" baseline="30000" dirty="0" err="1">
                <a:solidFill>
                  <a:srgbClr val="000000"/>
                </a:solidFill>
                <a:latin typeface="Chalkboard" charset="0"/>
              </a:rPr>
              <a:t>+</a:t>
            </a:r>
            <a:r>
              <a:rPr lang="fr-FR" sz="2000" dirty="0" err="1">
                <a:solidFill>
                  <a:srgbClr val="000000"/>
                </a:solidFill>
                <a:latin typeface="Chalkboard" charset="0"/>
              </a:rPr>
              <a:t>e</a:t>
            </a:r>
            <a:r>
              <a:rPr lang="fr-FR" sz="2000" baseline="30000" dirty="0" err="1">
                <a:solidFill>
                  <a:srgbClr val="000000"/>
                </a:solidFill>
                <a:latin typeface="Chalkboard" charset="0"/>
              </a:rPr>
              <a:t>-</a:t>
            </a:r>
            <a:r>
              <a:rPr lang="fr-FR" sz="20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fr-FR" sz="2000" baseline="30000" dirty="0" err="1">
                <a:solidFill>
                  <a:srgbClr val="000000"/>
                </a:solidFill>
                <a:latin typeface="Chalkboard" charset="0"/>
              </a:rPr>
              <a:t>+</a:t>
            </a:r>
            <a:r>
              <a:rPr lang="fr-FR" sz="20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fr-FR" sz="2000" baseline="30000" dirty="0">
                <a:solidFill>
                  <a:srgbClr val="000000"/>
                </a:solidFill>
                <a:latin typeface="Chalkboard" charset="0"/>
              </a:rPr>
              <a:t>-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84302" y="351423"/>
            <a:ext cx="377859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i="1" dirty="0">
                <a:solidFill>
                  <a:srgbClr val="7D7D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Bold" charset="0"/>
              </a:rPr>
              <a:t>Le boson de </a:t>
            </a:r>
            <a:r>
              <a:rPr lang="fr-FR" sz="3200" i="1" dirty="0" err="1">
                <a:solidFill>
                  <a:srgbClr val="7D7D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Bold" charset="0"/>
              </a:rPr>
              <a:t>Higgs</a:t>
            </a:r>
            <a:endParaRPr lang="fr-FR" sz="3200" dirty="0">
              <a:solidFill>
                <a:srgbClr val="7D7D7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97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538DFCC-65C3-8E45-B1F1-B194AAD7E6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</a:t>
            </a:fld>
            <a:r>
              <a:rPr lang="fr-FR">
                <a:solidFill>
                  <a:srgbClr val="000000"/>
                </a:solidFill>
                <a:latin typeface="Arial"/>
              </a:rPr>
              <a:t>/13</a:t>
            </a:r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Image 5" descr="Une image contenant montagne, extérieur, herbe, nature&#10;&#10;Description générée automatiquement">
            <a:extLst>
              <a:ext uri="{FF2B5EF4-FFF2-40B4-BE49-F238E27FC236}">
                <a16:creationId xmlns:a16="http://schemas.microsoft.com/office/drawing/2014/main" id="{994499AD-C288-7341-9300-ED8C329B9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3143155"/>
            <a:ext cx="6876256" cy="372809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07252FE-5C43-E241-A959-77486EA6E61B}"/>
              </a:ext>
            </a:extLst>
          </p:cNvPr>
          <p:cNvSpPr txBox="1"/>
          <p:nvPr/>
        </p:nvSpPr>
        <p:spPr>
          <a:xfrm>
            <a:off x="4572000" y="26064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1976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B71FF40-C8E4-E543-9842-DD3FD1DB69CA}"/>
              </a:ext>
            </a:extLst>
          </p:cNvPr>
          <p:cNvSpPr txBox="1"/>
          <p:nvPr/>
        </p:nvSpPr>
        <p:spPr>
          <a:xfrm>
            <a:off x="1234001" y="6021288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2022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DFB7A5-0D0E-4C42-A3AF-48E1392B31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1"/>
          <a:stretch/>
        </p:blipFill>
        <p:spPr>
          <a:xfrm>
            <a:off x="0" y="0"/>
            <a:ext cx="4229100" cy="31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09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re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49275"/>
          </a:xfrm>
        </p:spPr>
        <p:txBody>
          <a:bodyPr/>
          <a:lstStyle/>
          <a:p>
            <a:r>
              <a:rPr lang="fr-FR" sz="3200" b="1" dirty="0">
                <a:solidFill>
                  <a:srgbClr val="FF0000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Le labo aujourd’hui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1"/>
          </p:nvPr>
        </p:nvSpPr>
        <p:spPr>
          <a:xfrm>
            <a:off x="2267744" y="1556792"/>
            <a:ext cx="6912768" cy="3886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Physique des particules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CMS au LHC (CERN)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CALICE: vers un futur collisionneur linéaire ILC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Neutrinos (T2K, </a:t>
            </a:r>
            <a:r>
              <a:rPr lang="fr-FR" sz="20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SuperKamiokande</a:t>
            </a:r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) au Japon</a:t>
            </a:r>
            <a:b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</a:br>
            <a:endParaRPr lang="fr-FR" sz="20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Astroparticules</a:t>
            </a:r>
            <a:endParaRPr lang="fr-FR" sz="28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0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Téléscopes</a:t>
            </a:r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gammas au sol: HESS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Futurs </a:t>
            </a:r>
            <a:r>
              <a:rPr lang="fr-FR" sz="20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téléscopes</a:t>
            </a:r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gammas au sol: projet CTA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Les gammas dans l’espace: satellite FERMI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sz="20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Applications et activités transverses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Nouvelles techniques d’accélérations d’électron (laser/plasma)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Les applications médicales : PEPITES</a:t>
            </a:r>
          </a:p>
        </p:txBody>
      </p:sp>
      <p:sp>
        <p:nvSpPr>
          <p:cNvPr id="4" name="Espace réservé du texte 4"/>
          <p:cNvSpPr txBox="1">
            <a:spLocks/>
          </p:cNvSpPr>
          <p:nvPr/>
        </p:nvSpPr>
        <p:spPr bwMode="auto">
          <a:xfrm>
            <a:off x="457200" y="625203"/>
            <a:ext cx="8229600" cy="85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ctr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40000"/>
              <a:buFont typeface="ZapfDingbats" pitchFamily="8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ctr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40000"/>
              <a:buFont typeface="ZapfDingbats" pitchFamily="8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ctr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40000"/>
              <a:buFont typeface="ZapfDingbats" pitchFamily="82" charset="2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ctr" hangingPunct="0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Pct val="140000"/>
              <a:buFont typeface="ZapfDingbats" pitchFamily="82" charset="2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ctr" hangingPunct="0">
              <a:spcBef>
                <a:spcPct val="20000"/>
              </a:spcBef>
              <a:spcAft>
                <a:spcPct val="0"/>
              </a:spcAft>
              <a:buClr>
                <a:srgbClr val="9933FF"/>
              </a:buClr>
              <a:buSzPct val="140000"/>
              <a:buFont typeface="ZapfDingbats" pitchFamily="82" charset="2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ctr">
              <a:spcBef>
                <a:spcPct val="20000"/>
              </a:spcBef>
              <a:spcAft>
                <a:spcPct val="0"/>
              </a:spcAft>
              <a:buClr>
                <a:srgbClr val="9933FF"/>
              </a:buClr>
              <a:buSzPct val="140000"/>
              <a:buFont typeface="ZapfDingbats" pitchFamily="82" charset="2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ctr">
              <a:spcBef>
                <a:spcPct val="20000"/>
              </a:spcBef>
              <a:spcAft>
                <a:spcPct val="0"/>
              </a:spcAft>
              <a:buClr>
                <a:srgbClr val="9933FF"/>
              </a:buClr>
              <a:buSzPct val="140000"/>
              <a:buFont typeface="ZapfDingbats" pitchFamily="82" charset="2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ctr">
              <a:spcBef>
                <a:spcPct val="20000"/>
              </a:spcBef>
              <a:spcAft>
                <a:spcPct val="0"/>
              </a:spcAft>
              <a:buClr>
                <a:srgbClr val="9933FF"/>
              </a:buClr>
              <a:buSzPct val="140000"/>
              <a:buFont typeface="ZapfDingbats" pitchFamily="82" charset="2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ctr">
              <a:spcBef>
                <a:spcPct val="20000"/>
              </a:spcBef>
              <a:spcAft>
                <a:spcPct val="0"/>
              </a:spcAft>
              <a:buClr>
                <a:srgbClr val="9933FF"/>
              </a:buClr>
              <a:buSzPct val="140000"/>
              <a:buFont typeface="ZapfDingbats" pitchFamily="82" charset="2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fr-FR" sz="2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Environ 100 personnes: </a:t>
            </a:r>
            <a:r>
              <a:rPr lang="fr-FR" sz="24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40 chercheurs (</a:t>
            </a:r>
            <a:r>
              <a:rPr lang="fr-FR" sz="24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permanents+postdocs</a:t>
            </a:r>
            <a:r>
              <a:rPr lang="fr-FR" sz="24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), 40 ingénieurs et techniciens,  une quinzaine de doctorants, des dizaines de stagiaires</a:t>
            </a:r>
          </a:p>
        </p:txBody>
      </p:sp>
      <p:sp>
        <p:nvSpPr>
          <p:cNvPr id="2" name="Accolade ouvrante 1"/>
          <p:cNvSpPr/>
          <p:nvPr/>
        </p:nvSpPr>
        <p:spPr bwMode="auto">
          <a:xfrm>
            <a:off x="1835696" y="1484784"/>
            <a:ext cx="504056" cy="5040560"/>
          </a:xfrm>
          <a:prstGeom prst="leftBrace">
            <a:avLst>
              <a:gd name="adj1" fmla="val 8333"/>
              <a:gd name="adj2" fmla="val 49496"/>
            </a:avLst>
          </a:prstGeom>
          <a:noFill/>
          <a:ln w="57150" cap="flat" cmpd="sng" algn="ctr">
            <a:solidFill>
              <a:srgbClr val="CD858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2048" y="3356992"/>
            <a:ext cx="1440160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CD8585"/>
                </a:solidFill>
                <a:latin typeface="Arial" charset="0"/>
              </a:rPr>
              <a:t>Nos thèmes de recherche</a:t>
            </a:r>
            <a:endParaRPr lang="fr-FR" sz="2000" b="1" dirty="0">
              <a:solidFill>
                <a:srgbClr val="CD858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20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705542F-2301-874F-A8E6-AA3AA07F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864" y="1560786"/>
            <a:ext cx="1497072" cy="41692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E5AE8E-2643-8945-9D9C-EB69D5D25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583" y="1558027"/>
            <a:ext cx="1460333" cy="418423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A3EAE67-E5FD-1149-BF8C-9711E94281BD}"/>
              </a:ext>
            </a:extLst>
          </p:cNvPr>
          <p:cNvSpPr txBox="1"/>
          <p:nvPr/>
        </p:nvSpPr>
        <p:spPr>
          <a:xfrm>
            <a:off x="2935148" y="984781"/>
            <a:ext cx="3258746" cy="41549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rgbClr val="FFFFFF"/>
                </a:solidFill>
                <a:latin typeface="Tahoma"/>
                <a:cs typeface="Tahoma"/>
              </a:rPr>
              <a:t>Quatre Pôles de Physique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C6D7E-226E-654D-B488-3C4E46AC4046}"/>
              </a:ext>
            </a:extLst>
          </p:cNvPr>
          <p:cNvSpPr/>
          <p:nvPr/>
        </p:nvSpPr>
        <p:spPr>
          <a:xfrm>
            <a:off x="1186742" y="1542602"/>
            <a:ext cx="1539116" cy="4175407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3432D5-386E-654B-91FF-A8604C7D67AA}"/>
              </a:ext>
            </a:extLst>
          </p:cNvPr>
          <p:cNvSpPr/>
          <p:nvPr/>
        </p:nvSpPr>
        <p:spPr>
          <a:xfrm>
            <a:off x="2926605" y="1551625"/>
            <a:ext cx="1497005" cy="4169391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5B49B9-D3C3-D746-B1C9-79606264CFC0}"/>
              </a:ext>
            </a:extLst>
          </p:cNvPr>
          <p:cNvSpPr/>
          <p:nvPr/>
        </p:nvSpPr>
        <p:spPr>
          <a:xfrm>
            <a:off x="4618080" y="1551625"/>
            <a:ext cx="1497005" cy="4169391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5F26DB-3306-A448-B550-FCED7E738733}"/>
              </a:ext>
            </a:extLst>
          </p:cNvPr>
          <p:cNvSpPr/>
          <p:nvPr/>
        </p:nvSpPr>
        <p:spPr>
          <a:xfrm>
            <a:off x="6307933" y="1548618"/>
            <a:ext cx="1497005" cy="4169391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02A8C80-D9A5-E54F-B450-81C1C05D5B3A}"/>
              </a:ext>
            </a:extLst>
          </p:cNvPr>
          <p:cNvSpPr txBox="1"/>
          <p:nvPr/>
        </p:nvSpPr>
        <p:spPr>
          <a:xfrm>
            <a:off x="4815473" y="1648627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Physique des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Neutrinos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79F1FD2-B0EA-F342-B6CC-A44FBE239849}"/>
              </a:ext>
            </a:extLst>
          </p:cNvPr>
          <p:cNvSpPr txBox="1"/>
          <p:nvPr/>
        </p:nvSpPr>
        <p:spPr>
          <a:xfrm>
            <a:off x="6560571" y="1639604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Astronomie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gamma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6EF3BD-42CA-2E4A-A311-DE63155FA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082" y="1551625"/>
            <a:ext cx="1506154" cy="41513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78C478-4CAE-404C-834B-2CFBA240C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0231" y="1572965"/>
            <a:ext cx="1469751" cy="41300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3CEEA0C-DAB5-3642-A54C-B317088F9E46}"/>
              </a:ext>
            </a:extLst>
          </p:cNvPr>
          <p:cNvSpPr txBox="1"/>
          <p:nvPr/>
        </p:nvSpPr>
        <p:spPr>
          <a:xfrm>
            <a:off x="1265236" y="1629319"/>
            <a:ext cx="137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HEP Interaction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électrofaible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7C7AA8C-E4DC-204D-B7BA-CC341136E824}"/>
              </a:ext>
            </a:extLst>
          </p:cNvPr>
          <p:cNvSpPr txBox="1"/>
          <p:nvPr/>
        </p:nvSpPr>
        <p:spPr>
          <a:xfrm>
            <a:off x="3057591" y="1630578"/>
            <a:ext cx="1398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QGP Interaction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hadronique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6F2AC67-2EF8-3B42-89A5-863209743F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390" y="5315115"/>
            <a:ext cx="344282" cy="344282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D340126-9CA7-0C4C-BD2C-78410FC48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5577" y="5296250"/>
            <a:ext cx="357533" cy="357533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07ED809-8269-0D4E-9542-42B83C27A0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917" y="5299230"/>
            <a:ext cx="436551" cy="3469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9DECC43-1735-DB40-9806-019295F5E9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881" t="-1" r="2149" b="4625"/>
          <a:stretch/>
        </p:blipFill>
        <p:spPr>
          <a:xfrm>
            <a:off x="4678646" y="5304060"/>
            <a:ext cx="495271" cy="3608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0971A3B-5371-2448-9741-62F08F0A0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5217" y="5296249"/>
            <a:ext cx="431381" cy="36530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6" name="Picture 2" descr="C:\Users\sekiya\AppData\Roaming\Sylpheed\mimetmp\0000000a.logo-hyperk-20120605.png">
            <a:extLst>
              <a:ext uri="{FF2B5EF4-FFF2-40B4-BE49-F238E27FC236}">
                <a16:creationId xmlns:a16="http://schemas.microsoft.com/office/drawing/2014/main" id="{3D52CD8F-D960-1A4E-A8FC-818D2AB1D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231" y="5292139"/>
            <a:ext cx="399583" cy="360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F96A982-9205-A140-8FF6-C294169219C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34" r="10794"/>
          <a:stretch/>
        </p:blipFill>
        <p:spPr>
          <a:xfrm>
            <a:off x="6372201" y="5296435"/>
            <a:ext cx="412081" cy="3629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02C5A27-925D-774B-9D7F-9C325F672E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15231" y="5292139"/>
            <a:ext cx="354134" cy="35590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2B3E5F0-D923-C94B-9105-714AE7632F8C}"/>
              </a:ext>
            </a:extLst>
          </p:cNvPr>
          <p:cNvGrpSpPr/>
          <p:nvPr/>
        </p:nvGrpSpPr>
        <p:grpSpPr>
          <a:xfrm>
            <a:off x="1639099" y="5313457"/>
            <a:ext cx="449162" cy="353685"/>
            <a:chOff x="1639099" y="4456206"/>
            <a:chExt cx="449162" cy="35368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04D1607-A5C1-A647-8E6C-89196C4D5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64445"/>
            <a:stretch/>
          </p:blipFill>
          <p:spPr>
            <a:xfrm>
              <a:off x="1690252" y="4456206"/>
              <a:ext cx="352635" cy="35368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61E87E4-3E09-2544-A4EA-9B88CD1A70AC}"/>
                </a:ext>
              </a:extLst>
            </p:cNvPr>
            <p:cNvSpPr txBox="1"/>
            <p:nvPr/>
          </p:nvSpPr>
          <p:spPr>
            <a:xfrm>
              <a:off x="1639099" y="4504127"/>
              <a:ext cx="4491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00"/>
                  </a:solidFill>
                  <a:latin typeface="Arial" charset="0"/>
                </a:rPr>
                <a:t>FCC</a:t>
              </a: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51530B6E-10F7-5F43-8322-F4E303E3ABD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5892"/>
          <a:stretch/>
        </p:blipFill>
        <p:spPr>
          <a:xfrm>
            <a:off x="7215354" y="5282184"/>
            <a:ext cx="524998" cy="37140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549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B56D16D-0CF5-9B46-AA9F-7020AB91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208" y="1526272"/>
            <a:ext cx="1905000" cy="41690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F16E3D0-DA39-DE40-A0DB-A8D5067B2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313" y="1513228"/>
            <a:ext cx="1905000" cy="41583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193FC9-05B5-8847-B7EA-7F6C7028F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394" y="1518617"/>
            <a:ext cx="1905000" cy="41719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A3EAE67-E5FD-1149-BF8C-9711E94281BD}"/>
              </a:ext>
            </a:extLst>
          </p:cNvPr>
          <p:cNvSpPr txBox="1"/>
          <p:nvPr/>
        </p:nvSpPr>
        <p:spPr>
          <a:xfrm>
            <a:off x="2532962" y="967874"/>
            <a:ext cx="3711428" cy="41549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rgbClr val="FFFFFF"/>
                </a:solidFill>
                <a:latin typeface="Tahoma"/>
                <a:cs typeface="Tahoma"/>
              </a:rPr>
              <a:t>Trois Axes de Diversification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C6D7E-226E-654D-B488-3C4E46AC4046}"/>
              </a:ext>
            </a:extLst>
          </p:cNvPr>
          <p:cNvSpPr/>
          <p:nvPr/>
        </p:nvSpPr>
        <p:spPr>
          <a:xfrm>
            <a:off x="1331641" y="1526273"/>
            <a:ext cx="1918541" cy="4175407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AC1720-1ED3-E443-9938-4D34D9D78C7E}"/>
              </a:ext>
            </a:extLst>
          </p:cNvPr>
          <p:cNvSpPr/>
          <p:nvPr/>
        </p:nvSpPr>
        <p:spPr>
          <a:xfrm>
            <a:off x="3523283" y="1513228"/>
            <a:ext cx="1918541" cy="4175407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FE0BF3D-B267-604C-91E9-F43895889833}"/>
              </a:ext>
            </a:extLst>
          </p:cNvPr>
          <p:cNvSpPr txBox="1"/>
          <p:nvPr/>
        </p:nvSpPr>
        <p:spPr>
          <a:xfrm>
            <a:off x="3718540" y="1588070"/>
            <a:ext cx="1686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Accélération Plasma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  "Galop"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7AD3C2-8FDC-E74D-B513-81014BDFD0B8}"/>
              </a:ext>
            </a:extLst>
          </p:cNvPr>
          <p:cNvSpPr/>
          <p:nvPr/>
        </p:nvSpPr>
        <p:spPr>
          <a:xfrm>
            <a:off x="5722544" y="1502544"/>
            <a:ext cx="1918541" cy="4175407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1E56AE-EB27-0546-8EE3-111E14745D38}"/>
              </a:ext>
            </a:extLst>
          </p:cNvPr>
          <p:cNvSpPr txBox="1"/>
          <p:nvPr/>
        </p:nvSpPr>
        <p:spPr>
          <a:xfrm>
            <a:off x="5869034" y="1683400"/>
            <a:ext cx="1687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Science &amp; Jeu Vidéo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9268C78-8FA8-0C48-ABD5-3EF558589471}"/>
              </a:ext>
            </a:extLst>
          </p:cNvPr>
          <p:cNvSpPr txBox="1"/>
          <p:nvPr/>
        </p:nvSpPr>
        <p:spPr>
          <a:xfrm>
            <a:off x="1761360" y="1601371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 err="1">
                <a:solidFill>
                  <a:srgbClr val="FFFFFF"/>
                </a:solidFill>
                <a:latin typeface="Arial" charset="0"/>
              </a:rPr>
              <a:t>Bio-médical</a:t>
            </a:r>
            <a:endParaRPr lang="fr-FR" sz="1200" b="1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7C5A736-2B33-0345-8697-59C643254701}"/>
              </a:ext>
            </a:extLst>
          </p:cNvPr>
          <p:cNvGrpSpPr/>
          <p:nvPr/>
        </p:nvGrpSpPr>
        <p:grpSpPr>
          <a:xfrm>
            <a:off x="1412210" y="4877810"/>
            <a:ext cx="820753" cy="768611"/>
            <a:chOff x="1412209" y="4020559"/>
            <a:chExt cx="820753" cy="76861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8BE93DC-DEB0-324C-B161-A9F213B78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9395"/>
            <a:stretch/>
          </p:blipFill>
          <p:spPr>
            <a:xfrm>
              <a:off x="1412209" y="4031538"/>
              <a:ext cx="806850" cy="75763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F3BE55E-47CA-9444-9BA1-7485FBB91EB8}"/>
                </a:ext>
              </a:extLst>
            </p:cNvPr>
            <p:cNvSpPr txBox="1"/>
            <p:nvPr/>
          </p:nvSpPr>
          <p:spPr>
            <a:xfrm>
              <a:off x="1509687" y="4020559"/>
              <a:ext cx="723275" cy="24622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FFFFFF">
                        <a:alpha val="40000"/>
                      </a:srgbClr>
                    </a:outerShdw>
                  </a:effectLst>
                  <a:latin typeface="Arial" charset="0"/>
                </a:rPr>
                <a:t>PEPITES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09392C0-DF0B-404A-8FC5-A8BF2A0D6676}"/>
              </a:ext>
            </a:extLst>
          </p:cNvPr>
          <p:cNvGrpSpPr/>
          <p:nvPr/>
        </p:nvGrpSpPr>
        <p:grpSpPr>
          <a:xfrm>
            <a:off x="2345979" y="4888888"/>
            <a:ext cx="732377" cy="757633"/>
            <a:chOff x="2542790" y="4020561"/>
            <a:chExt cx="732377" cy="75763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DA4D356-A626-4241-8C4A-CC71C884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2790" y="4020562"/>
              <a:ext cx="732377" cy="75763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FCA6A6F-4BE9-9D4A-BF33-555012988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2790" y="4020561"/>
              <a:ext cx="732377" cy="197937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D04643DE-BAA0-9042-A250-FCF377942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436" y="4885020"/>
            <a:ext cx="817762" cy="75763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FBB2AD4-42D7-1E48-887A-0D6258D31D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2552" y="5075715"/>
            <a:ext cx="890354" cy="46166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9D180F-16F2-CD4A-AD5C-0BCDD6E357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2415" y="4854080"/>
            <a:ext cx="1358797" cy="75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3D1E4E-09BA-FC4B-BBF0-46C0445D1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427" y="1579906"/>
            <a:ext cx="1911600" cy="41109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9831E1-9CA8-7E4D-B511-F4D67A22E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640" y="1552766"/>
            <a:ext cx="1899073" cy="41474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1E62E9-9FAE-CF41-B8EB-702343CA5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4" y="1538289"/>
            <a:ext cx="1911804" cy="41440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A4C08-4A6F-AB4B-AF87-165FA0D85B8D}"/>
              </a:ext>
            </a:extLst>
          </p:cNvPr>
          <p:cNvSpPr/>
          <p:nvPr/>
        </p:nvSpPr>
        <p:spPr>
          <a:xfrm>
            <a:off x="1518625" y="1526275"/>
            <a:ext cx="1918541" cy="4175407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E57162-E22A-1040-A2EC-7A7D0DAEF6F3}"/>
              </a:ext>
            </a:extLst>
          </p:cNvPr>
          <p:cNvSpPr txBox="1"/>
          <p:nvPr/>
        </p:nvSpPr>
        <p:spPr>
          <a:xfrm>
            <a:off x="2825062" y="980574"/>
            <a:ext cx="3711428" cy="41549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rgbClr val="FFFFFF"/>
                </a:solidFill>
                <a:latin typeface="Tahoma"/>
                <a:cs typeface="Tahoma"/>
              </a:rPr>
              <a:t>Trois Groupes Techniques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31A896-7963-774F-83DA-FBBD3E70B199}"/>
              </a:ext>
            </a:extLst>
          </p:cNvPr>
          <p:cNvSpPr/>
          <p:nvPr/>
        </p:nvSpPr>
        <p:spPr>
          <a:xfrm>
            <a:off x="3707905" y="1538792"/>
            <a:ext cx="1918541" cy="4175407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08FAEF-075F-DB4B-9C9E-4D8CD7C1C7E0}"/>
              </a:ext>
            </a:extLst>
          </p:cNvPr>
          <p:cNvSpPr txBox="1"/>
          <p:nvPr/>
        </p:nvSpPr>
        <p:spPr>
          <a:xfrm>
            <a:off x="3966202" y="1737488"/>
            <a:ext cx="1348446" cy="646331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Électronique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Instrumentation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4AE123-F271-8442-B7CA-9F9FBF95DE8C}"/>
              </a:ext>
            </a:extLst>
          </p:cNvPr>
          <p:cNvSpPr/>
          <p:nvPr/>
        </p:nvSpPr>
        <p:spPr>
          <a:xfrm>
            <a:off x="5835488" y="1551977"/>
            <a:ext cx="1918541" cy="4175407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2AFC01C-6E02-7F44-9B58-57367DFB1B7E}"/>
              </a:ext>
            </a:extLst>
          </p:cNvPr>
          <p:cNvSpPr txBox="1"/>
          <p:nvPr/>
        </p:nvSpPr>
        <p:spPr>
          <a:xfrm>
            <a:off x="6281566" y="1737488"/>
            <a:ext cx="1117615" cy="276999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Informatique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0B7B92-F901-7546-ACDD-131A8A5BA94A}"/>
              </a:ext>
            </a:extLst>
          </p:cNvPr>
          <p:cNvSpPr txBox="1"/>
          <p:nvPr/>
        </p:nvSpPr>
        <p:spPr>
          <a:xfrm>
            <a:off x="7693260" y="5750519"/>
            <a:ext cx="307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000000"/>
                </a:solidFill>
                <a:latin typeface="Arial" charset="0"/>
              </a:rPr>
              <a:t>2’’  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4129FA-6296-734C-9415-E19D9AD02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26" y="1543051"/>
            <a:ext cx="1863193" cy="409921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2907B11-D3C5-7E40-B9D9-280ED491E96D}"/>
              </a:ext>
            </a:extLst>
          </p:cNvPr>
          <p:cNvSpPr txBox="1"/>
          <p:nvPr/>
        </p:nvSpPr>
        <p:spPr>
          <a:xfrm>
            <a:off x="1941363" y="1737488"/>
            <a:ext cx="979755" cy="276999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Arial" charset="0"/>
              </a:rPr>
              <a:t>Mécanique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2CD4B0A-7EAB-DE44-8FFB-980E7B5BC065}"/>
              </a:ext>
            </a:extLst>
          </p:cNvPr>
          <p:cNvSpPr txBox="1"/>
          <p:nvPr/>
        </p:nvSpPr>
        <p:spPr>
          <a:xfrm>
            <a:off x="7628549" y="5732145"/>
            <a:ext cx="33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FFFFFF"/>
                </a:solidFill>
                <a:latin typeface="Arial" charset="0"/>
              </a:rPr>
              <a:t>- 1</a:t>
            </a:r>
          </a:p>
        </p:txBody>
      </p:sp>
    </p:spTree>
    <p:extLst>
      <p:ext uri="{BB962C8B-B14F-4D97-AF65-F5344CB8AC3E}">
        <p14:creationId xmlns:p14="http://schemas.microsoft.com/office/powerpoint/2010/main" val="40968819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1406</Words>
  <Application>Microsoft Macintosh PowerPoint</Application>
  <PresentationFormat>Affichage à l'écran (4:3)</PresentationFormat>
  <Paragraphs>326</Paragraphs>
  <Slides>42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42</vt:i4>
      </vt:variant>
    </vt:vector>
  </HeadingPairs>
  <TitlesOfParts>
    <vt:vector size="63" baseType="lpstr">
      <vt:lpstr>Arial</vt:lpstr>
      <vt:lpstr>Arial Black</vt:lpstr>
      <vt:lpstr>Calibri</vt:lpstr>
      <vt:lpstr>Chalkboard</vt:lpstr>
      <vt:lpstr>Chalkboard Bold</vt:lpstr>
      <vt:lpstr>Comic Sans MS</vt:lpstr>
      <vt:lpstr>Constantia</vt:lpstr>
      <vt:lpstr>Futura Condensed ExtraBold</vt:lpstr>
      <vt:lpstr>Futura Condensed Medium</vt:lpstr>
      <vt:lpstr>Futura Medium</vt:lpstr>
      <vt:lpstr>Helvetica</vt:lpstr>
      <vt:lpstr>Lucida Grande</vt:lpstr>
      <vt:lpstr>Symbol</vt:lpstr>
      <vt:lpstr>Tahoma</vt:lpstr>
      <vt:lpstr>Times New Roman</vt:lpstr>
      <vt:lpstr>Wingdings</vt:lpstr>
      <vt:lpstr>Wingdings 2</vt:lpstr>
      <vt:lpstr>ZapfDingbats</vt:lpstr>
      <vt:lpstr>Débit</vt:lpstr>
      <vt:lpstr>Modèle par défaut</vt:lpstr>
      <vt:lpstr>1_Modèle par défaut</vt:lpstr>
      <vt:lpstr>Physique des hautes énergies au  Laboratoire Leprince-Ringuet</vt:lpstr>
      <vt:lpstr>Présentation PowerPoint</vt:lpstr>
      <vt:lpstr>Présentation PowerPoint</vt:lpstr>
      <vt:lpstr>Physique des particules  et des interactions fondamentales  Astroparticules </vt:lpstr>
      <vt:lpstr>Présentation PowerPoint</vt:lpstr>
      <vt:lpstr>Le labo aujourd’hui</vt:lpstr>
      <vt:lpstr>Présentation PowerPoint</vt:lpstr>
      <vt:lpstr>Présentation PowerPoint</vt:lpstr>
      <vt:lpstr>Présentation PowerPoint</vt:lpstr>
      <vt:lpstr>Aujourd’hui, le LLR est présent sur 4 continents  ainsi que dans l’espace</vt:lpstr>
      <vt:lpstr>Qu’est ce que la matiere?</vt:lpstr>
      <vt:lpstr>Le Zoo des particules</vt:lpstr>
      <vt:lpstr>Les particules du « Modèle Standard »</vt:lpstr>
      <vt:lpstr>Présentation PowerPoint</vt:lpstr>
      <vt:lpstr>Présentation PowerPoint</vt:lpstr>
      <vt:lpstr>Les techniques ont changé depuis les origines !</vt:lpstr>
      <vt:lpstr>Particules et interactions : au cœur de la matière</vt:lpstr>
      <vt:lpstr>Principe d’une expérience de physique des particules utilisant un accélérateur </vt:lpstr>
      <vt:lpstr>Présentation PowerPoint</vt:lpstr>
      <vt:lpstr>Le tunnel du LHC</vt:lpstr>
      <vt:lpstr>Présentation PowerPoint</vt:lpstr>
      <vt:lpstr>Descente des éléments</vt:lpstr>
      <vt:lpstr>Présentation PowerPoint</vt:lpstr>
      <vt:lpstr>Présentation PowerPoint</vt:lpstr>
      <vt:lpstr>Tokai to Kamiokande (Japon) Oscillations de saveur des neutrinos</vt:lpstr>
      <vt:lpstr>Tokai to Kamiokande (Japon) Oscillations de saveur des neutrinos</vt:lpstr>
      <vt:lpstr>1</vt:lpstr>
      <vt:lpstr>Présentation PowerPoint</vt:lpstr>
      <vt:lpstr>Présentation PowerPoint</vt:lpstr>
      <vt:lpstr>Astronomie ɤ au LLR</vt:lpstr>
      <vt:lpstr>Le télescope spatial FERMI</vt:lpstr>
      <vt:lpstr>Des cristaux dans l’espace!</vt:lpstr>
      <vt:lpstr>Sources observées par le satellite FERMI</vt:lpstr>
      <vt:lpstr>Présentation PowerPoint</vt:lpstr>
      <vt:lpstr>Protonthérapie</vt:lpstr>
      <vt:lpstr>Protonthérapie</vt:lpstr>
      <vt:lpstr>Le projet PEPITES au LLR</vt:lpstr>
      <vt:lpstr>Le projet PEPITES au LLR</vt:lpstr>
      <vt:lpstr>Le futur se prépare…</vt:lpstr>
      <vt:lpstr>Présentation PowerPoint</vt:lpstr>
      <vt:lpstr>De quoi est fait notre Univers…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Physique des hautes énergies au  Laboratoire Leprince-Ringuet</dc:title>
  <dc:creator>thiebaux@in2p3.fr</dc:creator>
  <cp:lastModifiedBy>Christophe Thiebaux</cp:lastModifiedBy>
  <cp:revision>3</cp:revision>
  <dcterms:created xsi:type="dcterms:W3CDTF">2022-06-24T17:15:46Z</dcterms:created>
  <dcterms:modified xsi:type="dcterms:W3CDTF">2023-01-16T14:47:27Z</dcterms:modified>
</cp:coreProperties>
</file>